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73" r:id="rId3"/>
    <p:sldId id="272" r:id="rId4"/>
    <p:sldId id="275" r:id="rId5"/>
    <p:sldId id="262" r:id="rId6"/>
    <p:sldId id="327" r:id="rId7"/>
    <p:sldId id="328" r:id="rId8"/>
    <p:sldId id="329" r:id="rId9"/>
    <p:sldId id="331" r:id="rId10"/>
    <p:sldId id="325" r:id="rId11"/>
    <p:sldId id="264" r:id="rId12"/>
    <p:sldId id="330" r:id="rId13"/>
    <p:sldId id="335" r:id="rId14"/>
    <p:sldId id="298" r:id="rId15"/>
    <p:sldId id="332" r:id="rId16"/>
    <p:sldId id="326" r:id="rId17"/>
    <p:sldId id="333" r:id="rId18"/>
    <p:sldId id="318" r:id="rId19"/>
    <p:sldId id="310" r:id="rId20"/>
    <p:sldId id="311" r:id="rId21"/>
    <p:sldId id="334" r:id="rId22"/>
    <p:sldId id="287" r:id="rId23"/>
    <p:sldId id="291" r:id="rId24"/>
    <p:sldId id="26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15">
          <p15:clr>
            <a:srgbClr val="A4A3A4"/>
          </p15:clr>
        </p15:guide>
        <p15:guide id="2" pos="29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868"/>
    <p:restoredTop sz="60144"/>
  </p:normalViewPr>
  <p:slideViewPr>
    <p:cSldViewPr snapToGrid="0" snapToObjects="1" showGuides="1">
      <p:cViewPr varScale="1">
        <p:scale>
          <a:sx n="62" d="100"/>
          <a:sy n="62" d="100"/>
        </p:scale>
        <p:origin x="2032" y="184"/>
      </p:cViewPr>
      <p:guideLst>
        <p:guide orient="horz" pos="1815"/>
        <p:guide pos="291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CB053B-3C51-9E44-8821-9D758CC872A8}" type="datetimeFigureOut">
              <a:rPr lang="en-US" smtClean="0"/>
              <a:t>2/23/20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05D1A4-DC6F-4C48-BE3E-EF7E495CB880}" type="slidenum">
              <a:rPr lang="en-US" smtClean="0"/>
              <a:t>‹#›</a:t>
            </a:fld>
            <a:endParaRPr lang="en-US"/>
          </a:p>
        </p:txBody>
      </p:sp>
    </p:spTree>
    <p:extLst>
      <p:ext uri="{BB962C8B-B14F-4D97-AF65-F5344CB8AC3E}">
        <p14:creationId xmlns:p14="http://schemas.microsoft.com/office/powerpoint/2010/main" val="1177855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05D1A4-DC6F-4C48-BE3E-EF7E495CB880}" type="slidenum">
              <a:rPr lang="en-US" smtClean="0"/>
              <a:t>1</a:t>
            </a:fld>
            <a:endParaRPr lang="en-US"/>
          </a:p>
        </p:txBody>
      </p:sp>
    </p:spTree>
    <p:extLst>
      <p:ext uri="{BB962C8B-B14F-4D97-AF65-F5344CB8AC3E}">
        <p14:creationId xmlns:p14="http://schemas.microsoft.com/office/powerpoint/2010/main" val="713517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05D1A4-DC6F-4C48-BE3E-EF7E495CB880}" type="slidenum">
              <a:rPr lang="en-US" smtClean="0"/>
              <a:t>3</a:t>
            </a:fld>
            <a:endParaRPr lang="en-US"/>
          </a:p>
        </p:txBody>
      </p:sp>
    </p:spTree>
    <p:extLst>
      <p:ext uri="{BB962C8B-B14F-4D97-AF65-F5344CB8AC3E}">
        <p14:creationId xmlns:p14="http://schemas.microsoft.com/office/powerpoint/2010/main" val="3002330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05D1A4-DC6F-4C48-BE3E-EF7E495CB880}" type="slidenum">
              <a:rPr lang="en-US" smtClean="0"/>
              <a:t>4</a:t>
            </a:fld>
            <a:endParaRPr lang="en-US"/>
          </a:p>
        </p:txBody>
      </p:sp>
    </p:spTree>
    <p:extLst>
      <p:ext uri="{BB962C8B-B14F-4D97-AF65-F5344CB8AC3E}">
        <p14:creationId xmlns:p14="http://schemas.microsoft.com/office/powerpoint/2010/main" val="1874753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 experience: combination of user’s experiences (including embodied, affective, emotional) as well as issues of usability and an eye on organizational goals for the tool/product/service</a:t>
            </a:r>
          </a:p>
          <a:p>
            <a:endParaRPr lang="en-US" dirty="0"/>
          </a:p>
          <a:p>
            <a:r>
              <a:rPr lang="en-US" dirty="0"/>
              <a:t>Or in the words of Nielsen and Norman: </a:t>
            </a:r>
            <a:r>
              <a:rPr lang="en-US" sz="1200" kern="1200" dirty="0">
                <a:solidFill>
                  <a:schemeClr val="tx1"/>
                </a:solidFill>
                <a:effectLst/>
                <a:latin typeface="+mn-lt"/>
                <a:ea typeface="+mn-ea"/>
                <a:cs typeface="+mn-cs"/>
              </a:rPr>
              <a:t>“encompass all aspects of the end-user’s interaction with the company, its services or its products” (Norman &amp; Nielsen, n.d.). </a:t>
            </a:r>
            <a:endParaRPr lang="en-US" dirty="0"/>
          </a:p>
        </p:txBody>
      </p:sp>
      <p:sp>
        <p:nvSpPr>
          <p:cNvPr id="4" name="Slide Number Placeholder 3"/>
          <p:cNvSpPr>
            <a:spLocks noGrp="1"/>
          </p:cNvSpPr>
          <p:nvPr>
            <p:ph type="sldNum" sz="quarter" idx="10"/>
          </p:nvPr>
        </p:nvSpPr>
        <p:spPr/>
        <p:txBody>
          <a:bodyPr/>
          <a:lstStyle/>
          <a:p>
            <a:fld id="{5005D1A4-DC6F-4C48-BE3E-EF7E495CB880}" type="slidenum">
              <a:rPr lang="en-US" smtClean="0"/>
              <a:t>5</a:t>
            </a:fld>
            <a:endParaRPr lang="en-US"/>
          </a:p>
        </p:txBody>
      </p:sp>
    </p:spTree>
    <p:extLst>
      <p:ext uri="{BB962C8B-B14F-4D97-AF65-F5344CB8AC3E}">
        <p14:creationId xmlns:p14="http://schemas.microsoft.com/office/powerpoint/2010/main" val="980985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Complexity: many tasks related to information retrieval and applications via technology have a dimension of complexity that traditional approaches to user experience and usability do not fully account for. Ensuring we think in terms of this complexity we felt we needed to expand the participatory approaches often used in user experience in deliberate ways to account for the diversity of users and the complexity of tasks.</a:t>
            </a:r>
          </a:p>
        </p:txBody>
      </p:sp>
      <p:sp>
        <p:nvSpPr>
          <p:cNvPr id="4" name="Slide Number Placeholder 3"/>
          <p:cNvSpPr>
            <a:spLocks noGrp="1"/>
          </p:cNvSpPr>
          <p:nvPr>
            <p:ph type="sldNum" sz="quarter" idx="10"/>
          </p:nvPr>
        </p:nvSpPr>
        <p:spPr/>
        <p:txBody>
          <a:bodyPr/>
          <a:lstStyle/>
          <a:p>
            <a:fld id="{5005D1A4-DC6F-4C48-BE3E-EF7E495CB880}" type="slidenum">
              <a:rPr lang="en-US" smtClean="0"/>
              <a:t>6</a:t>
            </a:fld>
            <a:endParaRPr lang="en-US"/>
          </a:p>
        </p:txBody>
      </p:sp>
    </p:spTree>
    <p:extLst>
      <p:ext uri="{BB962C8B-B14F-4D97-AF65-F5344CB8AC3E}">
        <p14:creationId xmlns:p14="http://schemas.microsoft.com/office/powerpoint/2010/main" val="269311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St.Amant’s</a:t>
            </a:r>
            <a:r>
              <a:rPr lang="en-US" dirty="0"/>
              <a:t> work over the last couple of year, particularly his 2019 work highlights the importance of cognitive prototype and script theory. In this work he moves to emphasize that to design anything visual there is a greater need to consider cognitive dimensions. The emphasis on cognition helps us in TPC to gain insights into how the brain processes information. </a:t>
            </a:r>
          </a:p>
          <a:p>
            <a:endParaRPr lang="en-US" dirty="0"/>
          </a:p>
          <a:p>
            <a:endParaRPr lang="en-US" dirty="0"/>
          </a:p>
          <a:p>
            <a:r>
              <a:rPr lang="en-US" dirty="0"/>
              <a:t>In UX and participatory design there is an assumption of visual elements without an overt and direct emphasis on it. We want to had the visual explicitly because it is through the emphasis on the visual that we can get at issues of understanding the shadowy concept of intuitive.</a:t>
            </a:r>
          </a:p>
          <a:p>
            <a:endParaRPr lang="en-US" dirty="0"/>
          </a:p>
        </p:txBody>
      </p:sp>
      <p:sp>
        <p:nvSpPr>
          <p:cNvPr id="4" name="Slide Number Placeholder 3"/>
          <p:cNvSpPr>
            <a:spLocks noGrp="1"/>
          </p:cNvSpPr>
          <p:nvPr>
            <p:ph type="sldNum" sz="quarter" idx="10"/>
          </p:nvPr>
        </p:nvSpPr>
        <p:spPr/>
        <p:txBody>
          <a:bodyPr/>
          <a:lstStyle/>
          <a:p>
            <a:fld id="{5005D1A4-DC6F-4C48-BE3E-EF7E495CB880}" type="slidenum">
              <a:rPr lang="en-US" smtClean="0"/>
              <a:t>7</a:t>
            </a:fld>
            <a:endParaRPr lang="en-US"/>
          </a:p>
        </p:txBody>
      </p:sp>
    </p:spTree>
    <p:extLst>
      <p:ext uri="{BB962C8B-B14F-4D97-AF65-F5344CB8AC3E}">
        <p14:creationId xmlns:p14="http://schemas.microsoft.com/office/powerpoint/2010/main" val="2323203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idea of intuitive is seen in this image of the coffee cup. </a:t>
            </a:r>
            <a:r>
              <a:rPr lang="en-US" dirty="0" err="1"/>
              <a:t>St.Amant</a:t>
            </a:r>
            <a:r>
              <a:rPr lang="en-US" dirty="0"/>
              <a:t> uses this image as a way to explain his own emphasis on visuals. We have added the intuitive language to his theory. </a:t>
            </a:r>
          </a:p>
          <a:p>
            <a:endParaRPr lang="en-US" dirty="0"/>
          </a:p>
          <a:p>
            <a:r>
              <a:rPr lang="en-US" dirty="0"/>
              <a:t>So I want you to remember the image of all of these coffee cups as a moment where you can cognitively understand based on prior knowledge and your cognitive dimensions that although they look different they are similar and would perform similar functions. This theory uncovers and gives a concrete dimension to the abstract concept of what intuition really is when it comes to interfaces or any visualization that we think will be intuitive to our users. </a:t>
            </a:r>
          </a:p>
        </p:txBody>
      </p:sp>
      <p:sp>
        <p:nvSpPr>
          <p:cNvPr id="4" name="Slide Number Placeholder 3"/>
          <p:cNvSpPr>
            <a:spLocks noGrp="1"/>
          </p:cNvSpPr>
          <p:nvPr>
            <p:ph type="sldNum" sz="quarter" idx="10"/>
          </p:nvPr>
        </p:nvSpPr>
        <p:spPr/>
        <p:txBody>
          <a:bodyPr/>
          <a:lstStyle/>
          <a:p>
            <a:fld id="{5005D1A4-DC6F-4C48-BE3E-EF7E495CB880}" type="slidenum">
              <a:rPr lang="en-US" smtClean="0"/>
              <a:t>8</a:t>
            </a:fld>
            <a:endParaRPr lang="en-US"/>
          </a:p>
        </p:txBody>
      </p:sp>
    </p:spTree>
    <p:extLst>
      <p:ext uri="{BB962C8B-B14F-4D97-AF65-F5344CB8AC3E}">
        <p14:creationId xmlns:p14="http://schemas.microsoft.com/office/powerpoint/2010/main" val="2446746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 quick overview of the fact we had this tool that </a:t>
            </a:r>
          </a:p>
        </p:txBody>
      </p:sp>
      <p:sp>
        <p:nvSpPr>
          <p:cNvPr id="4" name="Slide Number Placeholder 3"/>
          <p:cNvSpPr>
            <a:spLocks noGrp="1"/>
          </p:cNvSpPr>
          <p:nvPr>
            <p:ph type="sldNum" sz="quarter" idx="5"/>
          </p:nvPr>
        </p:nvSpPr>
        <p:spPr/>
        <p:txBody>
          <a:bodyPr/>
          <a:lstStyle/>
          <a:p>
            <a:fld id="{5005D1A4-DC6F-4C48-BE3E-EF7E495CB880}" type="slidenum">
              <a:rPr lang="en-US" smtClean="0"/>
              <a:t>9</a:t>
            </a:fld>
            <a:endParaRPr lang="en-US"/>
          </a:p>
        </p:txBody>
      </p:sp>
    </p:spTree>
    <p:extLst>
      <p:ext uri="{BB962C8B-B14F-4D97-AF65-F5344CB8AC3E}">
        <p14:creationId xmlns:p14="http://schemas.microsoft.com/office/powerpoint/2010/main" val="464509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Tanya</a:t>
            </a:r>
          </a:p>
          <a:p>
            <a:endParaRPr lang="en-US" dirty="0"/>
          </a:p>
          <a:p>
            <a:r>
              <a:rPr lang="en-US" dirty="0"/>
              <a:t>Brief overview that we had this thing—</a:t>
            </a:r>
            <a:r>
              <a:rPr lang="en-US" dirty="0" err="1"/>
              <a:t>MyR</a:t>
            </a:r>
            <a:r>
              <a:rPr lang="en-US" dirty="0"/>
              <a:t>—that we had to update and get rid of this tool because it wasn’t working for both writing programs. </a:t>
            </a:r>
          </a:p>
        </p:txBody>
      </p:sp>
      <p:sp>
        <p:nvSpPr>
          <p:cNvPr id="4" name="Slide Number Placeholder 3"/>
          <p:cNvSpPr>
            <a:spLocks noGrp="1"/>
          </p:cNvSpPr>
          <p:nvPr>
            <p:ph type="sldNum" sz="quarter" idx="10"/>
          </p:nvPr>
        </p:nvSpPr>
        <p:spPr/>
        <p:txBody>
          <a:bodyPr/>
          <a:lstStyle/>
          <a:p>
            <a:fld id="{5005D1A4-DC6F-4C48-BE3E-EF7E495CB880}" type="slidenum">
              <a:rPr lang="en-US" smtClean="0"/>
              <a:t>10</a:t>
            </a:fld>
            <a:endParaRPr lang="en-US"/>
          </a:p>
        </p:txBody>
      </p:sp>
    </p:spTree>
    <p:extLst>
      <p:ext uri="{BB962C8B-B14F-4D97-AF65-F5344CB8AC3E}">
        <p14:creationId xmlns:p14="http://schemas.microsoft.com/office/powerpoint/2010/main" val="1349901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Tanya</a:t>
            </a:r>
          </a:p>
          <a:p>
            <a:endParaRPr lang="en-US" dirty="0"/>
          </a:p>
          <a:p>
            <a:r>
              <a:rPr lang="en-US" dirty="0"/>
              <a:t>Provide a definition of the tool with pedagogical value.</a:t>
            </a:r>
          </a:p>
        </p:txBody>
      </p:sp>
      <p:sp>
        <p:nvSpPr>
          <p:cNvPr id="4" name="Slide Number Placeholder 3"/>
          <p:cNvSpPr>
            <a:spLocks noGrp="1"/>
          </p:cNvSpPr>
          <p:nvPr>
            <p:ph type="sldNum" sz="quarter" idx="10"/>
          </p:nvPr>
        </p:nvSpPr>
        <p:spPr/>
        <p:txBody>
          <a:bodyPr/>
          <a:lstStyle/>
          <a:p>
            <a:fld id="{5005D1A4-DC6F-4C48-BE3E-EF7E495CB880}" type="slidenum">
              <a:rPr lang="en-US" smtClean="0"/>
              <a:t>11</a:t>
            </a:fld>
            <a:endParaRPr lang="en-US"/>
          </a:p>
        </p:txBody>
      </p:sp>
    </p:spTree>
    <p:extLst>
      <p:ext uri="{BB962C8B-B14F-4D97-AF65-F5344CB8AC3E}">
        <p14:creationId xmlns:p14="http://schemas.microsoft.com/office/powerpoint/2010/main" val="1511155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Comparison of the USF Canvas Interface on the left and the USF Writes interface on the right.</a:t>
            </a:r>
          </a:p>
          <a:p>
            <a:endParaRPr lang="en-US" dirty="0"/>
          </a:p>
          <a:p>
            <a:r>
              <a:rPr lang="en-US" dirty="0"/>
              <a:t>Discussion of the visual similarities that draw on the cognitive </a:t>
            </a:r>
            <a:r>
              <a:rPr lang="en-US" b="1" dirty="0"/>
              <a:t>visual </a:t>
            </a:r>
            <a:r>
              <a:rPr lang="en-US" dirty="0"/>
              <a:t>prototype theory of </a:t>
            </a:r>
            <a:r>
              <a:rPr lang="en-US" dirty="0" err="1"/>
              <a:t>St.Amant</a:t>
            </a:r>
            <a:endParaRPr lang="en-US" dirty="0"/>
          </a:p>
        </p:txBody>
      </p:sp>
      <p:sp>
        <p:nvSpPr>
          <p:cNvPr id="4" name="Slide Number Placeholder 3"/>
          <p:cNvSpPr>
            <a:spLocks noGrp="1"/>
          </p:cNvSpPr>
          <p:nvPr>
            <p:ph type="sldNum" sz="quarter" idx="10"/>
          </p:nvPr>
        </p:nvSpPr>
        <p:spPr/>
        <p:txBody>
          <a:bodyPr/>
          <a:lstStyle/>
          <a:p>
            <a:fld id="{5005D1A4-DC6F-4C48-BE3E-EF7E495CB880}" type="slidenum">
              <a:rPr lang="en-US" smtClean="0"/>
              <a:t>12</a:t>
            </a:fld>
            <a:endParaRPr lang="en-US"/>
          </a:p>
        </p:txBody>
      </p:sp>
    </p:spTree>
    <p:extLst>
      <p:ext uri="{BB962C8B-B14F-4D97-AF65-F5344CB8AC3E}">
        <p14:creationId xmlns:p14="http://schemas.microsoft.com/office/powerpoint/2010/main" val="219194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Tanya</a:t>
            </a:r>
          </a:p>
          <a:p>
            <a:endParaRPr lang="en-US" dirty="0"/>
          </a:p>
          <a:p>
            <a:r>
              <a:rPr lang="en-US" dirty="0"/>
              <a:t>Just a quick look at this slide shows the start visual differences of how we created the new tool using the prototype of existing visual design.</a:t>
            </a:r>
          </a:p>
        </p:txBody>
      </p:sp>
      <p:sp>
        <p:nvSpPr>
          <p:cNvPr id="4" name="Slide Number Placeholder 3"/>
          <p:cNvSpPr>
            <a:spLocks noGrp="1"/>
          </p:cNvSpPr>
          <p:nvPr>
            <p:ph type="sldNum" sz="quarter" idx="10"/>
          </p:nvPr>
        </p:nvSpPr>
        <p:spPr/>
        <p:txBody>
          <a:bodyPr/>
          <a:lstStyle/>
          <a:p>
            <a:fld id="{5005D1A4-DC6F-4C48-BE3E-EF7E495CB880}" type="slidenum">
              <a:rPr lang="en-US" smtClean="0"/>
              <a:t>13</a:t>
            </a:fld>
            <a:endParaRPr lang="en-US"/>
          </a:p>
        </p:txBody>
      </p:sp>
    </p:spTree>
    <p:extLst>
      <p:ext uri="{BB962C8B-B14F-4D97-AF65-F5344CB8AC3E}">
        <p14:creationId xmlns:p14="http://schemas.microsoft.com/office/powerpoint/2010/main" val="3122670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Tanya</a:t>
            </a:r>
          </a:p>
          <a:p>
            <a:endParaRPr lang="en-US" dirty="0"/>
          </a:p>
          <a:p>
            <a:r>
              <a:rPr lang="en-US" dirty="0"/>
              <a:t>We did traditional user testing with a diverse set of users with all computer literacy and technological literacy dimensions. These tests were meant to determine whether the new interface and functionality would work. </a:t>
            </a:r>
          </a:p>
          <a:p>
            <a:endParaRPr lang="en-US" dirty="0"/>
          </a:p>
          <a:p>
            <a:r>
              <a:rPr lang="en-US" dirty="0"/>
              <a:t>We did iterative testing throughout the development cycle. </a:t>
            </a:r>
          </a:p>
        </p:txBody>
      </p:sp>
      <p:sp>
        <p:nvSpPr>
          <p:cNvPr id="4" name="Slide Number Placeholder 3"/>
          <p:cNvSpPr>
            <a:spLocks noGrp="1"/>
          </p:cNvSpPr>
          <p:nvPr>
            <p:ph type="sldNum" sz="quarter" idx="5"/>
          </p:nvPr>
        </p:nvSpPr>
        <p:spPr/>
        <p:txBody>
          <a:bodyPr/>
          <a:lstStyle/>
          <a:p>
            <a:fld id="{5005D1A4-DC6F-4C48-BE3E-EF7E495CB880}" type="slidenum">
              <a:rPr lang="en-US" smtClean="0"/>
              <a:t>14</a:t>
            </a:fld>
            <a:endParaRPr lang="en-US"/>
          </a:p>
        </p:txBody>
      </p:sp>
    </p:spTree>
    <p:extLst>
      <p:ext uri="{BB962C8B-B14F-4D97-AF65-F5344CB8AC3E}">
        <p14:creationId xmlns:p14="http://schemas.microsoft.com/office/powerpoint/2010/main" val="2389909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major finding is this concept of intuition. We are better able to define in clear visual terms what makes interfaces intuitive.</a:t>
            </a:r>
          </a:p>
          <a:p>
            <a:endParaRPr lang="en-US" dirty="0"/>
          </a:p>
          <a:p>
            <a:r>
              <a:rPr lang="en-US" dirty="0"/>
              <a:t>With rare exception all of our users were able to </a:t>
            </a:r>
            <a:r>
              <a:rPr lang="en-US" b="1" dirty="0"/>
              <a:t>intuitively</a:t>
            </a:r>
            <a:r>
              <a:rPr lang="en-US" b="1" i="1" dirty="0"/>
              <a:t> </a:t>
            </a:r>
            <a:r>
              <a:rPr lang="en-US" b="0" i="0" dirty="0"/>
              <a:t>navigate and use the USF Writes system through </a:t>
            </a:r>
            <a:r>
              <a:rPr lang="en-US" b="0" i="0" dirty="0" err="1"/>
              <a:t>St.Amant’s</a:t>
            </a:r>
            <a:r>
              <a:rPr lang="en-US" b="0" i="0" dirty="0"/>
              <a:t> cognitive visual prototype theory. </a:t>
            </a:r>
          </a:p>
          <a:p>
            <a:endParaRPr lang="en-US" b="0" i="0" dirty="0"/>
          </a:p>
          <a:p>
            <a:r>
              <a:rPr lang="en-US" b="0" i="0" dirty="0"/>
              <a:t>We can pinpoint what makes something intuitive and the evidence suggests that our building of the tool by using cognitive prototypes users understood have virtually eliminated support tickets how to navigate the tool. With over 5000 students logged in and using the tool this term (Spring 2020) we have no support tickets.</a:t>
            </a:r>
            <a:endParaRPr lang="en-US" dirty="0"/>
          </a:p>
        </p:txBody>
      </p:sp>
      <p:sp>
        <p:nvSpPr>
          <p:cNvPr id="4" name="Slide Number Placeholder 3"/>
          <p:cNvSpPr>
            <a:spLocks noGrp="1"/>
          </p:cNvSpPr>
          <p:nvPr>
            <p:ph type="sldNum" sz="quarter" idx="5"/>
          </p:nvPr>
        </p:nvSpPr>
        <p:spPr/>
        <p:txBody>
          <a:bodyPr/>
          <a:lstStyle/>
          <a:p>
            <a:fld id="{5005D1A4-DC6F-4C48-BE3E-EF7E495CB880}" type="slidenum">
              <a:rPr lang="en-US" smtClean="0"/>
              <a:t>15</a:t>
            </a:fld>
            <a:endParaRPr lang="en-US"/>
          </a:p>
        </p:txBody>
      </p:sp>
    </p:spTree>
    <p:extLst>
      <p:ext uri="{BB962C8B-B14F-4D97-AF65-F5344CB8AC3E}">
        <p14:creationId xmlns:p14="http://schemas.microsoft.com/office/powerpoint/2010/main" val="4235516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Participatory methodology : a framework of methods and methodological orientations that put an emphasis on the people and their participation.</a:t>
            </a:r>
          </a:p>
        </p:txBody>
      </p:sp>
      <p:sp>
        <p:nvSpPr>
          <p:cNvPr id="4" name="Slide Number Placeholder 3"/>
          <p:cNvSpPr>
            <a:spLocks noGrp="1"/>
          </p:cNvSpPr>
          <p:nvPr>
            <p:ph type="sldNum" sz="quarter" idx="10"/>
          </p:nvPr>
        </p:nvSpPr>
        <p:spPr/>
        <p:txBody>
          <a:bodyPr/>
          <a:lstStyle/>
          <a:p>
            <a:fld id="{5005D1A4-DC6F-4C48-BE3E-EF7E495CB880}" type="slidenum">
              <a:rPr lang="en-US" smtClean="0"/>
              <a:t>16</a:t>
            </a:fld>
            <a:endParaRPr lang="en-US"/>
          </a:p>
        </p:txBody>
      </p:sp>
    </p:spTree>
    <p:extLst>
      <p:ext uri="{BB962C8B-B14F-4D97-AF65-F5344CB8AC3E}">
        <p14:creationId xmlns:p14="http://schemas.microsoft.com/office/powerpoint/2010/main" val="256374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Through the incorporation of </a:t>
            </a:r>
            <a:r>
              <a:rPr lang="en-US" sz="1200" kern="1200" dirty="0" err="1">
                <a:solidFill>
                  <a:schemeClr val="tx1"/>
                </a:solidFill>
                <a:effectLst/>
                <a:latin typeface="+mn-lt"/>
                <a:ea typeface="+mn-ea"/>
                <a:cs typeface="+mn-cs"/>
              </a:rPr>
              <a:t>St.Amant’s</a:t>
            </a:r>
            <a:r>
              <a:rPr lang="en-US" sz="1200" kern="1200" dirty="0">
                <a:solidFill>
                  <a:schemeClr val="tx1"/>
                </a:solidFill>
                <a:effectLst/>
                <a:latin typeface="+mn-lt"/>
                <a:ea typeface="+mn-ea"/>
                <a:cs typeface="+mn-cs"/>
              </a:rPr>
              <a:t> work, we were able to not only add the importance of the visual dimension, it ensured that we focused on including the prior knowledge of participants in a more sophisticated way.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Because focusing on the the visual and trying to match the user’s cognitive prototypes made us understand participation differently which was most exemplified by a blind user.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led us to expanding the idea of participatory methodology or updating it to be more inclusive. The original configuration most oft cited back to </a:t>
            </a:r>
            <a:r>
              <a:rPr lang="en-US" sz="1200" kern="1200" dirty="0" err="1">
                <a:solidFill>
                  <a:schemeClr val="tx1"/>
                </a:solidFill>
                <a:effectLst/>
                <a:latin typeface="+mn-lt"/>
                <a:ea typeface="+mn-ea"/>
                <a:cs typeface="+mn-cs"/>
              </a:rPr>
              <a:t>Spinuzzi</a:t>
            </a:r>
            <a:r>
              <a:rPr lang="en-US" sz="1200" kern="1200" dirty="0">
                <a:solidFill>
                  <a:schemeClr val="tx1"/>
                </a:solidFill>
                <a:effectLst/>
                <a:latin typeface="+mn-lt"/>
                <a:ea typeface="+mn-ea"/>
                <a:cs typeface="+mn-cs"/>
              </a:rPr>
              <a:t> does not adequately consider the complexities of the “ways people perform their everyday activities” (p. 163) and perpetuates “big brother knows it all” attitudes toward users. </a:t>
            </a:r>
            <a:endParaRPr lang="en-US" dirty="0"/>
          </a:p>
        </p:txBody>
      </p:sp>
      <p:sp>
        <p:nvSpPr>
          <p:cNvPr id="4" name="Slide Number Placeholder 3"/>
          <p:cNvSpPr>
            <a:spLocks noGrp="1"/>
          </p:cNvSpPr>
          <p:nvPr>
            <p:ph type="sldNum" sz="quarter" idx="5"/>
          </p:nvPr>
        </p:nvSpPr>
        <p:spPr/>
        <p:txBody>
          <a:bodyPr/>
          <a:lstStyle/>
          <a:p>
            <a:fld id="{5005D1A4-DC6F-4C48-BE3E-EF7E495CB880}" type="slidenum">
              <a:rPr lang="en-US" smtClean="0"/>
              <a:t>17</a:t>
            </a:fld>
            <a:endParaRPr lang="en-US"/>
          </a:p>
        </p:txBody>
      </p:sp>
    </p:spTree>
    <p:extLst>
      <p:ext uri="{BB962C8B-B14F-4D97-AF65-F5344CB8AC3E}">
        <p14:creationId xmlns:p14="http://schemas.microsoft.com/office/powerpoint/2010/main" val="2365087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05D1A4-DC6F-4C48-BE3E-EF7E495CB880}" type="slidenum">
              <a:rPr lang="en-US" smtClean="0"/>
              <a:t>18</a:t>
            </a:fld>
            <a:endParaRPr lang="en-US"/>
          </a:p>
        </p:txBody>
      </p:sp>
    </p:spTree>
    <p:extLst>
      <p:ext uri="{BB962C8B-B14F-4D97-AF65-F5344CB8AC3E}">
        <p14:creationId xmlns:p14="http://schemas.microsoft.com/office/powerpoint/2010/main" val="36494912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Shifting to inclusive participatory design makes clear distinction </a:t>
            </a:r>
          </a:p>
        </p:txBody>
      </p:sp>
      <p:sp>
        <p:nvSpPr>
          <p:cNvPr id="4" name="Slide Number Placeholder 3"/>
          <p:cNvSpPr>
            <a:spLocks noGrp="1"/>
          </p:cNvSpPr>
          <p:nvPr>
            <p:ph type="sldNum" sz="quarter" idx="5"/>
          </p:nvPr>
        </p:nvSpPr>
        <p:spPr/>
        <p:txBody>
          <a:bodyPr/>
          <a:lstStyle/>
          <a:p>
            <a:fld id="{5005D1A4-DC6F-4C48-BE3E-EF7E495CB880}" type="slidenum">
              <a:rPr lang="en-US" smtClean="0"/>
              <a:t>20</a:t>
            </a:fld>
            <a:endParaRPr lang="en-US"/>
          </a:p>
        </p:txBody>
      </p:sp>
    </p:spTree>
    <p:extLst>
      <p:ext uri="{BB962C8B-B14F-4D97-AF65-F5344CB8AC3E}">
        <p14:creationId xmlns:p14="http://schemas.microsoft.com/office/powerpoint/2010/main" val="2580384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Shifting to inclusive participatory design makes clear distinction </a:t>
            </a:r>
          </a:p>
        </p:txBody>
      </p:sp>
      <p:sp>
        <p:nvSpPr>
          <p:cNvPr id="4" name="Slide Number Placeholder 3"/>
          <p:cNvSpPr>
            <a:spLocks noGrp="1"/>
          </p:cNvSpPr>
          <p:nvPr>
            <p:ph type="sldNum" sz="quarter" idx="5"/>
          </p:nvPr>
        </p:nvSpPr>
        <p:spPr/>
        <p:txBody>
          <a:bodyPr/>
          <a:lstStyle/>
          <a:p>
            <a:fld id="{5005D1A4-DC6F-4C48-BE3E-EF7E495CB880}" type="slidenum">
              <a:rPr lang="en-US" smtClean="0"/>
              <a:t>21</a:t>
            </a:fld>
            <a:endParaRPr lang="en-US"/>
          </a:p>
        </p:txBody>
      </p:sp>
    </p:spTree>
    <p:extLst>
      <p:ext uri="{BB962C8B-B14F-4D97-AF65-F5344CB8AC3E}">
        <p14:creationId xmlns:p14="http://schemas.microsoft.com/office/powerpoint/2010/main" val="1094261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slide</a:t>
            </a:r>
          </a:p>
        </p:txBody>
      </p:sp>
      <p:sp>
        <p:nvSpPr>
          <p:cNvPr id="4" name="Slide Number Placeholder 3"/>
          <p:cNvSpPr>
            <a:spLocks noGrp="1"/>
          </p:cNvSpPr>
          <p:nvPr>
            <p:ph type="sldNum" sz="quarter" idx="10"/>
          </p:nvPr>
        </p:nvSpPr>
        <p:spPr/>
        <p:txBody>
          <a:bodyPr/>
          <a:lstStyle/>
          <a:p>
            <a:fld id="{5005D1A4-DC6F-4C48-BE3E-EF7E495CB880}" type="slidenum">
              <a:rPr lang="en-US" smtClean="0"/>
              <a:t>22</a:t>
            </a:fld>
            <a:endParaRPr lang="en-US"/>
          </a:p>
        </p:txBody>
      </p:sp>
    </p:spTree>
    <p:extLst>
      <p:ext uri="{BB962C8B-B14F-4D97-AF65-F5344CB8AC3E}">
        <p14:creationId xmlns:p14="http://schemas.microsoft.com/office/powerpoint/2010/main" val="1707331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a:r>
            <a:endParaRPr lang="en-US" dirty="0"/>
          </a:p>
        </p:txBody>
      </p:sp>
      <p:sp>
        <p:nvSpPr>
          <p:cNvPr id="4" name="Slide Number Placeholder 3"/>
          <p:cNvSpPr>
            <a:spLocks noGrp="1"/>
          </p:cNvSpPr>
          <p:nvPr>
            <p:ph type="sldNum" sz="quarter" idx="10"/>
          </p:nvPr>
        </p:nvSpPr>
        <p:spPr/>
        <p:txBody>
          <a:bodyPr/>
          <a:lstStyle/>
          <a:p>
            <a:fld id="{5005D1A4-DC6F-4C48-BE3E-EF7E495CB880}" type="slidenum">
              <a:rPr lang="en-US" smtClean="0"/>
              <a:t>23</a:t>
            </a:fld>
            <a:endParaRPr lang="en-US"/>
          </a:p>
        </p:txBody>
      </p:sp>
    </p:spTree>
    <p:extLst>
      <p:ext uri="{BB962C8B-B14F-4D97-AF65-F5344CB8AC3E}">
        <p14:creationId xmlns:p14="http://schemas.microsoft.com/office/powerpoint/2010/main" val="7267933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1249" y="5235390"/>
            <a:ext cx="7078299" cy="1041957"/>
          </a:xfrm>
        </p:spPr>
        <p:txBody>
          <a:bodyPr>
            <a:normAutofit/>
          </a:bodyPr>
          <a:lstStyle>
            <a:lvl1pPr algn="l">
              <a:defRPr sz="3000" cap="all">
                <a:solidFill>
                  <a:schemeClr val="bg1"/>
                </a:solidFill>
                <a:latin typeface=""/>
              </a:defRPr>
            </a:lvl1pPr>
          </a:lstStyle>
          <a:p>
            <a:r>
              <a:rPr lang="en-US" dirty="0"/>
              <a:t>Click to edit Master title style</a:t>
            </a:r>
          </a:p>
        </p:txBody>
      </p:sp>
      <p:sp>
        <p:nvSpPr>
          <p:cNvPr id="3" name="Subtitle 2"/>
          <p:cNvSpPr>
            <a:spLocks noGrp="1"/>
          </p:cNvSpPr>
          <p:nvPr>
            <p:ph type="subTitle" idx="1"/>
          </p:nvPr>
        </p:nvSpPr>
        <p:spPr>
          <a:xfrm>
            <a:off x="171248" y="6088173"/>
            <a:ext cx="6921327" cy="615892"/>
          </a:xfrm>
        </p:spPr>
        <p:txBody>
          <a:bodyPr>
            <a:noAutofit/>
          </a:bodyPr>
          <a:lstStyle>
            <a:lvl1pPr marL="0" indent="0" algn="l">
              <a:buNone/>
              <a:defRPr sz="2600" cap="all">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3">
            <a:extLst>
              <a:ext uri="{FF2B5EF4-FFF2-40B4-BE49-F238E27FC236}">
                <a16:creationId xmlns:a16="http://schemas.microsoft.com/office/drawing/2014/main" id="{EF107EAA-4880-D048-97EE-004F986470D8}"/>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DACC2DD7-7A95-6B4D-A0B2-FB50125A27F7}"/>
              </a:ext>
            </a:extLst>
          </p:cNvPr>
          <p:cNvSpPr>
            <a:spLocks noGrp="1"/>
          </p:cNvSpPr>
          <p:nvPr>
            <p:ph type="sldNum" sz="quarter" idx="11"/>
          </p:nvPr>
        </p:nvSpPr>
        <p:spPr/>
        <p:txBody>
          <a:bodyPr/>
          <a:lstStyle/>
          <a:p>
            <a:fld id="{8C88C364-E37E-1C4A-A686-252A531EB98C}" type="slidenum">
              <a:rPr lang="en-US" smtClean="0"/>
              <a:pPr/>
              <a:t>‹#›</a:t>
            </a:fld>
            <a:endParaRPr lang="en-US" dirty="0"/>
          </a:p>
        </p:txBody>
      </p:sp>
    </p:spTree>
    <p:extLst>
      <p:ext uri="{BB962C8B-B14F-4D97-AF65-F5344CB8AC3E}">
        <p14:creationId xmlns:p14="http://schemas.microsoft.com/office/powerpoint/2010/main" val="722135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4_Title Slid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1249" y="5235390"/>
            <a:ext cx="7078299" cy="1041957"/>
          </a:xfrm>
        </p:spPr>
        <p:txBody>
          <a:bodyPr>
            <a:normAutofit/>
          </a:bodyPr>
          <a:lstStyle>
            <a:lvl1pPr algn="l">
              <a:defRPr sz="3000" cap="all">
                <a:solidFill>
                  <a:schemeClr val="bg1"/>
                </a:solidFill>
                <a:latin typeface=""/>
              </a:defRPr>
            </a:lvl1pPr>
          </a:lstStyle>
          <a:p>
            <a:r>
              <a:rPr lang="en-US" dirty="0"/>
              <a:t>Click to edit Master title style</a:t>
            </a:r>
          </a:p>
        </p:txBody>
      </p:sp>
      <p:sp>
        <p:nvSpPr>
          <p:cNvPr id="3" name="Subtitle 2"/>
          <p:cNvSpPr>
            <a:spLocks noGrp="1"/>
          </p:cNvSpPr>
          <p:nvPr>
            <p:ph type="subTitle" idx="1"/>
          </p:nvPr>
        </p:nvSpPr>
        <p:spPr>
          <a:xfrm>
            <a:off x="171248" y="6088173"/>
            <a:ext cx="6921327" cy="615892"/>
          </a:xfrm>
        </p:spPr>
        <p:txBody>
          <a:bodyPr>
            <a:noAutofit/>
          </a:bodyPr>
          <a:lstStyle>
            <a:lvl1pPr marL="0" indent="0" algn="l">
              <a:buNone/>
              <a:defRPr sz="2600" cap="all">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542280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50928" y="3373897"/>
            <a:ext cx="3430645" cy="1041957"/>
          </a:xfrm>
        </p:spPr>
        <p:txBody>
          <a:bodyPr>
            <a:noAutofit/>
          </a:bodyPr>
          <a:lstStyle>
            <a:lvl1pPr algn="l">
              <a:defRPr sz="2400" cap="all">
                <a:solidFill>
                  <a:schemeClr val="bg1"/>
                </a:solidFill>
                <a:latin typeface=""/>
              </a:defRPr>
            </a:lvl1pPr>
          </a:lstStyle>
          <a:p>
            <a:r>
              <a:rPr lang="en-US" dirty="0"/>
              <a:t>Click to edit Master title style</a:t>
            </a:r>
          </a:p>
        </p:txBody>
      </p:sp>
      <p:sp>
        <p:nvSpPr>
          <p:cNvPr id="3" name="Subtitle 2"/>
          <p:cNvSpPr>
            <a:spLocks noGrp="1"/>
          </p:cNvSpPr>
          <p:nvPr>
            <p:ph type="subTitle" idx="1"/>
          </p:nvPr>
        </p:nvSpPr>
        <p:spPr>
          <a:xfrm>
            <a:off x="5550928" y="4519230"/>
            <a:ext cx="3430645" cy="615892"/>
          </a:xfrm>
        </p:spPr>
        <p:txBody>
          <a:bodyPr>
            <a:noAutofit/>
          </a:bodyPr>
          <a:lstStyle>
            <a:lvl1pPr marL="0" indent="0" algn="l">
              <a:buNone/>
              <a:defRPr sz="2000" cap="all">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723776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50928" y="3373897"/>
            <a:ext cx="3430645" cy="1041957"/>
          </a:xfrm>
        </p:spPr>
        <p:txBody>
          <a:bodyPr>
            <a:noAutofit/>
          </a:bodyPr>
          <a:lstStyle>
            <a:lvl1pPr algn="l">
              <a:defRPr sz="2400" cap="all">
                <a:solidFill>
                  <a:schemeClr val="bg1"/>
                </a:solidFill>
                <a:latin typeface=""/>
              </a:defRPr>
            </a:lvl1pPr>
          </a:lstStyle>
          <a:p>
            <a:r>
              <a:rPr lang="en-US" dirty="0"/>
              <a:t>Click to edit Master title style</a:t>
            </a:r>
          </a:p>
        </p:txBody>
      </p:sp>
      <p:sp>
        <p:nvSpPr>
          <p:cNvPr id="3" name="Subtitle 2"/>
          <p:cNvSpPr>
            <a:spLocks noGrp="1"/>
          </p:cNvSpPr>
          <p:nvPr>
            <p:ph type="subTitle" idx="1"/>
          </p:nvPr>
        </p:nvSpPr>
        <p:spPr>
          <a:xfrm>
            <a:off x="5550928" y="4519230"/>
            <a:ext cx="3430645" cy="615892"/>
          </a:xfrm>
        </p:spPr>
        <p:txBody>
          <a:bodyPr>
            <a:noAutofit/>
          </a:bodyPr>
          <a:lstStyle>
            <a:lvl1pPr marL="0" indent="0" algn="l">
              <a:buNone/>
              <a:defRPr sz="2000" cap="all">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978639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3_Title Slid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50928" y="3373897"/>
            <a:ext cx="3430645" cy="1041957"/>
          </a:xfrm>
        </p:spPr>
        <p:txBody>
          <a:bodyPr>
            <a:noAutofit/>
          </a:bodyPr>
          <a:lstStyle>
            <a:lvl1pPr algn="l">
              <a:defRPr sz="2400" cap="all">
                <a:solidFill>
                  <a:schemeClr val="bg1"/>
                </a:solidFill>
                <a:latin typeface=""/>
              </a:defRPr>
            </a:lvl1pPr>
          </a:lstStyle>
          <a:p>
            <a:r>
              <a:rPr lang="en-US" dirty="0"/>
              <a:t>Click to edit Master title style</a:t>
            </a:r>
          </a:p>
        </p:txBody>
      </p:sp>
      <p:sp>
        <p:nvSpPr>
          <p:cNvPr id="3" name="Subtitle 2"/>
          <p:cNvSpPr>
            <a:spLocks noGrp="1"/>
          </p:cNvSpPr>
          <p:nvPr>
            <p:ph type="subTitle" idx="1"/>
          </p:nvPr>
        </p:nvSpPr>
        <p:spPr>
          <a:xfrm>
            <a:off x="5550928" y="4519230"/>
            <a:ext cx="3430645" cy="615892"/>
          </a:xfrm>
        </p:spPr>
        <p:txBody>
          <a:bodyPr>
            <a:noAutofit/>
          </a:bodyPr>
          <a:lstStyle>
            <a:lvl1pPr marL="0" indent="0" algn="l">
              <a:buNone/>
              <a:defRPr sz="2000" cap="all">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978639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298898" y="6499040"/>
            <a:ext cx="1291902" cy="365125"/>
          </a:xfrm>
          <a:prstGeom prst="rect">
            <a:avLst/>
          </a:prstGeom>
        </p:spPr>
        <p:txBody>
          <a:bodyPr/>
          <a:lstStyle/>
          <a:p>
            <a:fld id="{C720C2A5-FC1D-2741-BE48-3ED28BF16908}" type="datetimeFigureOut">
              <a:rPr lang="en-US" smtClean="0"/>
              <a:t>2/23/20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8C364-E37E-1C4A-A686-252A531EB98C}" type="slidenum">
              <a:rPr lang="en-US" smtClean="0"/>
              <a:t>‹#›</a:t>
            </a:fld>
            <a:endParaRPr lang="en-US"/>
          </a:p>
        </p:txBody>
      </p:sp>
    </p:spTree>
    <p:extLst>
      <p:ext uri="{BB962C8B-B14F-4D97-AF65-F5344CB8AC3E}">
        <p14:creationId xmlns:p14="http://schemas.microsoft.com/office/powerpoint/2010/main" val="572448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298898" y="6499040"/>
            <a:ext cx="1291902" cy="365125"/>
          </a:xfrm>
          <a:prstGeom prst="rect">
            <a:avLst/>
          </a:prstGeom>
        </p:spPr>
        <p:txBody>
          <a:bodyPr/>
          <a:lstStyle/>
          <a:p>
            <a:fld id="{C720C2A5-FC1D-2741-BE48-3ED28BF16908}" type="datetimeFigureOut">
              <a:rPr lang="en-US" smtClean="0"/>
              <a:t>2/23/20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8C364-E37E-1C4A-A686-252A531EB98C}" type="slidenum">
              <a:rPr lang="en-US" smtClean="0"/>
              <a:t>‹#›</a:t>
            </a:fld>
            <a:endParaRPr lang="en-US"/>
          </a:p>
        </p:txBody>
      </p:sp>
    </p:spTree>
    <p:extLst>
      <p:ext uri="{BB962C8B-B14F-4D97-AF65-F5344CB8AC3E}">
        <p14:creationId xmlns:p14="http://schemas.microsoft.com/office/powerpoint/2010/main" val="1447848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1" y="1198592"/>
            <a:ext cx="8229600" cy="775541"/>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2183146"/>
            <a:ext cx="4040188" cy="75625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3110625"/>
            <a:ext cx="4040188" cy="308688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2183146"/>
            <a:ext cx="4041775" cy="75625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3110625"/>
            <a:ext cx="4041775" cy="308688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1298898" y="6499040"/>
            <a:ext cx="1291902" cy="365125"/>
          </a:xfrm>
          <a:prstGeom prst="rect">
            <a:avLst/>
          </a:prstGeom>
        </p:spPr>
        <p:txBody>
          <a:bodyPr/>
          <a:lstStyle/>
          <a:p>
            <a:fld id="{C720C2A5-FC1D-2741-BE48-3ED28BF16908}" type="datetimeFigureOut">
              <a:rPr lang="en-US" smtClean="0"/>
              <a:t>2/23/20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88C364-E37E-1C4A-A686-252A531EB98C}" type="slidenum">
              <a:rPr lang="en-US" smtClean="0"/>
              <a:t>‹#›</a:t>
            </a:fld>
            <a:endParaRPr lang="en-US"/>
          </a:p>
        </p:txBody>
      </p:sp>
    </p:spTree>
    <p:extLst>
      <p:ext uri="{BB962C8B-B14F-4D97-AF65-F5344CB8AC3E}">
        <p14:creationId xmlns:p14="http://schemas.microsoft.com/office/powerpoint/2010/main" val="3771711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298898" y="6499040"/>
            <a:ext cx="1291902" cy="365125"/>
          </a:xfrm>
          <a:prstGeom prst="rect">
            <a:avLst/>
          </a:prstGeom>
        </p:spPr>
        <p:txBody>
          <a:bodyPr/>
          <a:lstStyle/>
          <a:p>
            <a:fld id="{C720C2A5-FC1D-2741-BE48-3ED28BF16908}" type="datetimeFigureOut">
              <a:rPr lang="en-US" smtClean="0"/>
              <a:t>2/23/20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88C364-E37E-1C4A-A686-252A531EB98C}" type="slidenum">
              <a:rPr lang="en-US" smtClean="0"/>
              <a:t>‹#›</a:t>
            </a:fld>
            <a:endParaRPr lang="en-US"/>
          </a:p>
        </p:txBody>
      </p:sp>
    </p:spTree>
    <p:extLst>
      <p:ext uri="{BB962C8B-B14F-4D97-AF65-F5344CB8AC3E}">
        <p14:creationId xmlns:p14="http://schemas.microsoft.com/office/powerpoint/2010/main" val="266255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298898" y="6499040"/>
            <a:ext cx="1291902" cy="365125"/>
          </a:xfrm>
          <a:prstGeom prst="rect">
            <a:avLst/>
          </a:prstGeom>
        </p:spPr>
        <p:txBody>
          <a:bodyPr/>
          <a:lstStyle/>
          <a:p>
            <a:fld id="{C720C2A5-FC1D-2741-BE48-3ED28BF16908}" type="datetimeFigureOut">
              <a:rPr lang="en-US" smtClean="0"/>
              <a:t>2/23/20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88C364-E37E-1C4A-A686-252A531EB98C}" type="slidenum">
              <a:rPr lang="en-US" smtClean="0"/>
              <a:t>‹#›</a:t>
            </a:fld>
            <a:endParaRPr lang="en-US"/>
          </a:p>
        </p:txBody>
      </p:sp>
    </p:spTree>
    <p:extLst>
      <p:ext uri="{BB962C8B-B14F-4D97-AF65-F5344CB8AC3E}">
        <p14:creationId xmlns:p14="http://schemas.microsoft.com/office/powerpoint/2010/main" val="1020917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8024"/>
            <a:ext cx="3008313" cy="684908"/>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1378024"/>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309366"/>
            <a:ext cx="3008313" cy="37597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298898" y="6499040"/>
            <a:ext cx="1291902" cy="365125"/>
          </a:xfrm>
          <a:prstGeom prst="rect">
            <a:avLst/>
          </a:prstGeom>
        </p:spPr>
        <p:txBody>
          <a:bodyPr/>
          <a:lstStyle/>
          <a:p>
            <a:fld id="{C720C2A5-FC1D-2741-BE48-3ED28BF16908}" type="datetimeFigureOut">
              <a:rPr lang="en-US" smtClean="0"/>
              <a:t>2/23/20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8C364-E37E-1C4A-A686-252A531EB98C}" type="slidenum">
              <a:rPr lang="en-US" smtClean="0"/>
              <a:t>‹#›</a:t>
            </a:fld>
            <a:endParaRPr lang="en-US"/>
          </a:p>
        </p:txBody>
      </p:sp>
    </p:spTree>
    <p:extLst>
      <p:ext uri="{BB962C8B-B14F-4D97-AF65-F5344CB8AC3E}">
        <p14:creationId xmlns:p14="http://schemas.microsoft.com/office/powerpoint/2010/main" val="941431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83250"/>
            <a:ext cx="5486400" cy="48408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212857"/>
            <a:ext cx="5486400" cy="351471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484714"/>
            <a:ext cx="5486400" cy="68748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298898" y="6499040"/>
            <a:ext cx="1291902" cy="365125"/>
          </a:xfrm>
          <a:prstGeom prst="rect">
            <a:avLst/>
          </a:prstGeom>
        </p:spPr>
        <p:txBody>
          <a:bodyPr/>
          <a:lstStyle/>
          <a:p>
            <a:fld id="{C720C2A5-FC1D-2741-BE48-3ED28BF16908}" type="datetimeFigureOut">
              <a:rPr lang="en-US" smtClean="0"/>
              <a:t>2/23/20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8C364-E37E-1C4A-A686-252A531EB98C}" type="slidenum">
              <a:rPr lang="en-US" smtClean="0"/>
              <a:t>‹#›</a:t>
            </a:fld>
            <a:endParaRPr lang="en-US"/>
          </a:p>
        </p:txBody>
      </p:sp>
    </p:spTree>
    <p:extLst>
      <p:ext uri="{BB962C8B-B14F-4D97-AF65-F5344CB8AC3E}">
        <p14:creationId xmlns:p14="http://schemas.microsoft.com/office/powerpoint/2010/main" val="2509866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36962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Vertical Title and Text">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2425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Vertical Title and Text">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2425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398353"/>
            <a:ext cx="8229600" cy="77554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457200" y="2268758"/>
            <a:ext cx="8229600" cy="385740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124200" y="6499040"/>
            <a:ext cx="2895600" cy="365125"/>
          </a:xfrm>
          <a:prstGeom prst="rect">
            <a:avLst/>
          </a:prstGeom>
        </p:spPr>
        <p:txBody>
          <a:bodyPr vert="horz" lIns="91440" tIns="45720" rIns="91440" bIns="45720" rtlCol="0" anchor="ctr"/>
          <a:lstStyle>
            <a:lvl1pPr algn="ctr">
              <a:defRPr sz="1000">
                <a:solidFill>
                  <a:schemeClr val="tx1">
                    <a:tint val="75000"/>
                  </a:schemeClr>
                </a:solidFill>
                <a:latin typeface="Arial"/>
                <a:cs typeface="Arial"/>
              </a:defRPr>
            </a:lvl1pPr>
          </a:lstStyle>
          <a:p>
            <a:endParaRPr lang="en-US" dirty="0"/>
          </a:p>
        </p:txBody>
      </p:sp>
      <p:sp>
        <p:nvSpPr>
          <p:cNvPr id="6" name="Slide Number Placeholder 5"/>
          <p:cNvSpPr>
            <a:spLocks noGrp="1"/>
          </p:cNvSpPr>
          <p:nvPr>
            <p:ph type="sldNum" sz="quarter" idx="4"/>
          </p:nvPr>
        </p:nvSpPr>
        <p:spPr>
          <a:xfrm>
            <a:off x="6553200" y="6499040"/>
            <a:ext cx="2133600" cy="365125"/>
          </a:xfrm>
          <a:prstGeom prst="rect">
            <a:avLst/>
          </a:prstGeom>
        </p:spPr>
        <p:txBody>
          <a:bodyPr vert="horz" lIns="91440" tIns="45720" rIns="91440" bIns="45720" rtlCol="0" anchor="ctr"/>
          <a:lstStyle>
            <a:lvl1pPr algn="r">
              <a:defRPr sz="900">
                <a:solidFill>
                  <a:schemeClr val="tx1">
                    <a:tint val="75000"/>
                  </a:schemeClr>
                </a:solidFill>
                <a:latin typeface="Arial"/>
                <a:cs typeface="Arial"/>
              </a:defRPr>
            </a:lvl1pPr>
          </a:lstStyle>
          <a:p>
            <a:fld id="{8C88C364-E37E-1C4A-A686-252A531EB98C}" type="slidenum">
              <a:rPr lang="en-US" smtClean="0"/>
              <a:pPr/>
              <a:t>‹#›</a:t>
            </a:fld>
            <a:endParaRPr lang="en-US" dirty="0"/>
          </a:p>
        </p:txBody>
      </p:sp>
    </p:spTree>
    <p:extLst>
      <p:ext uri="{BB962C8B-B14F-4D97-AF65-F5344CB8AC3E}">
        <p14:creationId xmlns:p14="http://schemas.microsoft.com/office/powerpoint/2010/main" val="4047847340"/>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0" r:id="rId3"/>
    <p:sldLayoutId id="2147483661" r:id="rId4"/>
    <p:sldLayoutId id="2147483662" r:id="rId5"/>
    <p:sldLayoutId id="2147483650" r:id="rId6"/>
    <p:sldLayoutId id="2147483652" r:id="rId7"/>
    <p:sldLayoutId id="2147483653" r:id="rId8"/>
    <p:sldLayoutId id="2147483654" r:id="rId9"/>
    <p:sldLayoutId id="2147483655" r:id="rId10"/>
    <p:sldLayoutId id="2147483656" r:id="rId11"/>
    <p:sldLayoutId id="2147483657" r:id="rId12"/>
    <p:sldLayoutId id="2147483659" r:id="rId13"/>
    <p:sldLayoutId id="2147483664" r:id="rId14"/>
    <p:sldLayoutId id="2147483665" r:id="rId15"/>
  </p:sldLayoutIdLst>
  <p:txStyles>
    <p:titleStyle>
      <a:lvl1pPr algn="l" defTabSz="457200" rtl="0" eaLnBrk="1" latinLnBrk="0" hangingPunct="1">
        <a:spcBef>
          <a:spcPct val="0"/>
        </a:spcBef>
        <a:buNone/>
        <a:defRPr sz="3200" kern="1200" cap="all" baseline="0">
          <a:solidFill>
            <a:schemeClr val="bg1">
              <a:lumMod val="50000"/>
            </a:schemeClr>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800" kern="1200">
          <a:solidFill>
            <a:srgbClr val="7F7F7F"/>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rgbClr val="7F7F7F"/>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rgbClr val="7F7F7F"/>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rgbClr val="7F7F7F"/>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rgbClr val="7F7F7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hyperlink" Target="mailto:tzarlengo@usf.edu" TargetMode="External"/><Relationship Id="rId2" Type="http://schemas.openxmlformats.org/officeDocument/2006/relationships/hyperlink" Target="mailto:meloncon.research@gmail.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397950"/>
            <a:ext cx="7534656" cy="1041957"/>
          </a:xfrm>
        </p:spPr>
        <p:txBody>
          <a:bodyPr>
            <a:normAutofit/>
          </a:bodyPr>
          <a:lstStyle/>
          <a:p>
            <a:r>
              <a:rPr lang="en-US" sz="2600" dirty="0"/>
              <a:t>Updating participatory Methodology for Complex User Experience design</a:t>
            </a:r>
          </a:p>
        </p:txBody>
      </p:sp>
    </p:spTree>
    <p:extLst>
      <p:ext uri="{BB962C8B-B14F-4D97-AF65-F5344CB8AC3E}">
        <p14:creationId xmlns:p14="http://schemas.microsoft.com/office/powerpoint/2010/main" val="4074797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543E70C1-E4D5-834F-85CE-0800FACE471A}"/>
              </a:ext>
            </a:extLst>
          </p:cNvPr>
          <p:cNvSpPr txBox="1">
            <a:spLocks noChangeArrowheads="1"/>
          </p:cNvSpPr>
          <p:nvPr/>
        </p:nvSpPr>
        <p:spPr>
          <a:xfrm>
            <a:off x="481751" y="4112670"/>
            <a:ext cx="4730329" cy="1975981"/>
          </a:xfrm>
          <a:prstGeom prst="rect">
            <a:avLst/>
          </a:prstGeom>
        </p:spPr>
        <p:txBody>
          <a:bodyPr/>
          <a:lstStyle>
            <a:lvl1pPr marL="342900" indent="-342900" algn="l" defTabSz="457200" rtl="0" eaLnBrk="1" latinLnBrk="0" hangingPunct="1">
              <a:spcBef>
                <a:spcPct val="20000"/>
              </a:spcBef>
              <a:buFont typeface="Arial"/>
              <a:buChar char="•"/>
              <a:defRPr sz="2800" kern="1200">
                <a:solidFill>
                  <a:srgbClr val="7F7F7F"/>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rgbClr val="7F7F7F"/>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rgbClr val="7F7F7F"/>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rgbClr val="7F7F7F"/>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rgbClr val="7F7F7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dirty="0">
                <a:cs typeface="+mn-cs"/>
              </a:rPr>
              <a:t>Lisa Melon</a:t>
            </a:r>
            <a:r>
              <a:rPr lang="en-US" dirty="0"/>
              <a:t>ç</a:t>
            </a:r>
            <a:r>
              <a:rPr lang="en-US" dirty="0">
                <a:cs typeface="+mn-cs"/>
              </a:rPr>
              <a:t>on, PhD</a:t>
            </a:r>
          </a:p>
          <a:p>
            <a:pPr>
              <a:defRPr/>
            </a:pPr>
            <a:r>
              <a:rPr lang="en-US" sz="2000" dirty="0" err="1">
                <a:cs typeface="+mn-cs"/>
              </a:rPr>
              <a:t>meloncon.research@gmail.com</a:t>
            </a:r>
            <a:endParaRPr lang="en-US" sz="2000" dirty="0">
              <a:cs typeface="+mn-cs"/>
            </a:endParaRPr>
          </a:p>
          <a:p>
            <a:pPr>
              <a:defRPr/>
            </a:pPr>
            <a:r>
              <a:rPr lang="en-US" sz="2000" dirty="0">
                <a:cs typeface="+mn-cs"/>
              </a:rPr>
              <a:t>@</a:t>
            </a:r>
            <a:r>
              <a:rPr lang="en-US" sz="2000" dirty="0" err="1">
                <a:cs typeface="+mn-cs"/>
              </a:rPr>
              <a:t>lmeloncon</a:t>
            </a:r>
            <a:r>
              <a:rPr lang="en-US" sz="2000" dirty="0">
                <a:cs typeface="+mn-cs"/>
              </a:rPr>
              <a:t> </a:t>
            </a:r>
          </a:p>
        </p:txBody>
      </p:sp>
      <p:pic>
        <p:nvPicPr>
          <p:cNvPr id="4" name="Content Placeholder 3" descr="02-07-13-stressed-worker-istock_000016076514xsmall.jpg">
            <a:extLst>
              <a:ext uri="{FF2B5EF4-FFF2-40B4-BE49-F238E27FC236}">
                <a16:creationId xmlns:a16="http://schemas.microsoft.com/office/drawing/2014/main" id="{7E46FC72-7048-CA40-8105-E35C70F33CA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381641" y="1031260"/>
            <a:ext cx="6413523" cy="2901912"/>
          </a:xfrm>
          <a:prstGeom prst="rect">
            <a:avLst/>
          </a:prstGeom>
        </p:spPr>
      </p:pic>
      <p:sp>
        <p:nvSpPr>
          <p:cNvPr id="5" name="Rectangle 7">
            <a:extLst>
              <a:ext uri="{FF2B5EF4-FFF2-40B4-BE49-F238E27FC236}">
                <a16:creationId xmlns:a16="http://schemas.microsoft.com/office/drawing/2014/main" id="{FBFE9701-53E1-C54F-B3E4-96213EF07551}"/>
              </a:ext>
            </a:extLst>
          </p:cNvPr>
          <p:cNvSpPr txBox="1">
            <a:spLocks noChangeArrowheads="1"/>
          </p:cNvSpPr>
          <p:nvPr/>
        </p:nvSpPr>
        <p:spPr>
          <a:xfrm>
            <a:off x="5070253" y="4112669"/>
            <a:ext cx="3817716" cy="1975981"/>
          </a:xfrm>
          <a:prstGeom prst="rect">
            <a:avLst/>
          </a:prstGeom>
        </p:spPr>
        <p:txBody>
          <a:bodyPr/>
          <a:lstStyle>
            <a:lvl1pPr marL="342900" indent="-342900" algn="l" defTabSz="457200" rtl="0" eaLnBrk="1" latinLnBrk="0" hangingPunct="1">
              <a:spcBef>
                <a:spcPct val="20000"/>
              </a:spcBef>
              <a:buFont typeface="Arial"/>
              <a:buChar char="•"/>
              <a:defRPr sz="2800" kern="1200">
                <a:solidFill>
                  <a:srgbClr val="7F7F7F"/>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rgbClr val="7F7F7F"/>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rgbClr val="7F7F7F"/>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rgbClr val="7F7F7F"/>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rgbClr val="7F7F7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dirty="0">
                <a:cs typeface="+mn-cs"/>
              </a:rPr>
              <a:t>Tanya </a:t>
            </a:r>
            <a:r>
              <a:rPr lang="en-US" dirty="0" err="1">
                <a:cs typeface="+mn-cs"/>
              </a:rPr>
              <a:t>Zarlengo</a:t>
            </a:r>
            <a:r>
              <a:rPr lang="en-US" dirty="0">
                <a:cs typeface="+mn-cs"/>
              </a:rPr>
              <a:t>, PhD</a:t>
            </a:r>
          </a:p>
          <a:p>
            <a:pPr>
              <a:defRPr/>
            </a:pPr>
            <a:r>
              <a:rPr lang="en-US" sz="2000" dirty="0" err="1">
                <a:cs typeface="+mn-cs"/>
              </a:rPr>
              <a:t>tzarlengo@usf.edu</a:t>
            </a:r>
            <a:endParaRPr lang="en-US" sz="2000" dirty="0">
              <a:cs typeface="+mn-cs"/>
            </a:endParaRPr>
          </a:p>
          <a:p>
            <a:pPr>
              <a:defRPr/>
            </a:pPr>
            <a:r>
              <a:rPr lang="en-US" sz="2000" dirty="0">
                <a:cs typeface="+mn-cs"/>
              </a:rPr>
              <a:t>@</a:t>
            </a:r>
            <a:r>
              <a:rPr lang="en-US" sz="2000" dirty="0" err="1">
                <a:cs typeface="+mn-cs"/>
              </a:rPr>
              <a:t>Sincosz</a:t>
            </a:r>
            <a:endParaRPr lang="en-US" sz="2000" dirty="0">
              <a:cs typeface="+mn-cs"/>
            </a:endParaRPr>
          </a:p>
          <a:p>
            <a:pPr>
              <a:defRPr/>
            </a:pPr>
            <a:endParaRPr lang="en-US" sz="2000" dirty="0">
              <a:cs typeface="+mn-cs"/>
            </a:endParaRPr>
          </a:p>
        </p:txBody>
      </p:sp>
    </p:spTree>
    <p:extLst>
      <p:ext uri="{BB962C8B-B14F-4D97-AF65-F5344CB8AC3E}">
        <p14:creationId xmlns:p14="http://schemas.microsoft.com/office/powerpoint/2010/main" val="2063416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AC389E-A7E6-FE4C-84B4-BC1A50DE8041}"/>
              </a:ext>
            </a:extLst>
          </p:cNvPr>
          <p:cNvPicPr>
            <a:picLocks noChangeAspect="1"/>
          </p:cNvPicPr>
          <p:nvPr/>
        </p:nvPicPr>
        <p:blipFill>
          <a:blip r:embed="rId3"/>
          <a:stretch>
            <a:fillRect/>
          </a:stretch>
        </p:blipFill>
        <p:spPr>
          <a:xfrm>
            <a:off x="464457" y="1774371"/>
            <a:ext cx="3251200" cy="3251200"/>
          </a:xfrm>
          <a:prstGeom prst="rect">
            <a:avLst/>
          </a:prstGeom>
        </p:spPr>
      </p:pic>
      <p:sp>
        <p:nvSpPr>
          <p:cNvPr id="5" name="TextBox 4">
            <a:extLst>
              <a:ext uri="{FF2B5EF4-FFF2-40B4-BE49-F238E27FC236}">
                <a16:creationId xmlns:a16="http://schemas.microsoft.com/office/drawing/2014/main" id="{5342A977-5812-214A-93B3-08EC989A364C}"/>
              </a:ext>
            </a:extLst>
          </p:cNvPr>
          <p:cNvSpPr txBox="1"/>
          <p:nvPr/>
        </p:nvSpPr>
        <p:spPr>
          <a:xfrm>
            <a:off x="3715657" y="1648823"/>
            <a:ext cx="4673600" cy="4524315"/>
          </a:xfrm>
          <a:prstGeom prst="rect">
            <a:avLst/>
          </a:prstGeom>
          <a:noFill/>
        </p:spPr>
        <p:txBody>
          <a:bodyPr wrap="square" rtlCol="0">
            <a:spAutoFit/>
          </a:bodyPr>
          <a:lstStyle/>
          <a:p>
            <a:r>
              <a:rPr lang="en-US" sz="2800" dirty="0"/>
              <a:t>@</a:t>
            </a:r>
            <a:r>
              <a:rPr lang="en-US" sz="2800" dirty="0" err="1"/>
              <a:t>lmeloncon</a:t>
            </a:r>
            <a:r>
              <a:rPr lang="en-US" sz="2800" dirty="0"/>
              <a:t> </a:t>
            </a:r>
          </a:p>
          <a:p>
            <a:endParaRPr lang="en-US" sz="2800" dirty="0"/>
          </a:p>
          <a:p>
            <a:r>
              <a:rPr lang="en-US" sz="2800" dirty="0"/>
              <a:t>(cause Tanya won’t respond)</a:t>
            </a:r>
            <a:endParaRPr lang="en-US" dirty="0"/>
          </a:p>
          <a:p>
            <a:pPr marL="285750" indent="-285750">
              <a:buFont typeface="Arial" panose="020B0604020202020204" pitchFamily="34" charset="0"/>
              <a:buChar char="•"/>
            </a:pPr>
            <a:endParaRPr lang="en-US" dirty="0"/>
          </a:p>
          <a:p>
            <a:r>
              <a:rPr lang="en-US" sz="2800" dirty="0"/>
              <a:t>You can </a:t>
            </a:r>
          </a:p>
          <a:p>
            <a:endParaRPr lang="en-US" sz="2800" dirty="0"/>
          </a:p>
          <a:p>
            <a:pPr marL="285750" indent="-285750">
              <a:buFont typeface="Arial" panose="020B0604020202020204" pitchFamily="34" charset="0"/>
              <a:buChar char="•"/>
            </a:pPr>
            <a:r>
              <a:rPr lang="en-US" sz="2800" dirty="0"/>
              <a:t>Tweet contents</a:t>
            </a:r>
          </a:p>
          <a:p>
            <a:pPr marL="285750" indent="-285750">
              <a:buFont typeface="Arial" panose="020B0604020202020204" pitchFamily="34" charset="0"/>
              <a:buChar char="•"/>
            </a:pPr>
            <a:r>
              <a:rPr lang="en-US" sz="2800" dirty="0"/>
              <a:t>Take photos of slides</a:t>
            </a:r>
          </a:p>
          <a:p>
            <a:pPr marL="285750" indent="-285750">
              <a:buFont typeface="Arial" panose="020B0604020202020204" pitchFamily="34" charset="0"/>
              <a:buChar char="•"/>
            </a:pPr>
            <a:r>
              <a:rPr lang="en-US" sz="2800" dirty="0"/>
              <a:t>@ with feedback and perspectives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630002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ird&#10;&#10;Description automatically generated">
            <a:extLst>
              <a:ext uri="{FF2B5EF4-FFF2-40B4-BE49-F238E27FC236}">
                <a16:creationId xmlns:a16="http://schemas.microsoft.com/office/drawing/2014/main" id="{22A352B4-1A8D-1B44-9C84-4843BE695B1D}"/>
              </a:ext>
            </a:extLst>
          </p:cNvPr>
          <p:cNvPicPr>
            <a:picLocks noChangeAspect="1"/>
          </p:cNvPicPr>
          <p:nvPr/>
        </p:nvPicPr>
        <p:blipFill>
          <a:blip r:embed="rId3"/>
          <a:stretch>
            <a:fillRect/>
          </a:stretch>
        </p:blipFill>
        <p:spPr>
          <a:xfrm>
            <a:off x="1808018" y="1356244"/>
            <a:ext cx="5527964" cy="4145512"/>
          </a:xfrm>
          <a:prstGeom prst="rect">
            <a:avLst/>
          </a:prstGeom>
        </p:spPr>
      </p:pic>
    </p:spTree>
    <p:extLst>
      <p:ext uri="{BB962C8B-B14F-4D97-AF65-F5344CB8AC3E}">
        <p14:creationId xmlns:p14="http://schemas.microsoft.com/office/powerpoint/2010/main" val="802801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 up of a map&#10;&#10;Description automatically generated">
            <a:extLst>
              <a:ext uri="{FF2B5EF4-FFF2-40B4-BE49-F238E27FC236}">
                <a16:creationId xmlns:a16="http://schemas.microsoft.com/office/drawing/2014/main" id="{B77A9DA5-3D59-B244-990C-A551D700C30D}"/>
              </a:ext>
            </a:extLst>
          </p:cNvPr>
          <p:cNvPicPr>
            <a:picLocks noGrp="1" noChangeAspect="1"/>
          </p:cNvPicPr>
          <p:nvPr>
            <p:ph idx="1"/>
          </p:nvPr>
        </p:nvPicPr>
        <p:blipFill>
          <a:blip r:embed="rId3"/>
          <a:stretch>
            <a:fillRect/>
          </a:stretch>
        </p:blipFill>
        <p:spPr>
          <a:xfrm>
            <a:off x="1065058" y="1500187"/>
            <a:ext cx="6473555" cy="3857625"/>
          </a:xfrm>
        </p:spPr>
      </p:pic>
    </p:spTree>
    <p:extLst>
      <p:ext uri="{BB962C8B-B14F-4D97-AF65-F5344CB8AC3E}">
        <p14:creationId xmlns:p14="http://schemas.microsoft.com/office/powerpoint/2010/main" val="3605204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ame, basketball, rambutan, fruit&#10;&#10;Description automatically generated">
            <a:extLst>
              <a:ext uri="{FF2B5EF4-FFF2-40B4-BE49-F238E27FC236}">
                <a16:creationId xmlns:a16="http://schemas.microsoft.com/office/drawing/2014/main" id="{624FABB7-DA25-AD4C-A63A-0DABCFC9F172}"/>
              </a:ext>
            </a:extLst>
          </p:cNvPr>
          <p:cNvPicPr>
            <a:picLocks noChangeAspect="1"/>
          </p:cNvPicPr>
          <p:nvPr/>
        </p:nvPicPr>
        <p:blipFill>
          <a:blip r:embed="rId3"/>
          <a:stretch>
            <a:fillRect/>
          </a:stretch>
        </p:blipFill>
        <p:spPr>
          <a:xfrm>
            <a:off x="1307035" y="1708733"/>
            <a:ext cx="6529929" cy="4297213"/>
          </a:xfrm>
          <a:prstGeom prst="rect">
            <a:avLst/>
          </a:prstGeom>
        </p:spPr>
      </p:pic>
      <p:sp>
        <p:nvSpPr>
          <p:cNvPr id="4" name="TextBox 3">
            <a:extLst>
              <a:ext uri="{FF2B5EF4-FFF2-40B4-BE49-F238E27FC236}">
                <a16:creationId xmlns:a16="http://schemas.microsoft.com/office/drawing/2014/main" id="{125B55D8-0FBE-084E-AB7C-3069A3B4EB19}"/>
              </a:ext>
            </a:extLst>
          </p:cNvPr>
          <p:cNvSpPr txBox="1"/>
          <p:nvPr/>
        </p:nvSpPr>
        <p:spPr>
          <a:xfrm>
            <a:off x="1307035" y="1708733"/>
            <a:ext cx="2282420" cy="646331"/>
          </a:xfrm>
          <a:prstGeom prst="rect">
            <a:avLst/>
          </a:prstGeom>
          <a:noFill/>
        </p:spPr>
        <p:txBody>
          <a:bodyPr wrap="none" rtlCol="0">
            <a:spAutoFit/>
          </a:bodyPr>
          <a:lstStyle/>
          <a:p>
            <a:r>
              <a:rPr lang="en-US" sz="3600" dirty="0"/>
              <a:t>Complexity</a:t>
            </a:r>
          </a:p>
        </p:txBody>
      </p:sp>
    </p:spTree>
    <p:extLst>
      <p:ext uri="{BB962C8B-B14F-4D97-AF65-F5344CB8AC3E}">
        <p14:creationId xmlns:p14="http://schemas.microsoft.com/office/powerpoint/2010/main" val="2421128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itting, large, device, colorful&#10;&#10;Description automatically generated">
            <a:extLst>
              <a:ext uri="{FF2B5EF4-FFF2-40B4-BE49-F238E27FC236}">
                <a16:creationId xmlns:a16="http://schemas.microsoft.com/office/drawing/2014/main" id="{9C600F1F-E100-324B-975B-DFAA0B5CC766}"/>
              </a:ext>
            </a:extLst>
          </p:cNvPr>
          <p:cNvPicPr>
            <a:picLocks noChangeAspect="1"/>
          </p:cNvPicPr>
          <p:nvPr/>
        </p:nvPicPr>
        <p:blipFill>
          <a:blip r:embed="rId3"/>
          <a:stretch>
            <a:fillRect/>
          </a:stretch>
        </p:blipFill>
        <p:spPr>
          <a:xfrm>
            <a:off x="1249218" y="1198000"/>
            <a:ext cx="6645564" cy="3322782"/>
          </a:xfrm>
          <a:prstGeom prst="rect">
            <a:avLst/>
          </a:prstGeom>
        </p:spPr>
      </p:pic>
      <p:sp>
        <p:nvSpPr>
          <p:cNvPr id="6" name="TextBox 5">
            <a:extLst>
              <a:ext uri="{FF2B5EF4-FFF2-40B4-BE49-F238E27FC236}">
                <a16:creationId xmlns:a16="http://schemas.microsoft.com/office/drawing/2014/main" id="{099D80A1-CCD0-1C45-A283-D50EEFBE54A2}"/>
              </a:ext>
            </a:extLst>
          </p:cNvPr>
          <p:cNvSpPr txBox="1"/>
          <p:nvPr/>
        </p:nvSpPr>
        <p:spPr>
          <a:xfrm>
            <a:off x="3430790" y="4763661"/>
            <a:ext cx="1734001" cy="646331"/>
          </a:xfrm>
          <a:prstGeom prst="rect">
            <a:avLst/>
          </a:prstGeom>
          <a:noFill/>
        </p:spPr>
        <p:txBody>
          <a:bodyPr wrap="none" rtlCol="0">
            <a:spAutoFit/>
          </a:bodyPr>
          <a:lstStyle/>
          <a:p>
            <a:r>
              <a:rPr lang="en-US" sz="3600" dirty="0"/>
              <a:t>Intuitive</a:t>
            </a:r>
          </a:p>
        </p:txBody>
      </p:sp>
    </p:spTree>
    <p:extLst>
      <p:ext uri="{BB962C8B-B14F-4D97-AF65-F5344CB8AC3E}">
        <p14:creationId xmlns:p14="http://schemas.microsoft.com/office/powerpoint/2010/main" val="3334642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up, indoor, sitting, photo&#10;&#10;Description automatically generated">
            <a:extLst>
              <a:ext uri="{FF2B5EF4-FFF2-40B4-BE49-F238E27FC236}">
                <a16:creationId xmlns:a16="http://schemas.microsoft.com/office/drawing/2014/main" id="{649AE3CA-D782-F04B-B123-05E909FA3FC9}"/>
              </a:ext>
            </a:extLst>
          </p:cNvPr>
          <p:cNvPicPr>
            <a:picLocks noChangeAspect="1"/>
          </p:cNvPicPr>
          <p:nvPr/>
        </p:nvPicPr>
        <p:blipFill>
          <a:blip r:embed="rId3"/>
          <a:stretch>
            <a:fillRect/>
          </a:stretch>
        </p:blipFill>
        <p:spPr>
          <a:xfrm>
            <a:off x="177800" y="1016669"/>
            <a:ext cx="8788400" cy="5257800"/>
          </a:xfrm>
          <a:prstGeom prst="rect">
            <a:avLst/>
          </a:prstGeom>
        </p:spPr>
      </p:pic>
    </p:spTree>
    <p:extLst>
      <p:ext uri="{BB962C8B-B14F-4D97-AF65-F5344CB8AC3E}">
        <p14:creationId xmlns:p14="http://schemas.microsoft.com/office/powerpoint/2010/main" val="1146571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A2262-07CE-0A45-AC00-29BF7601CB0E}"/>
              </a:ext>
            </a:extLst>
          </p:cNvPr>
          <p:cNvSpPr>
            <a:spLocks noGrp="1"/>
          </p:cNvSpPr>
          <p:nvPr>
            <p:ph type="title"/>
          </p:nvPr>
        </p:nvSpPr>
        <p:spPr>
          <a:xfrm>
            <a:off x="457200" y="2733857"/>
            <a:ext cx="4114800" cy="695142"/>
          </a:xfrm>
        </p:spPr>
        <p:txBody>
          <a:bodyPr/>
          <a:lstStyle/>
          <a:p>
            <a:r>
              <a:rPr lang="en-US" dirty="0"/>
              <a:t>Tool Building </a:t>
            </a:r>
          </a:p>
        </p:txBody>
      </p:sp>
      <p:pic>
        <p:nvPicPr>
          <p:cNvPr id="6" name="Picture 5" descr="A picture containing table, items, sitting, desk&#10;&#10;Description automatically generated">
            <a:extLst>
              <a:ext uri="{FF2B5EF4-FFF2-40B4-BE49-F238E27FC236}">
                <a16:creationId xmlns:a16="http://schemas.microsoft.com/office/drawing/2014/main" id="{9D4C4162-DD64-FD44-8DEC-46C4F35C076D}"/>
              </a:ext>
            </a:extLst>
          </p:cNvPr>
          <p:cNvPicPr>
            <a:picLocks noChangeAspect="1"/>
          </p:cNvPicPr>
          <p:nvPr/>
        </p:nvPicPr>
        <p:blipFill>
          <a:blip r:embed="rId3"/>
          <a:stretch>
            <a:fillRect/>
          </a:stretch>
        </p:blipFill>
        <p:spPr>
          <a:xfrm>
            <a:off x="4572000" y="866273"/>
            <a:ext cx="4102707" cy="5125453"/>
          </a:xfrm>
          <a:prstGeom prst="rect">
            <a:avLst/>
          </a:prstGeom>
        </p:spPr>
      </p:pic>
    </p:spTree>
    <p:extLst>
      <p:ext uri="{BB962C8B-B14F-4D97-AF65-F5344CB8AC3E}">
        <p14:creationId xmlns:p14="http://schemas.microsoft.com/office/powerpoint/2010/main" val="3399810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3DE11952-D736-B54A-9D27-D6C686C66914}"/>
              </a:ext>
            </a:extLst>
          </p:cNvPr>
          <p:cNvPicPr>
            <a:picLocks noChangeAspect="1"/>
          </p:cNvPicPr>
          <p:nvPr/>
        </p:nvPicPr>
        <p:blipFill>
          <a:blip r:embed="rId3"/>
          <a:stretch>
            <a:fillRect/>
          </a:stretch>
        </p:blipFill>
        <p:spPr>
          <a:xfrm>
            <a:off x="0" y="1337400"/>
            <a:ext cx="9144000" cy="4183200"/>
          </a:xfrm>
          <a:prstGeom prst="rect">
            <a:avLst/>
          </a:prstGeom>
        </p:spPr>
      </p:pic>
    </p:spTree>
    <p:extLst>
      <p:ext uri="{BB962C8B-B14F-4D97-AF65-F5344CB8AC3E}">
        <p14:creationId xmlns:p14="http://schemas.microsoft.com/office/powerpoint/2010/main" val="990795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A86429D8-A724-6C47-AD2F-B4009F3DCBBC}"/>
              </a:ext>
            </a:extLst>
          </p:cNvPr>
          <p:cNvPicPr>
            <a:picLocks noChangeAspect="1"/>
          </p:cNvPicPr>
          <p:nvPr/>
        </p:nvPicPr>
        <p:blipFill>
          <a:blip r:embed="rId3"/>
          <a:stretch>
            <a:fillRect/>
          </a:stretch>
        </p:blipFill>
        <p:spPr>
          <a:xfrm>
            <a:off x="0" y="2341605"/>
            <a:ext cx="9144000" cy="2174789"/>
          </a:xfrm>
          <a:prstGeom prst="rect">
            <a:avLst/>
          </a:prstGeom>
        </p:spPr>
      </p:pic>
    </p:spTree>
    <p:extLst>
      <p:ext uri="{BB962C8B-B14F-4D97-AF65-F5344CB8AC3E}">
        <p14:creationId xmlns:p14="http://schemas.microsoft.com/office/powerpoint/2010/main" val="3227865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684CE92A-55E2-1640-A75E-2F4483D040DA}"/>
              </a:ext>
            </a:extLst>
          </p:cNvPr>
          <p:cNvPicPr>
            <a:picLocks noChangeAspect="1"/>
          </p:cNvPicPr>
          <p:nvPr/>
        </p:nvPicPr>
        <p:blipFill>
          <a:blip r:embed="rId3"/>
          <a:stretch>
            <a:fillRect/>
          </a:stretch>
        </p:blipFill>
        <p:spPr>
          <a:xfrm>
            <a:off x="4572000" y="986588"/>
            <a:ext cx="3782086" cy="5390147"/>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51C41133-6C1A-1442-A470-0FD87007F775}"/>
              </a:ext>
            </a:extLst>
          </p:cNvPr>
          <p:cNvPicPr>
            <a:picLocks noChangeAspect="1"/>
          </p:cNvPicPr>
          <p:nvPr/>
        </p:nvPicPr>
        <p:blipFill>
          <a:blip r:embed="rId4"/>
          <a:stretch>
            <a:fillRect/>
          </a:stretch>
        </p:blipFill>
        <p:spPr>
          <a:xfrm>
            <a:off x="284287" y="986588"/>
            <a:ext cx="2942366" cy="5390147"/>
          </a:xfrm>
          <a:prstGeom prst="rect">
            <a:avLst/>
          </a:prstGeom>
        </p:spPr>
      </p:pic>
    </p:spTree>
    <p:extLst>
      <p:ext uri="{BB962C8B-B14F-4D97-AF65-F5344CB8AC3E}">
        <p14:creationId xmlns:p14="http://schemas.microsoft.com/office/powerpoint/2010/main" val="899187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684CE92A-55E2-1640-A75E-2F4483D040DA}"/>
              </a:ext>
            </a:extLst>
          </p:cNvPr>
          <p:cNvPicPr>
            <a:picLocks noChangeAspect="1"/>
          </p:cNvPicPr>
          <p:nvPr/>
        </p:nvPicPr>
        <p:blipFill>
          <a:blip r:embed="rId3"/>
          <a:stretch>
            <a:fillRect/>
          </a:stretch>
        </p:blipFill>
        <p:spPr>
          <a:xfrm>
            <a:off x="4572000" y="986589"/>
            <a:ext cx="2065438" cy="2943618"/>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51C41133-6C1A-1442-A470-0FD87007F775}"/>
              </a:ext>
            </a:extLst>
          </p:cNvPr>
          <p:cNvPicPr>
            <a:picLocks noChangeAspect="1"/>
          </p:cNvPicPr>
          <p:nvPr/>
        </p:nvPicPr>
        <p:blipFill>
          <a:blip r:embed="rId4"/>
          <a:stretch>
            <a:fillRect/>
          </a:stretch>
        </p:blipFill>
        <p:spPr>
          <a:xfrm>
            <a:off x="2349725" y="986589"/>
            <a:ext cx="1606858" cy="2943618"/>
          </a:xfrm>
          <a:prstGeom prst="rect">
            <a:avLst/>
          </a:prstGeom>
        </p:spPr>
      </p:pic>
      <p:pic>
        <p:nvPicPr>
          <p:cNvPr id="4" name="Picture 3" descr="A screenshot of a cell phone&#10;&#10;Description automatically generated">
            <a:extLst>
              <a:ext uri="{FF2B5EF4-FFF2-40B4-BE49-F238E27FC236}">
                <a16:creationId xmlns:a16="http://schemas.microsoft.com/office/drawing/2014/main" id="{066CE75B-AEEF-1A4B-B779-4B6129E0BCE7}"/>
              </a:ext>
            </a:extLst>
          </p:cNvPr>
          <p:cNvPicPr>
            <a:picLocks noChangeAspect="1"/>
          </p:cNvPicPr>
          <p:nvPr/>
        </p:nvPicPr>
        <p:blipFill>
          <a:blip r:embed="rId5"/>
          <a:stretch>
            <a:fillRect/>
          </a:stretch>
        </p:blipFill>
        <p:spPr>
          <a:xfrm>
            <a:off x="2349724" y="4262717"/>
            <a:ext cx="4287713" cy="1961544"/>
          </a:xfrm>
          <a:prstGeom prst="rect">
            <a:avLst/>
          </a:prstGeom>
        </p:spPr>
      </p:pic>
    </p:spTree>
    <p:extLst>
      <p:ext uri="{BB962C8B-B14F-4D97-AF65-F5344CB8AC3E}">
        <p14:creationId xmlns:p14="http://schemas.microsoft.com/office/powerpoint/2010/main" val="2783707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0C849-96B4-7345-BC51-2C8AB1ED6D06}"/>
              </a:ext>
            </a:extLst>
          </p:cNvPr>
          <p:cNvSpPr>
            <a:spLocks noGrp="1"/>
          </p:cNvSpPr>
          <p:nvPr>
            <p:ph type="title"/>
          </p:nvPr>
        </p:nvSpPr>
        <p:spPr/>
        <p:txBody>
          <a:bodyPr/>
          <a:lstStyle/>
          <a:p>
            <a:r>
              <a:rPr lang="en-US" dirty="0"/>
              <a:t>Usability </a:t>
            </a:r>
          </a:p>
        </p:txBody>
      </p:sp>
      <p:sp>
        <p:nvSpPr>
          <p:cNvPr id="3" name="Content Placeholder 2">
            <a:extLst>
              <a:ext uri="{FF2B5EF4-FFF2-40B4-BE49-F238E27FC236}">
                <a16:creationId xmlns:a16="http://schemas.microsoft.com/office/drawing/2014/main" id="{54C05944-E65F-E442-B08B-6E5DDF2B8C4F}"/>
              </a:ext>
            </a:extLst>
          </p:cNvPr>
          <p:cNvSpPr>
            <a:spLocks noGrp="1"/>
          </p:cNvSpPr>
          <p:nvPr>
            <p:ph idx="1"/>
          </p:nvPr>
        </p:nvSpPr>
        <p:spPr>
          <a:xfrm>
            <a:off x="457200" y="2268758"/>
            <a:ext cx="4550641" cy="3857405"/>
          </a:xfrm>
        </p:spPr>
        <p:txBody>
          <a:bodyPr>
            <a:normAutofit/>
          </a:bodyPr>
          <a:lstStyle/>
          <a:p>
            <a:pPr marL="0" indent="0">
              <a:buNone/>
            </a:pPr>
            <a:r>
              <a:rPr lang="en-US" dirty="0"/>
              <a:t>How effectively, efficiently, and satisfactorily a user can interact and/or use a “thing” </a:t>
            </a:r>
          </a:p>
          <a:p>
            <a:pPr marL="0" indent="0">
              <a:buNone/>
            </a:pPr>
            <a:endParaRPr lang="en-US" dirty="0"/>
          </a:p>
          <a:p>
            <a:endParaRPr lang="en-US" dirty="0"/>
          </a:p>
        </p:txBody>
      </p:sp>
      <p:pic>
        <p:nvPicPr>
          <p:cNvPr id="5" name="Picture 4">
            <a:extLst>
              <a:ext uri="{FF2B5EF4-FFF2-40B4-BE49-F238E27FC236}">
                <a16:creationId xmlns:a16="http://schemas.microsoft.com/office/drawing/2014/main" id="{2880499E-B7DA-AA4E-98EE-AEC3586DA8FB}"/>
              </a:ext>
            </a:extLst>
          </p:cNvPr>
          <p:cNvPicPr>
            <a:picLocks noChangeAspect="1"/>
          </p:cNvPicPr>
          <p:nvPr/>
        </p:nvPicPr>
        <p:blipFill>
          <a:blip r:embed="rId3"/>
          <a:stretch>
            <a:fillRect/>
          </a:stretch>
        </p:blipFill>
        <p:spPr>
          <a:xfrm>
            <a:off x="5007841" y="1786123"/>
            <a:ext cx="3492500" cy="2819400"/>
          </a:xfrm>
          <a:prstGeom prst="rect">
            <a:avLst/>
          </a:prstGeom>
        </p:spPr>
      </p:pic>
    </p:spTree>
    <p:extLst>
      <p:ext uri="{BB962C8B-B14F-4D97-AF65-F5344CB8AC3E}">
        <p14:creationId xmlns:p14="http://schemas.microsoft.com/office/powerpoint/2010/main" val="1587738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0C849-96B4-7345-BC51-2C8AB1ED6D06}"/>
              </a:ext>
            </a:extLst>
          </p:cNvPr>
          <p:cNvSpPr>
            <a:spLocks noGrp="1"/>
          </p:cNvSpPr>
          <p:nvPr>
            <p:ph type="title"/>
          </p:nvPr>
        </p:nvSpPr>
        <p:spPr>
          <a:xfrm>
            <a:off x="2358189" y="1398353"/>
            <a:ext cx="4427621" cy="775541"/>
          </a:xfrm>
        </p:spPr>
        <p:txBody>
          <a:bodyPr/>
          <a:lstStyle/>
          <a:p>
            <a:r>
              <a:rPr lang="en-US" dirty="0"/>
              <a:t>Intuition Defined  </a:t>
            </a:r>
          </a:p>
        </p:txBody>
      </p:sp>
      <p:pic>
        <p:nvPicPr>
          <p:cNvPr id="8" name="Content Placeholder 7" descr="A close up of a logo&#10;&#10;Description automatically generated">
            <a:extLst>
              <a:ext uri="{FF2B5EF4-FFF2-40B4-BE49-F238E27FC236}">
                <a16:creationId xmlns:a16="http://schemas.microsoft.com/office/drawing/2014/main" id="{6384C72C-5B32-9242-A961-BC09147CEFF9}"/>
              </a:ext>
            </a:extLst>
          </p:cNvPr>
          <p:cNvPicPr>
            <a:picLocks noGrp="1" noChangeAspect="1"/>
          </p:cNvPicPr>
          <p:nvPr>
            <p:ph idx="1"/>
          </p:nvPr>
        </p:nvPicPr>
        <p:blipFill>
          <a:blip r:embed="rId3"/>
          <a:stretch>
            <a:fillRect/>
          </a:stretch>
        </p:blipFill>
        <p:spPr>
          <a:xfrm>
            <a:off x="1524000" y="2482850"/>
            <a:ext cx="6096000" cy="3429000"/>
          </a:xfrm>
        </p:spPr>
      </p:pic>
    </p:spTree>
    <p:extLst>
      <p:ext uri="{BB962C8B-B14F-4D97-AF65-F5344CB8AC3E}">
        <p14:creationId xmlns:p14="http://schemas.microsoft.com/office/powerpoint/2010/main" val="4072864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379FD728-1374-4E40-9262-77DD171A414D}"/>
              </a:ext>
            </a:extLst>
          </p:cNvPr>
          <p:cNvPicPr>
            <a:picLocks noChangeAspect="1"/>
          </p:cNvPicPr>
          <p:nvPr/>
        </p:nvPicPr>
        <p:blipFill rotWithShape="1">
          <a:blip r:embed="rId3"/>
          <a:srcRect t="9810" b="27848"/>
          <a:stretch/>
        </p:blipFill>
        <p:spPr>
          <a:xfrm>
            <a:off x="1941076" y="1620981"/>
            <a:ext cx="4846211" cy="4094019"/>
          </a:xfrm>
          <a:prstGeom prst="rect">
            <a:avLst/>
          </a:prstGeom>
        </p:spPr>
      </p:pic>
    </p:spTree>
    <p:extLst>
      <p:ext uri="{BB962C8B-B14F-4D97-AF65-F5344CB8AC3E}">
        <p14:creationId xmlns:p14="http://schemas.microsoft.com/office/powerpoint/2010/main" val="3489938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443643-8637-1945-A351-0150D172AA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15028" y="1660599"/>
            <a:ext cx="4513943" cy="3007414"/>
          </a:xfrm>
          <a:prstGeom prst="rect">
            <a:avLst/>
          </a:prstGeom>
        </p:spPr>
      </p:pic>
    </p:spTree>
    <p:extLst>
      <p:ext uri="{BB962C8B-B14F-4D97-AF65-F5344CB8AC3E}">
        <p14:creationId xmlns:p14="http://schemas.microsoft.com/office/powerpoint/2010/main" val="116521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FA749-5FD9-EA46-9B54-EB0A627785A2}"/>
              </a:ext>
            </a:extLst>
          </p:cNvPr>
          <p:cNvSpPr>
            <a:spLocks noGrp="1"/>
          </p:cNvSpPr>
          <p:nvPr>
            <p:ph type="title"/>
          </p:nvPr>
        </p:nvSpPr>
        <p:spPr>
          <a:xfrm>
            <a:off x="1205346" y="2514599"/>
            <a:ext cx="6733308" cy="2249905"/>
          </a:xfrm>
        </p:spPr>
        <p:txBody>
          <a:bodyPr/>
          <a:lstStyle/>
          <a:p>
            <a:pPr algn="ctr"/>
            <a:r>
              <a:rPr lang="en-US" sz="4800" dirty="0">
                <a:solidFill>
                  <a:srgbClr val="FF0000"/>
                </a:solidFill>
              </a:rPr>
              <a:t>Inclusive Participatory</a:t>
            </a:r>
            <a:br>
              <a:rPr lang="en-US" sz="4800" dirty="0">
                <a:solidFill>
                  <a:srgbClr val="FF0000"/>
                </a:solidFill>
              </a:rPr>
            </a:br>
            <a:r>
              <a:rPr lang="en-US" sz="4800" dirty="0">
                <a:solidFill>
                  <a:srgbClr val="FF0000"/>
                </a:solidFill>
              </a:rPr>
              <a:t>Methodology</a:t>
            </a:r>
          </a:p>
        </p:txBody>
      </p:sp>
    </p:spTree>
    <p:extLst>
      <p:ext uri="{BB962C8B-B14F-4D97-AF65-F5344CB8AC3E}">
        <p14:creationId xmlns:p14="http://schemas.microsoft.com/office/powerpoint/2010/main" val="2757680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E5683A9-2D25-A04F-A74D-5261BF34DC59}"/>
              </a:ext>
            </a:extLst>
          </p:cNvPr>
          <p:cNvSpPr/>
          <p:nvPr/>
        </p:nvSpPr>
        <p:spPr>
          <a:xfrm>
            <a:off x="433137" y="1967898"/>
            <a:ext cx="8710863" cy="3416320"/>
          </a:xfrm>
          <a:prstGeom prst="rect">
            <a:avLst/>
          </a:prstGeom>
        </p:spPr>
        <p:txBody>
          <a:bodyPr wrap="square">
            <a:spAutoFit/>
          </a:bodyPr>
          <a:lstStyle/>
          <a:p>
            <a:r>
              <a:rPr lang="en-US" sz="3600" dirty="0">
                <a:latin typeface="Calibri" panose="020F0502020204030204" pitchFamily="34" charset="0"/>
                <a:ea typeface="Calibri" panose="020F0502020204030204" pitchFamily="34" charset="0"/>
                <a:cs typeface="Times New Roman" panose="02020603050405020304" pitchFamily="18" charset="0"/>
              </a:rPr>
              <a:t>an ideological orientation that recognizes and incorporates the experiences and knowledge of diverse participants, including those with varying degrees of physical and mental abilities, as well as those with varying backgrounds and knowledges. </a:t>
            </a:r>
            <a:endParaRPr lang="en-US" sz="3600" dirty="0"/>
          </a:p>
        </p:txBody>
      </p:sp>
    </p:spTree>
    <p:extLst>
      <p:ext uri="{BB962C8B-B14F-4D97-AF65-F5344CB8AC3E}">
        <p14:creationId xmlns:p14="http://schemas.microsoft.com/office/powerpoint/2010/main" val="294126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812B4-EC02-2747-8892-15B12E24830C}"/>
              </a:ext>
            </a:extLst>
          </p:cNvPr>
          <p:cNvSpPr>
            <a:spLocks noGrp="1"/>
          </p:cNvSpPr>
          <p:nvPr>
            <p:ph type="title"/>
          </p:nvPr>
        </p:nvSpPr>
        <p:spPr>
          <a:xfrm>
            <a:off x="2514601" y="1493217"/>
            <a:ext cx="3537284" cy="775541"/>
          </a:xfrm>
        </p:spPr>
        <p:txBody>
          <a:bodyPr/>
          <a:lstStyle/>
          <a:p>
            <a:r>
              <a:rPr lang="en-US" dirty="0"/>
              <a:t>Implications</a:t>
            </a:r>
          </a:p>
        </p:txBody>
      </p:sp>
      <p:sp>
        <p:nvSpPr>
          <p:cNvPr id="3" name="Content Placeholder 2">
            <a:extLst>
              <a:ext uri="{FF2B5EF4-FFF2-40B4-BE49-F238E27FC236}">
                <a16:creationId xmlns:a16="http://schemas.microsoft.com/office/drawing/2014/main" id="{5A18D829-0817-F046-B23F-3909E6E06954}"/>
              </a:ext>
            </a:extLst>
          </p:cNvPr>
          <p:cNvSpPr>
            <a:spLocks noGrp="1"/>
          </p:cNvSpPr>
          <p:nvPr>
            <p:ph idx="1"/>
          </p:nvPr>
        </p:nvSpPr>
        <p:spPr>
          <a:xfrm>
            <a:off x="457201" y="2268758"/>
            <a:ext cx="4114800" cy="3857405"/>
          </a:xfrm>
        </p:spPr>
        <p:txBody>
          <a:bodyPr/>
          <a:lstStyle/>
          <a:p>
            <a:r>
              <a:rPr lang="en-US" dirty="0"/>
              <a:t>Provides a much needed update and expansion of participatory methodology</a:t>
            </a:r>
          </a:p>
          <a:p>
            <a:r>
              <a:rPr lang="en-US" dirty="0"/>
              <a:t>Includes an emphasis on visual experience within user experience</a:t>
            </a:r>
          </a:p>
          <a:p>
            <a:endParaRPr lang="en-US" dirty="0"/>
          </a:p>
          <a:p>
            <a:endParaRPr lang="en-US" dirty="0"/>
          </a:p>
          <a:p>
            <a:endParaRPr lang="en-US" dirty="0"/>
          </a:p>
        </p:txBody>
      </p:sp>
      <p:pic>
        <p:nvPicPr>
          <p:cNvPr id="5" name="Picture 4" descr="A close up of a newspaper&#10;&#10;Description automatically generated">
            <a:extLst>
              <a:ext uri="{FF2B5EF4-FFF2-40B4-BE49-F238E27FC236}">
                <a16:creationId xmlns:a16="http://schemas.microsoft.com/office/drawing/2014/main" id="{58CCF762-8AB7-8F47-AF84-729D3A31BB47}"/>
              </a:ext>
            </a:extLst>
          </p:cNvPr>
          <p:cNvPicPr>
            <a:picLocks noChangeAspect="1"/>
          </p:cNvPicPr>
          <p:nvPr/>
        </p:nvPicPr>
        <p:blipFill>
          <a:blip r:embed="rId3"/>
          <a:stretch>
            <a:fillRect/>
          </a:stretch>
        </p:blipFill>
        <p:spPr>
          <a:xfrm>
            <a:off x="4906544" y="2524945"/>
            <a:ext cx="3517900" cy="2349500"/>
          </a:xfrm>
          <a:prstGeom prst="rect">
            <a:avLst/>
          </a:prstGeom>
        </p:spPr>
      </p:pic>
    </p:spTree>
    <p:extLst>
      <p:ext uri="{BB962C8B-B14F-4D97-AF65-F5344CB8AC3E}">
        <p14:creationId xmlns:p14="http://schemas.microsoft.com/office/powerpoint/2010/main" val="153393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812B4-EC02-2747-8892-15B12E24830C}"/>
              </a:ext>
            </a:extLst>
          </p:cNvPr>
          <p:cNvSpPr>
            <a:spLocks noGrp="1"/>
          </p:cNvSpPr>
          <p:nvPr>
            <p:ph type="title"/>
          </p:nvPr>
        </p:nvSpPr>
        <p:spPr>
          <a:xfrm>
            <a:off x="2911642" y="1302101"/>
            <a:ext cx="3320716" cy="775541"/>
          </a:xfrm>
        </p:spPr>
        <p:txBody>
          <a:bodyPr/>
          <a:lstStyle/>
          <a:p>
            <a:r>
              <a:rPr lang="en-US" dirty="0"/>
              <a:t>Implications</a:t>
            </a:r>
          </a:p>
        </p:txBody>
      </p:sp>
      <p:sp>
        <p:nvSpPr>
          <p:cNvPr id="3" name="Content Placeholder 2">
            <a:extLst>
              <a:ext uri="{FF2B5EF4-FFF2-40B4-BE49-F238E27FC236}">
                <a16:creationId xmlns:a16="http://schemas.microsoft.com/office/drawing/2014/main" id="{5A18D829-0817-F046-B23F-3909E6E06954}"/>
              </a:ext>
            </a:extLst>
          </p:cNvPr>
          <p:cNvSpPr>
            <a:spLocks noGrp="1"/>
          </p:cNvSpPr>
          <p:nvPr>
            <p:ph idx="1"/>
          </p:nvPr>
        </p:nvSpPr>
        <p:spPr>
          <a:xfrm>
            <a:off x="4572000" y="2340947"/>
            <a:ext cx="4114800" cy="3857405"/>
          </a:xfrm>
        </p:spPr>
        <p:txBody>
          <a:bodyPr/>
          <a:lstStyle/>
          <a:p>
            <a:r>
              <a:rPr lang="en-US" dirty="0"/>
              <a:t>Proves </a:t>
            </a:r>
            <a:r>
              <a:rPr lang="en-US" dirty="0" err="1"/>
              <a:t>St.Amant’s</a:t>
            </a:r>
            <a:r>
              <a:rPr lang="en-US" dirty="0"/>
              <a:t> take on cognitive prototype theory </a:t>
            </a:r>
          </a:p>
          <a:p>
            <a:r>
              <a:rPr lang="en-US" dirty="0"/>
              <a:t>Adds an explanatory and descriptive approach to intuitive design</a:t>
            </a:r>
          </a:p>
          <a:p>
            <a:endParaRPr lang="en-US" dirty="0"/>
          </a:p>
          <a:p>
            <a:endParaRPr lang="en-US" dirty="0"/>
          </a:p>
          <a:p>
            <a:endParaRPr lang="en-US" dirty="0"/>
          </a:p>
        </p:txBody>
      </p:sp>
      <p:pic>
        <p:nvPicPr>
          <p:cNvPr id="5" name="Picture 4" descr="A picture containing drawing&#10;&#10;Description automatically generated">
            <a:extLst>
              <a:ext uri="{FF2B5EF4-FFF2-40B4-BE49-F238E27FC236}">
                <a16:creationId xmlns:a16="http://schemas.microsoft.com/office/drawing/2014/main" id="{A5EB59B3-9960-E649-AB5D-D8EC5A8BEE05}"/>
              </a:ext>
            </a:extLst>
          </p:cNvPr>
          <p:cNvPicPr>
            <a:picLocks noChangeAspect="1"/>
          </p:cNvPicPr>
          <p:nvPr/>
        </p:nvPicPr>
        <p:blipFill>
          <a:blip r:embed="rId3"/>
          <a:stretch>
            <a:fillRect/>
          </a:stretch>
        </p:blipFill>
        <p:spPr>
          <a:xfrm>
            <a:off x="240297" y="2264059"/>
            <a:ext cx="4114800" cy="3291840"/>
          </a:xfrm>
          <a:prstGeom prst="rect">
            <a:avLst/>
          </a:prstGeom>
        </p:spPr>
      </p:pic>
    </p:spTree>
    <p:extLst>
      <p:ext uri="{BB962C8B-B14F-4D97-AF65-F5344CB8AC3E}">
        <p14:creationId xmlns:p14="http://schemas.microsoft.com/office/powerpoint/2010/main" val="3276036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1520" y="1976998"/>
            <a:ext cx="7800960" cy="2554545"/>
          </a:xfrm>
          <a:prstGeom prst="rect">
            <a:avLst/>
          </a:prstGeom>
          <a:noFill/>
        </p:spPr>
        <p:txBody>
          <a:bodyPr wrap="square" rtlCol="0">
            <a:spAutoFit/>
          </a:bodyPr>
          <a:lstStyle/>
          <a:p>
            <a:r>
              <a:rPr lang="en-US" sz="4000" dirty="0"/>
              <a:t>Inclusive participatory methodology that attends to visual cognition can create intuitive interfaces that increases user experience. </a:t>
            </a:r>
          </a:p>
        </p:txBody>
      </p:sp>
    </p:spTree>
    <p:extLst>
      <p:ext uri="{BB962C8B-B14F-4D97-AF65-F5344CB8AC3E}">
        <p14:creationId xmlns:p14="http://schemas.microsoft.com/office/powerpoint/2010/main" val="637025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png">
            <a:extLst>
              <a:ext uri="{FF2B5EF4-FFF2-40B4-BE49-F238E27FC236}">
                <a16:creationId xmlns:a16="http://schemas.microsoft.com/office/drawing/2014/main" id="{4099D58B-A9DD-7B46-AB08-AB233004EA3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993571" y="2337028"/>
            <a:ext cx="3175000" cy="256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61116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78382" y="3927762"/>
            <a:ext cx="5314950" cy="2002536"/>
          </a:xfrm>
        </p:spPr>
        <p:txBody>
          <a:bodyPr/>
          <a:lstStyle/>
          <a:p>
            <a:pPr algn="r"/>
            <a:r>
              <a:rPr lang="en-US" dirty="0"/>
              <a:t>Lisa Melonçon</a:t>
            </a:r>
            <a:br>
              <a:rPr lang="en-US" dirty="0"/>
            </a:br>
            <a:r>
              <a:rPr lang="en-US" sz="1800" dirty="0">
                <a:latin typeface="+mn-lt"/>
                <a:hlinkClick r:id="rId2"/>
              </a:rPr>
              <a:t>meloncon.research@gmail.com</a:t>
            </a:r>
            <a:br>
              <a:rPr lang="en-US" sz="1800" dirty="0">
                <a:latin typeface="+mn-lt"/>
              </a:rPr>
            </a:br>
            <a:br>
              <a:rPr lang="en-US" dirty="0">
                <a:latin typeface="+mn-lt"/>
              </a:rPr>
            </a:br>
            <a:r>
              <a:rPr lang="en-US" dirty="0"/>
              <a:t>Tanya </a:t>
            </a:r>
            <a:r>
              <a:rPr lang="en-US" dirty="0" err="1"/>
              <a:t>Zarlengo</a:t>
            </a:r>
            <a:br>
              <a:rPr lang="en-US" sz="1800" dirty="0"/>
            </a:br>
            <a:r>
              <a:rPr lang="en-US" sz="1800" dirty="0">
                <a:hlinkClick r:id="rId3"/>
              </a:rPr>
              <a:t>tzarlengo@usf.edu</a:t>
            </a:r>
            <a:br>
              <a:rPr lang="en-US" sz="1800" dirty="0">
                <a:latin typeface="+mn-lt"/>
              </a:rPr>
            </a:br>
            <a:br>
              <a:rPr lang="en-US" sz="1800" dirty="0">
                <a:latin typeface="+mn-lt"/>
              </a:rPr>
            </a:br>
            <a:endParaRPr lang="en-US" sz="1800" dirty="0">
              <a:latin typeface="+mn-lt"/>
            </a:endParaRPr>
          </a:p>
        </p:txBody>
      </p:sp>
    </p:spTree>
    <p:extLst>
      <p:ext uri="{BB962C8B-B14F-4D97-AF65-F5344CB8AC3E}">
        <p14:creationId xmlns:p14="http://schemas.microsoft.com/office/powerpoint/2010/main" val="4476924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1122</TotalTime>
  <Words>1033</Words>
  <Application>Microsoft Macintosh PowerPoint</Application>
  <PresentationFormat>On-screen Show (4:3)</PresentationFormat>
  <Paragraphs>99</Paragraphs>
  <Slides>24</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Updating participatory Methodology for Complex User Experience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Tool Building </vt:lpstr>
      <vt:lpstr>PowerPoint Presentation</vt:lpstr>
      <vt:lpstr>PowerPoint Presentation</vt:lpstr>
      <vt:lpstr>PowerPoint Presentation</vt:lpstr>
      <vt:lpstr>PowerPoint Presentation</vt:lpstr>
      <vt:lpstr>Usability </vt:lpstr>
      <vt:lpstr>Intuition Defined  </vt:lpstr>
      <vt:lpstr>PowerPoint Presentation</vt:lpstr>
      <vt:lpstr>PowerPoint Presentation</vt:lpstr>
      <vt:lpstr>Inclusive Participatory Methodology</vt:lpstr>
      <vt:lpstr>PowerPoint Presentation</vt:lpstr>
      <vt:lpstr>Implications</vt:lpstr>
      <vt:lpstr>Implications</vt:lpstr>
      <vt:lpstr>PowerPoint Presentation</vt:lpstr>
      <vt:lpstr>PowerPoint Presentation</vt:lpstr>
      <vt:lpstr>Lisa Melonçon meloncon.research@gmail.com  Tanya Zarlengo tzarlengo@usf.edu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Meagan Sapashe</dc:creator>
  <cp:lastModifiedBy>Microsoft Office User</cp:lastModifiedBy>
  <cp:revision>79</cp:revision>
  <dcterms:created xsi:type="dcterms:W3CDTF">2016-06-10T17:22:31Z</dcterms:created>
  <dcterms:modified xsi:type="dcterms:W3CDTF">2020-02-24T03:24:13Z</dcterms:modified>
</cp:coreProperties>
</file>