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9" r:id="rId7"/>
    <p:sldId id="257" r:id="rId8"/>
    <p:sldId id="260" r:id="rId9"/>
    <p:sldId id="265" r:id="rId10"/>
    <p:sldId id="268" r:id="rId11"/>
    <p:sldId id="266" r:id="rId12"/>
    <p:sldId id="267" r:id="rId13"/>
    <p:sldId id="261" r:id="rId14"/>
    <p:sldId id="262" r:id="rId15"/>
    <p:sldId id="263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owardsdatascience.com/topic-modeling-and-latent-dirichlet-allocation-in-python-9bf156893c2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AI approaches to </a:t>
            </a:r>
            <a:r>
              <a:rPr lang="en-US" dirty="0" smtClean="0"/>
              <a:t>TC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REUL Lab and NLP strategies for disseminating complex information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54436" y="6358983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/>
              <a:t>David Young, Georgia Institute of Technology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364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the REUL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in 2016 and sponsored through the Ivan Allan College (IAC) Digital Integrative Liberal Arts Center (DILAC) grant.</a:t>
            </a:r>
          </a:p>
          <a:p>
            <a:r>
              <a:rPr lang="en-US" dirty="0" smtClean="0"/>
              <a:t>Studies human engagement with complex contractual information</a:t>
            </a:r>
          </a:p>
          <a:p>
            <a:r>
              <a:rPr lang="en-US" dirty="0" smtClean="0"/>
              <a:t>Emphasizes machine-assisted translation/simplification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1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rojects in the REUL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Past Projects</a:t>
            </a:r>
          </a:p>
          <a:p>
            <a:pPr lvl="1"/>
            <a:r>
              <a:rPr lang="en-US" b="1" dirty="0" smtClean="0"/>
              <a:t>Project </a:t>
            </a:r>
            <a:r>
              <a:rPr lang="en-US" b="1" dirty="0"/>
              <a:t>1: Automated EULA Analysis </a:t>
            </a:r>
            <a:r>
              <a:rPr lang="en-US" b="1" dirty="0" smtClean="0"/>
              <a:t>Tool</a:t>
            </a:r>
          </a:p>
          <a:p>
            <a:pPr lvl="1"/>
            <a:r>
              <a:rPr lang="en-US" b="1" dirty="0"/>
              <a:t>Project 2: Iconographic Presentation of </a:t>
            </a:r>
            <a:r>
              <a:rPr lang="en-US" b="1" dirty="0" smtClean="0"/>
              <a:t>EULAs</a:t>
            </a:r>
          </a:p>
          <a:p>
            <a:pPr lvl="1"/>
            <a:r>
              <a:rPr lang="en-US" b="1" dirty="0"/>
              <a:t>Project 3: “Bite-Sized” EULA </a:t>
            </a:r>
            <a:r>
              <a:rPr lang="en-US" b="1" dirty="0" smtClean="0"/>
              <a:t>Tool</a:t>
            </a:r>
          </a:p>
          <a:p>
            <a:r>
              <a:rPr lang="en-US" b="1" dirty="0" smtClean="0"/>
              <a:t>Current Project</a:t>
            </a:r>
          </a:p>
          <a:p>
            <a:pPr lvl="1"/>
            <a:r>
              <a:rPr lang="en-US" b="1" dirty="0" smtClean="0"/>
              <a:t>Text classifier using machine learning 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4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workflow for NLTK projects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838200" y="2959894"/>
            <a:ext cx="105156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4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to parsing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Machine learning requires structuring unstructured content then extracting features that a computer can identify in new texts</a:t>
            </a:r>
          </a:p>
          <a:p>
            <a:r>
              <a:rPr lang="en-US" dirty="0" smtClean="0"/>
              <a:t>Extracting features from a text requires human insight via coding, but we have also used topic modeling to assist feature identification and extraction</a:t>
            </a:r>
          </a:p>
          <a:p>
            <a:r>
              <a:rPr lang="en-US" dirty="0" smtClean="0"/>
              <a:t>Both human coding and topic modelling facilitate the text parsing/exploration of data and prepare our training set for the classifier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0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“Topic modeling is a type of statistical modeling for discovering the abstract “topics” that occur in a collection of documents</a:t>
            </a:r>
            <a:r>
              <a:rPr lang="en-US" dirty="0" smtClean="0"/>
              <a:t>.” (Li,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towardsdatascience.com/topic-modeling-and-latent-dirichlet-allocation-in-python-9bf156893c24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Assumes that documents are made of topics and topics are made of co-occurring words</a:t>
            </a:r>
          </a:p>
          <a:p>
            <a:pPr lvl="1"/>
            <a:r>
              <a:rPr lang="en-US" dirty="0" smtClean="0"/>
              <a:t>Also assumes that word order does not matter in identifying topics</a:t>
            </a:r>
            <a:endParaRPr lang="en-US" dirty="0" smtClean="0"/>
          </a:p>
          <a:p>
            <a:r>
              <a:rPr lang="en-US" dirty="0" smtClean="0"/>
              <a:t>Our approach uses Latent </a:t>
            </a:r>
            <a:r>
              <a:rPr lang="en-US" dirty="0" smtClean="0"/>
              <a:t>Dirichlet</a:t>
            </a:r>
            <a:r>
              <a:rPr lang="en-US" dirty="0" smtClean="0"/>
              <a:t> Allocation (LDA) to create topic models in Python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8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modeling</a:t>
            </a:r>
            <a:endParaRPr lang="en-US" dirty="0"/>
          </a:p>
        </p:txBody>
      </p:sp>
      <p:pic>
        <p:nvPicPr>
          <p:cNvPr id="1026" name="Picture 2" descr="Image result for topic modelling proc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4314" y="2222500"/>
            <a:ext cx="6283371" cy="36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25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topic modeling?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data set is large in human terms: 50+ EULAs (testing on User-Generated Content sections)</a:t>
            </a:r>
          </a:p>
          <a:p>
            <a:r>
              <a:rPr lang="en-US" dirty="0" smtClean="0"/>
              <a:t>Topic modeling provides an exploratory framework for processing large data sets</a:t>
            </a:r>
          </a:p>
          <a:p>
            <a:r>
              <a:rPr lang="en-US" dirty="0" smtClean="0"/>
              <a:t>Probabilistic statistics provide latent themes in minutes as opposed to hours (or even weeks)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6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 50 UGC sections from video game EULAs</a:t>
            </a:r>
          </a:p>
          <a:p>
            <a:r>
              <a:rPr lang="en-US" dirty="0" smtClean="0"/>
              <a:t>Pre-process text to remove stop words, punctuation, words that appear more than once, etc.</a:t>
            </a:r>
          </a:p>
          <a:p>
            <a:r>
              <a:rPr lang="en-US" dirty="0" smtClean="0"/>
              <a:t>Create combined corpus and dictionary</a:t>
            </a:r>
          </a:p>
          <a:p>
            <a:r>
              <a:rPr lang="en-US" dirty="0" smtClean="0"/>
              <a:t>Tune model parameters (e.g. iterations, passes, corpus, etc.)</a:t>
            </a:r>
          </a:p>
          <a:p>
            <a:pPr lvl="1"/>
            <a:r>
              <a:rPr lang="en-US" dirty="0" smtClean="0"/>
              <a:t>For example, we removed adjectives and adverbs in favor of identifying relationships between nouns and verbs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591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838022"/>
              </p:ext>
            </p:extLst>
          </p:nvPr>
        </p:nvGraphicFramePr>
        <p:xfrm>
          <a:off x="7500363" y="3013175"/>
          <a:ext cx="3881635" cy="3422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315">
                  <a:extLst>
                    <a:ext uri="{9D8B030D-6E8A-4147-A177-3AD203B41FA5}">
                      <a16:colId xmlns:a16="http://schemas.microsoft.com/office/drawing/2014/main" val="909550777"/>
                    </a:ext>
                  </a:extLst>
                </a:gridCol>
                <a:gridCol w="1631713">
                  <a:extLst>
                    <a:ext uri="{9D8B030D-6E8A-4147-A177-3AD203B41FA5}">
                      <a16:colId xmlns:a16="http://schemas.microsoft.com/office/drawing/2014/main" val="857299688"/>
                    </a:ext>
                  </a:extLst>
                </a:gridCol>
                <a:gridCol w="1634607">
                  <a:extLst>
                    <a:ext uri="{9D8B030D-6E8A-4147-A177-3AD203B41FA5}">
                      <a16:colId xmlns:a16="http://schemas.microsoft.com/office/drawing/2014/main" val="3599407374"/>
                    </a:ext>
                  </a:extLst>
                </a:gridCol>
              </a:tblGrid>
              <a:tr h="26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6116219"/>
                  </a:ext>
                </a:extLst>
              </a:tr>
              <a:tr h="26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Label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Ownership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Licensor actions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9873385"/>
                  </a:ext>
                </a:extLst>
              </a:tr>
              <a:tr h="263267">
                <a:tc rowSpan="11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>
                          <a:effectLst/>
                        </a:rPr>
                        <a:t>Features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provide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post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4988098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law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modify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52885546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copyright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transmit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7190531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work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hereby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24357874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license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distribute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6973363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royalty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property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1003752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create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87856957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remove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party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76411682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limit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provide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03250172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distribute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material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44237218"/>
                  </a:ext>
                </a:extLst>
              </a:tr>
              <a:tr h="263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perform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term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68009724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8242766" y="1808554"/>
            <a:ext cx="428886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 smtClean="0"/>
              <a:t>Cleaned corpus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790239"/>
              </p:ext>
            </p:extLst>
          </p:nvPr>
        </p:nvGraphicFramePr>
        <p:xfrm>
          <a:off x="517433" y="3013175"/>
          <a:ext cx="5003803" cy="3012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813">
                  <a:extLst>
                    <a:ext uri="{9D8B030D-6E8A-4147-A177-3AD203B41FA5}">
                      <a16:colId xmlns:a16="http://schemas.microsoft.com/office/drawing/2014/main" val="1942254530"/>
                    </a:ext>
                  </a:extLst>
                </a:gridCol>
                <a:gridCol w="1332182">
                  <a:extLst>
                    <a:ext uri="{9D8B030D-6E8A-4147-A177-3AD203B41FA5}">
                      <a16:colId xmlns:a16="http://schemas.microsoft.com/office/drawing/2014/main" val="3804897983"/>
                    </a:ext>
                  </a:extLst>
                </a:gridCol>
                <a:gridCol w="779813">
                  <a:extLst>
                    <a:ext uri="{9D8B030D-6E8A-4147-A177-3AD203B41FA5}">
                      <a16:colId xmlns:a16="http://schemas.microsoft.com/office/drawing/2014/main" val="1408153047"/>
                    </a:ext>
                  </a:extLst>
                </a:gridCol>
                <a:gridCol w="1332182">
                  <a:extLst>
                    <a:ext uri="{9D8B030D-6E8A-4147-A177-3AD203B41FA5}">
                      <a16:colId xmlns:a16="http://schemas.microsoft.com/office/drawing/2014/main" val="3993020596"/>
                    </a:ext>
                  </a:extLst>
                </a:gridCol>
                <a:gridCol w="779813">
                  <a:extLst>
                    <a:ext uri="{9D8B030D-6E8A-4147-A177-3AD203B41FA5}">
                      <a16:colId xmlns:a16="http://schemas.microsoft.com/office/drawing/2014/main" val="3056696190"/>
                    </a:ext>
                  </a:extLst>
                </a:gridCol>
              </a:tblGrid>
              <a:tr h="2095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Topic 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7709350"/>
                  </a:ext>
                </a:extLst>
              </a:tr>
              <a:tr h="39289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Label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Licensor actions?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License?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Licensor actions?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</a:rPr>
                        <a:t>User actions?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7414026"/>
                  </a:ext>
                </a:extLst>
              </a:tr>
              <a:tr h="209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Features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post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modify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display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harass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4401011"/>
                  </a:ext>
                </a:extLst>
              </a:tr>
              <a:tr h="39289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provide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worldwide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upload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damage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8662969"/>
                  </a:ext>
                </a:extLst>
              </a:tr>
              <a:tr h="39289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distribute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privacy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destroy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28817285"/>
                  </a:ext>
                </a:extLst>
              </a:tr>
              <a:tr h="2095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submit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post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know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method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48482558"/>
                  </a:ext>
                </a:extLst>
              </a:tr>
              <a:tr h="39289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remove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reproduce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transmit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location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1441255"/>
                  </a:ext>
                </a:extLst>
              </a:tr>
              <a:tr h="2095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make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warrant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submit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issue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7486899"/>
                  </a:ext>
                </a:extLst>
              </a:tr>
              <a:tr h="209544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know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make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data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redeem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1403573"/>
                  </a:ext>
                </a:extLst>
              </a:tr>
              <a:tr h="39289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license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disclose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distribute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purchase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33722619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1781004" y="1830339"/>
            <a:ext cx="428886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 smtClean="0"/>
              <a:t>Uncleaned corpus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4640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 on ideation in a TC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Machine learning approaches aren’t a substitute for human understanding</a:t>
            </a:r>
          </a:p>
          <a:p>
            <a:r>
              <a:rPr lang="en-US" dirty="0" smtClean="0"/>
              <a:t>Implementing effective algorithms requires deep rhetorical understanding of corpora</a:t>
            </a:r>
          </a:p>
          <a:p>
            <a:r>
              <a:rPr lang="en-US" dirty="0" smtClean="0"/>
              <a:t>Interdisciplinary collaboration requires breaking down boundaries in disciplinary knowledge</a:t>
            </a:r>
          </a:p>
          <a:p>
            <a:pPr lvl="1"/>
            <a:r>
              <a:rPr lang="en-US" dirty="0" smtClean="0"/>
              <a:t>Evidenced by Jay and Abigail working outside CS and LMC to solve complex problems.  Also, includes my own introduction to CS approaches to solving language problems.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07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Paths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next step is to translate the identification of these features to a feature extraction class and use a Naïve Bayes Classifier to start supervised machine learning of EULA corpora.</a:t>
            </a:r>
          </a:p>
          <a:p>
            <a:r>
              <a:rPr lang="en-US" dirty="0" smtClean="0"/>
              <a:t>We are also experimenting with methods for displaying this information visually once we can reliably classify documents.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229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welcome any questions, suggestions, and comments!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42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FAF1223BF97D40971F5B3291AA7B37" ma:contentTypeVersion="13" ma:contentTypeDescription="Create a new document." ma:contentTypeScope="" ma:versionID="fbb3dd8a5e1e33afa0a5e047c12d06e8">
  <xsd:schema xmlns:xsd="http://www.w3.org/2001/XMLSchema" xmlns:xs="http://www.w3.org/2001/XMLSchema" xmlns:p="http://schemas.microsoft.com/office/2006/metadata/properties" xmlns:ns3="a77689a3-8f91-46e8-adf7-ac9e45a573c5" xmlns:ns4="9ee48beb-965a-4a68-b059-507d3f46552f" targetNamespace="http://schemas.microsoft.com/office/2006/metadata/properties" ma:root="true" ma:fieldsID="eca3820af28fa2c39eb551027be5116e" ns3:_="" ns4:_="">
    <xsd:import namespace="a77689a3-8f91-46e8-adf7-ac9e45a573c5"/>
    <xsd:import namespace="9ee48beb-965a-4a68-b059-507d3f46552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7689a3-8f91-46e8-adf7-ac9e45a573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48beb-965a-4a68-b059-507d3f46552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974684-E450-4220-9186-59D192BF7304}">
  <ds:schemaRefs>
    <ds:schemaRef ds:uri="a77689a3-8f91-46e8-adf7-ac9e45a573c5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ee48beb-965a-4a68-b059-507d3f46552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5A4E1F7-F70B-4611-947C-76B49DF3B5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7689a3-8f91-46e8-adf7-ac9e45a573c5"/>
    <ds:schemaRef ds:uri="9ee48beb-965a-4a68-b059-507d3f4655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C9B632-1278-4843-B1B0-1EAE53E91F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573</Words>
  <Application>Microsoft Office PowerPoint</Application>
  <PresentationFormat>Widescreen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2</vt:lpstr>
      <vt:lpstr>Quotable</vt:lpstr>
      <vt:lpstr>AI approaches to TC </vt:lpstr>
      <vt:lpstr>Background on the REUL Lab</vt:lpstr>
      <vt:lpstr>Projects in the REUL Lab</vt:lpstr>
      <vt:lpstr>Typical workflow for NLTK projects</vt:lpstr>
      <vt:lpstr>Approach to parsing meaning</vt:lpstr>
      <vt:lpstr>Topic modeling</vt:lpstr>
      <vt:lpstr>Topic modeling</vt:lpstr>
      <vt:lpstr>Why use topic modeling?</vt:lpstr>
      <vt:lpstr>Method</vt:lpstr>
      <vt:lpstr>Preliminary results</vt:lpstr>
      <vt:lpstr>Reflection on ideation in a TC lab</vt:lpstr>
      <vt:lpstr>Paths forward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approaches to TC</dc:title>
  <dc:creator>Young, David L</dc:creator>
  <cp:lastModifiedBy>Young, David L</cp:lastModifiedBy>
  <cp:revision>13</cp:revision>
  <dcterms:created xsi:type="dcterms:W3CDTF">2020-02-17T20:05:41Z</dcterms:created>
  <dcterms:modified xsi:type="dcterms:W3CDTF">2020-02-23T13:15:38Z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0x010100BAFAF1223BF97D40971F5B3291AA7B37</vt:lpwstr>
  </property>
</Properties>
</file>