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6" r:id="rId1"/>
  </p:sldMasterIdLst>
  <p:sldIdLst>
    <p:sldId id="256" r:id="rId2"/>
    <p:sldId id="289" r:id="rId3"/>
    <p:sldId id="258" r:id="rId4"/>
    <p:sldId id="276" r:id="rId5"/>
    <p:sldId id="259" r:id="rId6"/>
    <p:sldId id="261" r:id="rId7"/>
    <p:sldId id="262" r:id="rId8"/>
    <p:sldId id="278" r:id="rId9"/>
    <p:sldId id="280" r:id="rId10"/>
    <p:sldId id="265" r:id="rId11"/>
    <p:sldId id="281" r:id="rId12"/>
    <p:sldId id="269" r:id="rId13"/>
    <p:sldId id="270" r:id="rId14"/>
    <p:sldId id="285" r:id="rId15"/>
    <p:sldId id="286" r:id="rId16"/>
    <p:sldId id="287" r:id="rId17"/>
    <p:sldId id="272" r:id="rId18"/>
    <p:sldId id="288" r:id="rId19"/>
    <p:sldId id="291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08"/>
  </p:normalViewPr>
  <p:slideViewPr>
    <p:cSldViewPr snapToGrid="0" snapToObjects="1">
      <p:cViewPr varScale="1">
        <p:scale>
          <a:sx n="90" d="100"/>
          <a:sy n="90" d="100"/>
        </p:scale>
        <p:origin x="232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2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43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96027F-7875-4030-9381-8BD8C4F21935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5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51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93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6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4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8431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9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746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7">
            <a:extLst>
              <a:ext uri="{FF2B5EF4-FFF2-40B4-BE49-F238E27FC236}">
                <a16:creationId xmlns:a16="http://schemas.microsoft.com/office/drawing/2014/main" id="{D7834585-F49B-43A2-9226-38EBB9CE6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CF09A-2B2B-7443-B1EF-B4973BD1D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6346" y="1097109"/>
            <a:ext cx="5439267" cy="457635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Communicating the complexity of diabetes:  A case study of Nurse Practitioner patient interactions</a:t>
            </a:r>
          </a:p>
        </p:txBody>
      </p:sp>
      <p:sp>
        <p:nvSpPr>
          <p:cNvPr id="66" name="Rectangle 9">
            <a:extLst>
              <a:ext uri="{FF2B5EF4-FFF2-40B4-BE49-F238E27FC236}">
                <a16:creationId xmlns:a16="http://schemas.microsoft.com/office/drawing/2014/main" id="{F5549486-A8CA-4D47-92EC-B95E900CA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1191" y="457201"/>
            <a:ext cx="1106164" cy="58597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7" name="Rectangle 11">
            <a:extLst>
              <a:ext uri="{FF2B5EF4-FFF2-40B4-BE49-F238E27FC236}">
                <a16:creationId xmlns:a16="http://schemas.microsoft.com/office/drawing/2014/main" id="{A94003D5-55DD-4968-8D94-E9705D54A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69" y="453642"/>
            <a:ext cx="3625597" cy="586329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96F34-86AD-4D45-8D2C-951F7408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4799" y="1097109"/>
            <a:ext cx="3072530" cy="4576358"/>
          </a:xfrm>
        </p:spPr>
        <p:txBody>
          <a:bodyPr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Staci Defibaugh</a:t>
            </a:r>
          </a:p>
          <a:p>
            <a:r>
              <a:rPr lang="en-US" sz="2800">
                <a:solidFill>
                  <a:srgbClr val="FFFFFF"/>
                </a:solidFill>
              </a:rPr>
              <a:t>Old dominion university</a:t>
            </a:r>
          </a:p>
        </p:txBody>
      </p:sp>
    </p:spTree>
    <p:extLst>
      <p:ext uri="{BB962C8B-B14F-4D97-AF65-F5344CB8AC3E}">
        <p14:creationId xmlns:p14="http://schemas.microsoft.com/office/powerpoint/2010/main" val="16330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1E8D-6924-5049-868D-CDC7F4D6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A01C4-5635-DB43-9BA0-42A169137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Question: How do providers communicate the complexity of diabetes as a chronic, self-managed illness to newly diagnosed patients? </a:t>
            </a:r>
          </a:p>
          <a:p>
            <a:pPr lvl="1"/>
            <a:r>
              <a:rPr lang="en-US" dirty="0"/>
              <a:t>2 NP-patient visits </a:t>
            </a:r>
          </a:p>
          <a:p>
            <a:pPr lvl="1"/>
            <a:r>
              <a:rPr lang="en-US" dirty="0"/>
              <a:t>newly diagnosed (type 2 diabetes)</a:t>
            </a:r>
          </a:p>
        </p:txBody>
      </p:sp>
    </p:spTree>
    <p:extLst>
      <p:ext uri="{BB962C8B-B14F-4D97-AF65-F5344CB8AC3E}">
        <p14:creationId xmlns:p14="http://schemas.microsoft.com/office/powerpoint/2010/main" val="343113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6B70-9E3F-0648-9960-C01CB009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Challenges of diabetes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7059A-64F6-DD41-842F-BDE494A9D2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AADE7: Multiple avenues of education needed (ADCES, 2019)</a:t>
            </a:r>
          </a:p>
          <a:p>
            <a:pPr lvl="1"/>
            <a:r>
              <a:rPr lang="en-US" dirty="0"/>
              <a:t>Healthy eating</a:t>
            </a:r>
          </a:p>
          <a:p>
            <a:pPr lvl="1"/>
            <a:r>
              <a:rPr lang="en-US" dirty="0"/>
              <a:t>Physical activity</a:t>
            </a:r>
          </a:p>
          <a:p>
            <a:pPr lvl="1"/>
            <a:r>
              <a:rPr lang="en-US" dirty="0"/>
              <a:t>Medication</a:t>
            </a:r>
          </a:p>
          <a:p>
            <a:pPr lvl="1"/>
            <a:r>
              <a:rPr lang="en-US" dirty="0"/>
              <a:t>Monitoring</a:t>
            </a:r>
          </a:p>
          <a:p>
            <a:pPr lvl="1"/>
            <a:r>
              <a:rPr lang="en-US" dirty="0"/>
              <a:t>Reducing risk</a:t>
            </a:r>
          </a:p>
          <a:p>
            <a:pPr lvl="1"/>
            <a:r>
              <a:rPr lang="en-US" dirty="0"/>
              <a:t>Healthy coping</a:t>
            </a:r>
          </a:p>
          <a:p>
            <a:pPr lvl="1"/>
            <a:r>
              <a:rPr lang="en-US" dirty="0"/>
              <a:t>Problem solving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13B68-04BE-174F-A539-33CD7DB9EB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Multiple areas of uncertainty (Middleton, et al., 2012)</a:t>
            </a:r>
          </a:p>
          <a:p>
            <a:pPr lvl="1"/>
            <a:r>
              <a:rPr lang="en-US" dirty="0"/>
              <a:t>Treatment plan/ regimen</a:t>
            </a:r>
          </a:p>
          <a:p>
            <a:pPr lvl="1"/>
            <a:r>
              <a:rPr lang="en-US" dirty="0"/>
              <a:t>Food, glucose levels</a:t>
            </a:r>
          </a:p>
          <a:p>
            <a:pPr lvl="1"/>
            <a:r>
              <a:rPr lang="en-US" dirty="0"/>
              <a:t>Prognosis and certainty about the future</a:t>
            </a:r>
          </a:p>
          <a:p>
            <a:pPr lvl="1"/>
            <a:r>
              <a:rPr lang="en-US" dirty="0"/>
              <a:t>Anxieties surrounding labeling and and social stigma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6B70-9E3F-0648-9960-C01CB009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Challenges of diabetes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7059A-64F6-DD41-842F-BDE494A9D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Limited time with patients</a:t>
            </a:r>
          </a:p>
          <a:p>
            <a:pPr lvl="1"/>
            <a:r>
              <a:rPr lang="en-US" dirty="0"/>
              <a:t>Primary care:  In 2018 average length of visit: 17-24 minutes (</a:t>
            </a:r>
            <a:r>
              <a:rPr lang="en-US" dirty="0" err="1"/>
              <a:t>Elflein</a:t>
            </a:r>
            <a:r>
              <a:rPr lang="en-US" dirty="0"/>
              <a:t>, 2019)</a:t>
            </a:r>
          </a:p>
          <a:p>
            <a:pPr lvl="1"/>
            <a:r>
              <a:rPr lang="en-US" dirty="0"/>
              <a:t>Inpatient care: unpredictable length of stay and/or number of visits with a given patient</a:t>
            </a:r>
          </a:p>
          <a:p>
            <a:pPr lvl="1"/>
            <a:endParaRPr lang="en-US" dirty="0"/>
          </a:p>
          <a:p>
            <a:r>
              <a:rPr lang="en-US" dirty="0"/>
              <a:t>What should be covered? </a:t>
            </a:r>
          </a:p>
          <a:p>
            <a:pPr lvl="1"/>
            <a:r>
              <a:rPr lang="en-US" dirty="0"/>
              <a:t>Checklist approach (Macdonald, et al., 2013) vs. Prioritizing approach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51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FCC5-65DD-E543-8853-3290B7220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Context, setting,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50D6D-00CE-874B-9B95-AA6416223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Inpatient visits at a community hospital (audio-recorded with researcher present)</a:t>
            </a:r>
          </a:p>
          <a:p>
            <a:r>
              <a:rPr lang="en-US" dirty="0"/>
              <a:t>NP June: accredited Diabetes Educator working as part of an internal medicine team</a:t>
            </a:r>
          </a:p>
          <a:p>
            <a:r>
              <a:rPr lang="en-US" dirty="0"/>
              <a:t>2 patient visits both newly diagnosed</a:t>
            </a:r>
          </a:p>
          <a:p>
            <a:pPr lvl="1"/>
            <a:r>
              <a:rPr lang="en-US" dirty="0"/>
              <a:t>Ms. Piper: 1</a:t>
            </a:r>
            <a:r>
              <a:rPr lang="en-US" baseline="30000" dirty="0"/>
              <a:t>st</a:t>
            </a:r>
            <a:r>
              <a:rPr lang="en-US" dirty="0"/>
              <a:t> visit following diabetes diagnosis</a:t>
            </a:r>
          </a:p>
          <a:p>
            <a:pPr lvl="1"/>
            <a:r>
              <a:rPr lang="en-US" dirty="0"/>
              <a:t>Mr. Bray: last (of many but unknown number) visit before hospital release</a:t>
            </a:r>
          </a:p>
        </p:txBody>
      </p:sp>
    </p:spTree>
    <p:extLst>
      <p:ext uri="{BB962C8B-B14F-4D97-AF65-F5344CB8AC3E}">
        <p14:creationId xmlns:p14="http://schemas.microsoft.com/office/powerpoint/2010/main" val="345466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F703-5AD1-1041-AD15-D551D3F91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and 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97EF-FBDF-F94E-B9D3-F77488ACC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Discourse analytic approach: bottom up, data-driven analysis of content and form (what is said, how it is said, where it occurs) and an attempt to make sense of these discursive ‘choices’</a:t>
            </a:r>
          </a:p>
          <a:p>
            <a:r>
              <a:rPr lang="en-US" dirty="0"/>
              <a:t>Process of data examination: </a:t>
            </a:r>
          </a:p>
          <a:p>
            <a:pPr lvl="1"/>
            <a:r>
              <a:rPr lang="en-US" dirty="0"/>
              <a:t>Recursive process: </a:t>
            </a:r>
          </a:p>
          <a:p>
            <a:pPr lvl="2"/>
            <a:r>
              <a:rPr lang="en-US" dirty="0"/>
              <a:t>1) data examination, looking for recurring patterns of talk</a:t>
            </a:r>
          </a:p>
          <a:p>
            <a:pPr lvl="2"/>
            <a:r>
              <a:rPr lang="en-US" dirty="0"/>
              <a:t>2) examination of data w.r.t. AADE7 and patient sources of anxiety</a:t>
            </a:r>
          </a:p>
          <a:p>
            <a:pPr lvl="2"/>
            <a:r>
              <a:rPr lang="en-US" dirty="0"/>
              <a:t>3) aligning of recurring patterns with prior research &amp; professional standards </a:t>
            </a:r>
          </a:p>
        </p:txBody>
      </p:sp>
    </p:spTree>
    <p:extLst>
      <p:ext uri="{BB962C8B-B14F-4D97-AF65-F5344CB8AC3E}">
        <p14:creationId xmlns:p14="http://schemas.microsoft.com/office/powerpoint/2010/main" val="260704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F5B8-CBBE-8B4A-B890-130874C9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09BC-135B-594A-8873-AAF720319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 statements of prioritization</a:t>
            </a:r>
          </a:p>
          <a:p>
            <a:r>
              <a:rPr lang="en-US" dirty="0"/>
              <a:t> Accessibility of information and education </a:t>
            </a:r>
          </a:p>
          <a:p>
            <a:r>
              <a:rPr lang="en-US" dirty="0"/>
              <a:t>Attending to patient anxieties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7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EADCD-176C-9249-949D-0F0D0757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 of Prioritization: Initial Visit with Ms. Piper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40B8E-FADF-F043-A9BA-60041611F55B}"/>
              </a:ext>
            </a:extLst>
          </p:cNvPr>
          <p:cNvSpPr txBox="1"/>
          <p:nvPr/>
        </p:nvSpPr>
        <p:spPr>
          <a:xfrm>
            <a:off x="10501313" y="290036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EFADCFE8-D957-D643-88D0-F3D7FD3265AD}"/>
              </a:ext>
            </a:extLst>
          </p:cNvPr>
          <p:cNvSpPr/>
          <p:nvPr/>
        </p:nvSpPr>
        <p:spPr>
          <a:xfrm>
            <a:off x="9829800" y="-482251"/>
            <a:ext cx="427570" cy="3393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B7626A-33B5-2B48-B4ED-63B4EE8A27A6}"/>
              </a:ext>
            </a:extLst>
          </p:cNvPr>
          <p:cNvSpPr txBox="1"/>
          <p:nvPr/>
        </p:nvSpPr>
        <p:spPr>
          <a:xfrm>
            <a:off x="9088592" y="2346365"/>
            <a:ext cx="2522215" cy="34163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Frames the conversation with the PT to set up expectations</a:t>
            </a:r>
          </a:p>
          <a:p>
            <a:r>
              <a:rPr lang="en-US" dirty="0"/>
              <a:t>(2:03)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Acknowledges the breath but focuses to just the ‘most important’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C8FC7-5A5A-4E4D-A09D-2AFF38B84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8268518" cy="3678303"/>
          </a:xfrm>
        </p:spPr>
        <p:txBody>
          <a:bodyPr>
            <a:normAutofit fontScale="92500"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is a lot (.) to talk about with dia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tes,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but I am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expert opinion (.) that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am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you (.)what you &lt;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know&gt;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to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 successful (.) when you leave the hospital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okay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we’re not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do (.) &lt;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dia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tes&gt; it’s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too much (.) &gt;too much&lt; we’re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focus on those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things,(.) that that are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most important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as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sign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ments that need to be done, to be healthy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mhm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and how that fits in your life so we’re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concentrate on a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small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amount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compared to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all things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3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EADCD-176C-9249-949D-0F0D0757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 of of Prioritization: Initial Visit with Ms. Piper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40B8E-FADF-F043-A9BA-60041611F55B}"/>
              </a:ext>
            </a:extLst>
          </p:cNvPr>
          <p:cNvSpPr txBox="1"/>
          <p:nvPr/>
        </p:nvSpPr>
        <p:spPr>
          <a:xfrm>
            <a:off x="10501313" y="290036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EFADCFE8-D957-D643-88D0-F3D7FD3265AD}"/>
              </a:ext>
            </a:extLst>
          </p:cNvPr>
          <p:cNvSpPr/>
          <p:nvPr/>
        </p:nvSpPr>
        <p:spPr>
          <a:xfrm>
            <a:off x="9829800" y="-482251"/>
            <a:ext cx="427570" cy="3393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B7626A-33B5-2B48-B4ED-63B4EE8A27A6}"/>
              </a:ext>
            </a:extLst>
          </p:cNvPr>
          <p:cNvSpPr txBox="1"/>
          <p:nvPr/>
        </p:nvSpPr>
        <p:spPr>
          <a:xfrm>
            <a:off x="8689200" y="2111954"/>
            <a:ext cx="2797950" cy="39703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Creating contrasts</a:t>
            </a:r>
          </a:p>
          <a:p>
            <a:endParaRPr lang="en-US" dirty="0"/>
          </a:p>
          <a:p>
            <a:r>
              <a:rPr lang="en-US" dirty="0"/>
              <a:t>  a lot vs. what you need</a:t>
            </a:r>
          </a:p>
          <a:p>
            <a:endParaRPr lang="en-US" dirty="0"/>
          </a:p>
          <a:p>
            <a:r>
              <a:rPr lang="en-US" dirty="0"/>
              <a:t>   all things vs. most    </a:t>
            </a:r>
          </a:p>
          <a:p>
            <a:r>
              <a:rPr lang="en-US" dirty="0"/>
              <a:t>   important assignments</a:t>
            </a:r>
          </a:p>
          <a:p>
            <a:endParaRPr lang="en-US" dirty="0"/>
          </a:p>
          <a:p>
            <a:r>
              <a:rPr lang="en-US" dirty="0"/>
              <a:t>   small amount vs. all things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&lt;Slowed speech&gt;, </a:t>
            </a:r>
            <a:r>
              <a:rPr lang="en-US" u="sng" dirty="0"/>
              <a:t>stressed</a:t>
            </a:r>
            <a:r>
              <a:rPr lang="en-US" dirty="0"/>
              <a:t> </a:t>
            </a:r>
            <a:r>
              <a:rPr lang="en-US" u="sng" dirty="0"/>
              <a:t>words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C8FC7-5A5A-4E4D-A09D-2AFF38B84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7869125" cy="3678303"/>
          </a:xfrm>
        </p:spPr>
        <p:txBody>
          <a:bodyPr>
            <a:normAutofit fontScale="92500"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there’s is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 lot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 to talk about with dia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tes,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but I am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expert opinion (.) that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am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you (.)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you &lt;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know&gt;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 to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 successful (.) when you leave the hospital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okay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we’re not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do (.)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dia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tes&gt;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too much (.) &gt;too much&lt; we’re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focus on those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things,(.) that that are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most important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as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sign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ments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that need to be done, to be healthy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mhm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and how that fits in your life so we’re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concentrate on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small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amount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compared to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all things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06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2ADB-CDE4-DF43-BAFB-29950933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 of Prioritization: Final visit With Mr. Bray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5BC85-635A-4840-9AF8-E1395FAA3165}"/>
              </a:ext>
            </a:extLst>
          </p:cNvPr>
          <p:cNvSpPr txBox="1"/>
          <p:nvPr/>
        </p:nvSpPr>
        <p:spPr>
          <a:xfrm>
            <a:off x="9343368" y="2505670"/>
            <a:ext cx="1752432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Explicit statement of prioritization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35CF5A-3333-C249-8620-B3147078D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8079332" cy="3678303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the scary part for me is the unknown of what could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happen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[okay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[and what do I do						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: I hear you (.) and (.)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situations that I’m not 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even addressing with you?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and here’s the reason why,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(.)because I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lieve (.) and so does doctor grant (.)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that you have type 2 dia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tes? and you will be making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sulin again (.)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that’s [great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       [so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fore (.) James, (.) there are things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that if I-we thought you were type one? (.) I would be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talking to you about that type ones deal with that type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twos do not deal with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5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so there are things that we don’t even have to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explore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5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for the what ifs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7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2ADB-CDE4-DF43-BAFB-29950933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 of Prioritization: Final visit With Mr. Bray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5BC85-635A-4840-9AF8-E1395FAA3165}"/>
              </a:ext>
            </a:extLst>
          </p:cNvPr>
          <p:cNvSpPr txBox="1"/>
          <p:nvPr/>
        </p:nvSpPr>
        <p:spPr>
          <a:xfrm>
            <a:off x="9038568" y="2659200"/>
            <a:ext cx="1752432" cy="120032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Explanation of prioritization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35CF5A-3333-C249-8620-B3147078D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8079332" cy="3678303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the scary part for me is the unknown of what could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happen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[okay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[and what do I do						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: I hear you (.) and (.) there are situations that I’m not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even addressing with you? and here’s the reason why,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(.)because I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lieve (.) and so does doctor grant (.)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that you have type 2 dia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tes?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and you will be making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sulin again (.)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that’s [great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       [so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fore (.) James, (.)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things 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that if I-we thought you were type one? (.) I would be 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talking to you about that type ones deal with that type 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twos do not deal with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342900" algn="l"/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5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so there are things that we don’t even have to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explore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5"/>
              <a:tabLst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for the what ifs 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B9B3-8CA6-EF42-AF20-444402C7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terminology (Ms. Piper)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3D3F1-66F0-CE41-8333-19012909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8405152" cy="3678303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the third com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ent of 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is using </a:t>
            </a:r>
            <a:r>
              <a:rPr lang="en-US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Novolog 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(.)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 old name for it is 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sliding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scale </a:t>
            </a:r>
            <a:r>
              <a:rPr lang="en-US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[sup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PT: [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mmhmm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and the new name is supple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 so if you’re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running 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high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we wouldn’t want you to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there (.)so we’d give you some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sulin to bring you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down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$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0B938B-C6DC-E343-9D72-3E836B97DA6B}"/>
              </a:ext>
            </a:extLst>
          </p:cNvPr>
          <p:cNvSpPr txBox="1"/>
          <p:nvPr/>
        </p:nvSpPr>
        <p:spPr>
          <a:xfrm>
            <a:off x="9175532" y="2648608"/>
            <a:ext cx="2280744" cy="286232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Names the medicine</a:t>
            </a:r>
          </a:p>
          <a:p>
            <a:endParaRPr lang="en-US" dirty="0"/>
          </a:p>
          <a:p>
            <a:r>
              <a:rPr lang="en-US" dirty="0"/>
              <a:t>Parallel structure </a:t>
            </a:r>
          </a:p>
          <a:p>
            <a:r>
              <a:rPr lang="en-US" dirty="0"/>
              <a:t>Old name is X</a:t>
            </a:r>
          </a:p>
          <a:p>
            <a:r>
              <a:rPr lang="en-US" dirty="0"/>
              <a:t>New name is X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Brief description of its 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35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B9B3-8CA6-EF42-AF20-444402C7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&amp; Explaining Terminology  (Mr. Bray)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C2852B-7A78-5242-B9BB-705D9E1C6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7785042" cy="4283366"/>
          </a:xfrm>
        </p:spPr>
        <p:txBody>
          <a:bodyPr>
            <a:normAutofit fontScale="85000" lnSpcReduction="20000"/>
          </a:bodyPr>
          <a:lstStyle/>
          <a:p>
            <a:pPr marL="0" marR="0"/>
            <a:endParaRPr lang="en-US" sz="1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so remember we talked in the hospital to-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yest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erday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with Julie standing over here about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that supplemental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insulin,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people call it 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sliding scale that’s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the 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name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(2.0) but (.) I want you to think about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it as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supplemental?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or &lt;corr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tion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Symbol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(.)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it makes so:: much more sense, (.)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you’re using it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&gt;a high blood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sugar&lt; (.) and if you don’t need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 high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blood sugar? you wouldn’t lean on your scale   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(.)that’s how I want you to think about it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____________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(1.0) then you employ that (1.0) sliding scale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(.)or (.)supple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mental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or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I like &lt;cor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ion&gt; (.)I didn’t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use that term with you until today, because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everybody else is calling it sliding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scale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$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but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your endocrinologist will refer to it as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 or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 insulin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51947-A936-5A46-BD5D-5362A2708B8A}"/>
              </a:ext>
            </a:extLst>
          </p:cNvPr>
          <p:cNvSpPr txBox="1"/>
          <p:nvPr/>
        </p:nvSpPr>
        <p:spPr>
          <a:xfrm>
            <a:off x="8702564" y="2585545"/>
            <a:ext cx="2784585" cy="147732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Invocation of 3 names: </a:t>
            </a:r>
          </a:p>
          <a:p>
            <a:r>
              <a:rPr lang="en-US" dirty="0"/>
              <a:t>    supplemental</a:t>
            </a:r>
          </a:p>
          <a:p>
            <a:r>
              <a:rPr lang="en-US" dirty="0"/>
              <a:t>    sliding scale</a:t>
            </a:r>
          </a:p>
          <a:p>
            <a:r>
              <a:rPr lang="en-US" dirty="0"/>
              <a:t>    correction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99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B9B3-8CA6-EF42-AF20-444402C7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&amp; Explaining Terminology  (Mr. Bray)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C2852B-7A78-5242-B9BB-705D9E1C6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7785042" cy="4283366"/>
          </a:xfrm>
        </p:spPr>
        <p:txBody>
          <a:bodyPr>
            <a:normAutofit fontScale="85000" lnSpcReduction="20000"/>
          </a:bodyPr>
          <a:lstStyle/>
          <a:p>
            <a:pPr marL="0" marR="0"/>
            <a:endParaRPr lang="en-US" sz="1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so remember we talked in the hospital to-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yest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erday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with Julie standing over here about that supplemental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insulin, (.) people call it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sliding scale that’s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name (2.0) but (.)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 want you to think about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it as supplemental? (.)or &lt;corr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tion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Symbol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(.)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it makes so:: much more sense, (.)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you’re using it to cor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&gt;a high blood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sugar&lt; (.) and if you don’t need to cor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 high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blood sugar? you wouldn’t lean on your scale   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(.)that’s how I want you to think about it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05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</a:t>
            </a:r>
            <a:endParaRPr lang="en-US" sz="190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05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(1.0) then you employ that (1.0) sliding scale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(.)or (.)supple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mental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or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I like &lt;cor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ion&gt; (.)I didn’t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use that term with you until today, because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everybody else is calling it sliding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scale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$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but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your endocrinologist will refer to it as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 or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 insulin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51947-A936-5A46-BD5D-5362A2708B8A}"/>
              </a:ext>
            </a:extLst>
          </p:cNvPr>
          <p:cNvSpPr txBox="1"/>
          <p:nvPr/>
        </p:nvSpPr>
        <p:spPr>
          <a:xfrm>
            <a:off x="8628993" y="2551837"/>
            <a:ext cx="2981814" cy="175432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Explanation with respect to new (better) names</a:t>
            </a:r>
          </a:p>
          <a:p>
            <a:endParaRPr lang="en-US" dirty="0"/>
          </a:p>
          <a:p>
            <a:r>
              <a:rPr lang="en-US" dirty="0"/>
              <a:t>Repeats ‘correct,’ stressing it each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59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B9B3-8CA6-EF42-AF20-444402C7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&amp; Explaining Terminology  (Mr. Bray)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C2852B-7A78-5242-B9BB-705D9E1C6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7785042" cy="4283366"/>
          </a:xfrm>
        </p:spPr>
        <p:txBody>
          <a:bodyPr>
            <a:normAutofit fontScale="85000" lnSpcReduction="20000"/>
          </a:bodyPr>
          <a:lstStyle/>
          <a:p>
            <a:pPr marL="0" marR="0"/>
            <a:endParaRPr lang="en-US" sz="1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so remember we talked in the hospital to-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yest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erday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with Julie standing over here about that supplemental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insulin, (.) people call it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sliding scale that’s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name (2.0) but (.) I want you to think about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it as supplemental? (.)or &lt;corr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tion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Symbol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(.)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it makes so:: much more sense, (.)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you’re using it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&gt;a high blood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sugar&lt; (.) and if you don’t need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 high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blood sugar? you wouldn’t lean on your scale   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(.)that’s how I want you to think about it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____________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(1.0) then you employ that (1.0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) sliding scale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(.)or (.)supple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mental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or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cor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 like &lt;cor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ion&gt; (.)I didn’t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use that term with you until today, because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everybody else is calling it sliding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scale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$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but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your endocrinologist will refer to it as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 or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 insulin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51947-A936-5A46-BD5D-5362A2708B8A}"/>
              </a:ext>
            </a:extLst>
          </p:cNvPr>
          <p:cNvSpPr txBox="1"/>
          <p:nvPr/>
        </p:nvSpPr>
        <p:spPr>
          <a:xfrm>
            <a:off x="8586952" y="3889049"/>
            <a:ext cx="2564524" cy="203132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Invokes all 3 names (again)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B9B3-8CA6-EF42-AF20-444402C7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&amp; Explaining Terminology  (Mr. Bray)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C2852B-7A78-5242-B9BB-705D9E1C6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7785042" cy="4283366"/>
          </a:xfrm>
        </p:spPr>
        <p:txBody>
          <a:bodyPr>
            <a:normAutofit fontScale="85000" lnSpcReduction="20000"/>
          </a:bodyPr>
          <a:lstStyle/>
          <a:p>
            <a:pPr marL="0" marR="0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NP: so remember we talked in the hospital to-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yest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erday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with Julie standing over here about that supplemental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insulin, (.) people call it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sliding scale that’s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the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name (2.0) but (.) I want you to think about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it as supplemental? (.)or &lt;corr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tion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Symbol" pitchFamily="2" charset="2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(.)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it makes so:: much more sense, (.)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because you’re using it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&gt;a high blood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sugar&lt; (.) and if you don’t need to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a high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blood sugar? you wouldn’t lean on your scale   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(.)that’s how I want you to think about it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05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</a:t>
            </a:r>
          </a:p>
          <a:p>
            <a:pPr marL="9405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(1.0) then you employ that (1.0) sliding scale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insulin (.)or (.)supple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mental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or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cor</a:t>
            </a:r>
            <a:r>
              <a:rPr lang="en-US" sz="1900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insulin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 like &lt;cor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ion&gt;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(.)I didn’t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use that term with you until today, because 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everybody else is calling it sliding</a:t>
            </a:r>
            <a:r>
              <a:rPr lang="en-US" sz="1900" b="1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#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scale</a:t>
            </a:r>
            <a:r>
              <a:rPr lang="en-US" sz="1900" dirty="0">
                <a:solidFill>
                  <a:srgbClr val="000000"/>
                </a:solidFill>
                <a:latin typeface="Wingdings 3" pitchFamily="2" charset="2"/>
                <a:ea typeface="Calibri" panose="020F0502020204030204" pitchFamily="34" charset="0"/>
                <a:cs typeface="Courier New" panose="02070309020205020404" pitchFamily="49" charset="0"/>
              </a:rPr>
              <a:t>$</a:t>
            </a: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(.) but</a:t>
            </a:r>
            <a:endParaRPr lang="en-US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your endocrinologist will refer to it as 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supple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ment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al or cor</a:t>
            </a:r>
            <a:r>
              <a:rPr lang="en-US" sz="1900" b="1" u="sng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rect</a:t>
            </a:r>
            <a:r>
              <a:rPr lang="en-US" sz="1900" b="1" dirty="0">
                <a:solidFill>
                  <a:srgbClr val="000000"/>
                </a:solidFill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ion insulin</a:t>
            </a:r>
            <a:endParaRPr lang="en-US" sz="19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51947-A936-5A46-BD5D-5362A2708B8A}"/>
              </a:ext>
            </a:extLst>
          </p:cNvPr>
          <p:cNvSpPr txBox="1"/>
          <p:nvPr/>
        </p:nvSpPr>
        <p:spPr>
          <a:xfrm>
            <a:off x="8593685" y="3992716"/>
            <a:ext cx="2564524" cy="258532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Invokes all 3 names (again)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Explanation for the introduction of 2 new names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3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F79D-4794-6E4B-8A5F-C05CF4F20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Anticipating emotional needs &amp; Anxieties (Ms. Piper)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6BE582-B2C7-B742-81D9-B164A8B68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8279029" cy="3975348"/>
          </a:xfrm>
        </p:spPr>
        <p:txBody>
          <a:bodyPr>
            <a:normAutofit fontScale="70000" lnSpcReduction="20000"/>
          </a:bodyPr>
          <a:lstStyle/>
          <a:p>
            <a:pPr marL="0" marR="0" indent="0">
              <a:buNone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“we have the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most fabulous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medicines”</a:t>
            </a:r>
          </a:p>
          <a:p>
            <a:pPr marL="0" marR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US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“we’ll start with the big dog aggressive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perfect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medicine for diabetes then follow up with a physician that graduates off of them to start pills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we do it all the time”</a:t>
            </a:r>
          </a:p>
          <a:p>
            <a:pPr marL="0" marR="0" indent="0">
              <a:buNone/>
            </a:pPr>
            <a:endParaRPr lang="en-US" b="1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“it’s called basal bolus insulin therapy it is the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best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diabetes management to date because it best closely matches how the normal pancreas secretes insulin”</a:t>
            </a:r>
            <a:endParaRPr lang="en-US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endParaRPr lang="en-US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“the old insulins were very regimented we didn’t have this kind of flexibility…the new insulins we have 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great flexibility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…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it fits your life”</a:t>
            </a:r>
            <a:endParaRPr lang="en-US" b="1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endParaRPr lang="en-US" b="1" dirty="0">
              <a:solidFill>
                <a:srgbClr val="00000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buNone/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“You have total freedom”</a:t>
            </a:r>
            <a:endParaRPr lang="en-US" b="1" dirty="0"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“if you do have diabetes </a:t>
            </a:r>
            <a:r>
              <a:rPr lang="en-US" b="1" dirty="0">
                <a:solidFill>
                  <a:schemeClr val="tx1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it is manageable” </a:t>
            </a:r>
            <a:r>
              <a:rPr lang="en-US" sz="1050" b="1" dirty="0">
                <a:solidFill>
                  <a:schemeClr val="tx1"/>
                </a:solidFill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 </a:t>
            </a:r>
            <a:endParaRPr lang="en-US" b="1" dirty="0">
              <a:solidFill>
                <a:schemeClr val="tx1"/>
              </a:solidFill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C6399-39CE-9642-87A9-905F8BA2903B}"/>
              </a:ext>
            </a:extLst>
          </p:cNvPr>
          <p:cNvSpPr txBox="1"/>
          <p:nvPr/>
        </p:nvSpPr>
        <p:spPr>
          <a:xfrm>
            <a:off x="9059917" y="2490950"/>
            <a:ext cx="23017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positioning medication as effective</a:t>
            </a:r>
          </a:p>
          <a:p>
            <a:endParaRPr lang="en-US" dirty="0"/>
          </a:p>
          <a:p>
            <a:r>
              <a:rPr lang="en-US" dirty="0"/>
              <a:t>claims of routinization of treatment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addressing potential lifestyle concerns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74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F79D-4794-6E4B-8A5F-C05CF4F20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Attending to emotional needs &amp; Anxieties (Mr. Bray)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32BE1A-18C4-9B49-A8E0-7A5CA6AD6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8615360" cy="4356938"/>
          </a:xfrm>
        </p:spPr>
        <p:txBody>
          <a:bodyPr>
            <a:normAutofit fontScale="85000" lnSpcReduction="10000"/>
          </a:bodyPr>
          <a:lstStyle/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NP: it’s no big deal as a matter of 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fact I need to tell you that you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have to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expect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low blood sugars (.) expect ‘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(.) and don’t be afraid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of ‘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(.) the body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(.) is (.) abso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lute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ly phe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nom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enal and the reason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you feel symptoms of &gt;shaky sweaty clammy&lt;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fast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heartbeat pounding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heartbeat (.) is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your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brain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(.) is fixing your own problem, and it’s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sending (.)a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message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(.) to your adrenal</a:t>
            </a:r>
            <a:r>
              <a:rPr lang="en-US" dirty="0">
                <a:solidFill>
                  <a:srgbClr val="000000"/>
                </a:solidFill>
                <a:latin typeface="Wingdings 3" pitchFamily="2" charset="2"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glands and it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jazz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es you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with adrenaline which then (.) sends messages to organs that can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produce some glucose for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ya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, (.)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symptoms of low blood sugar (.) while </a:t>
            </a:r>
            <a:endParaRPr lang="en-US" dirty="0">
              <a:solidFill>
                <a:srgbClr val="000000"/>
              </a:solidFill>
              <a:latin typeface="Wingdings 3" pitchFamily="2" charset="2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scary and un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comfort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able are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life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saving (.)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fa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bulous (1.0) I couldn’t be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more pleased that you feel those symptoms of low blood sugar that is a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normal (.) body (.) response (.) expect it (.) it will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happen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and it’s </a:t>
            </a:r>
            <a:r>
              <a:rPr lang="en-US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okay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664A3-4CC6-2245-B787-1D10D2469EA7}"/>
              </a:ext>
            </a:extLst>
          </p:cNvPr>
          <p:cNvSpPr txBox="1"/>
          <p:nvPr/>
        </p:nvSpPr>
        <p:spPr>
          <a:xfrm>
            <a:off x="9669517" y="2890345"/>
            <a:ext cx="19412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Reframing of negative bodily sensations to something positive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19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6B70-9E3F-0648-9960-C01CB009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7059A-64F6-DD41-842F-BDE494A9D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Prioritization of information: ‘not all things diabetes’ </a:t>
            </a:r>
          </a:p>
          <a:p>
            <a:pPr lvl="1"/>
            <a:r>
              <a:rPr lang="en-US" dirty="0"/>
              <a:t>Explicit statements</a:t>
            </a:r>
          </a:p>
          <a:p>
            <a:pPr lvl="1"/>
            <a:r>
              <a:rPr lang="en-US" dirty="0"/>
              <a:t>Focus on medication, anxiety, treatment plan, problem-solving</a:t>
            </a:r>
          </a:p>
          <a:p>
            <a:r>
              <a:rPr lang="en-US" dirty="0"/>
              <a:t>Initial visit vs. final visit</a:t>
            </a:r>
          </a:p>
          <a:p>
            <a:pPr lvl="1"/>
            <a:r>
              <a:rPr lang="en-US" dirty="0"/>
              <a:t>Introduction of concepts =&gt; explanation of concepts</a:t>
            </a:r>
          </a:p>
          <a:p>
            <a:pPr lvl="1"/>
            <a:r>
              <a:rPr lang="en-US" dirty="0"/>
              <a:t>Generalized reassurances =&gt; addressing more specific anxieties </a:t>
            </a:r>
          </a:p>
        </p:txBody>
      </p:sp>
    </p:spTree>
    <p:extLst>
      <p:ext uri="{BB962C8B-B14F-4D97-AF65-F5344CB8AC3E}">
        <p14:creationId xmlns:p14="http://schemas.microsoft.com/office/powerpoint/2010/main" val="5597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1834-A401-DF42-B506-394C04DA6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BA324-766B-2D4C-8BE7-DA85BD1EC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limits of the findings from this study in terms of application? </a:t>
            </a:r>
          </a:p>
          <a:p>
            <a:r>
              <a:rPr lang="en-US" dirty="0"/>
              <a:t>How can this study inform providers in a meaningful way? </a:t>
            </a:r>
          </a:p>
          <a:p>
            <a:r>
              <a:rPr lang="en-US" dirty="0"/>
              <a:t>Are intervention studies in which providers use these linguistic strategies appropriate? </a:t>
            </a:r>
          </a:p>
          <a:p>
            <a:r>
              <a:rPr lang="en-US" dirty="0"/>
              <a:t>What is the role of linguistics research in health care practitioners’ training and performance? </a:t>
            </a:r>
          </a:p>
        </p:txBody>
      </p:sp>
    </p:spTree>
    <p:extLst>
      <p:ext uri="{BB962C8B-B14F-4D97-AF65-F5344CB8AC3E}">
        <p14:creationId xmlns:p14="http://schemas.microsoft.com/office/powerpoint/2010/main" val="37556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B234-B07B-6E48-A6D2-354188E3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00669-C52A-844B-BCFA-5AD80AF22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09088"/>
            <a:ext cx="11029615" cy="3678303"/>
          </a:xfrm>
        </p:spPr>
        <p:txBody>
          <a:bodyPr/>
          <a:lstStyle/>
          <a:p>
            <a:pPr marL="0" indent="-731520">
              <a:buNone/>
            </a:pPr>
            <a:r>
              <a:rPr lang="en-US" dirty="0"/>
              <a:t>Association of Diabetes Care &amp; Education Specialists. AADE7 Self-care Behaviors. </a:t>
            </a:r>
          </a:p>
          <a:p>
            <a:pPr marL="0" indent="-731520">
              <a:buNone/>
            </a:pPr>
            <a:r>
              <a:rPr lang="en-US" dirty="0"/>
              <a:t>        https://www.diabeteseducator.org/living-with-diabetes/aade7-self-care-behaviors</a:t>
            </a:r>
          </a:p>
          <a:p>
            <a:pPr marL="0" indent="-731520">
              <a:buNone/>
            </a:pPr>
            <a:r>
              <a:rPr lang="en-US" dirty="0" err="1"/>
              <a:t>Elfein</a:t>
            </a:r>
            <a:r>
              <a:rPr lang="en-US" dirty="0"/>
              <a:t>, J. (2019). Time US physicians spent with each patient 2018. https://www.statista.com/statistics/250219/us-</a:t>
            </a:r>
          </a:p>
          <a:p>
            <a:pPr marL="0" indent="-731520">
              <a:buNone/>
            </a:pPr>
            <a:r>
              <a:rPr lang="en-US" dirty="0"/>
              <a:t>         physicians-opinion-about-their-compensation/</a:t>
            </a:r>
          </a:p>
          <a:p>
            <a:pPr marL="0" indent="0">
              <a:buNone/>
            </a:pPr>
            <a:r>
              <a:rPr lang="en-US" dirty="0"/>
              <a:t>Macdonald, L., </a:t>
            </a:r>
            <a:r>
              <a:rPr lang="en-US" dirty="0" err="1"/>
              <a:t>Stubbe</a:t>
            </a:r>
            <a:r>
              <a:rPr lang="en-US" dirty="0"/>
              <a:t>, M., Tester, R. </a:t>
            </a:r>
            <a:r>
              <a:rPr lang="en-US" i="1" dirty="0"/>
              <a:t>et al.</a:t>
            </a:r>
            <a:r>
              <a:rPr lang="en-US" dirty="0"/>
              <a:t> (2013). Nurse-patient communication in primary care diabetes management: </a:t>
            </a:r>
          </a:p>
          <a:p>
            <a:pPr marL="0" indent="0">
              <a:buNone/>
            </a:pPr>
            <a:r>
              <a:rPr lang="en-US" dirty="0"/>
              <a:t>       an exploratory study. </a:t>
            </a:r>
            <a:r>
              <a:rPr lang="en-US" i="1" dirty="0"/>
              <a:t>BMC Nursing</a:t>
            </a:r>
            <a:r>
              <a:rPr lang="en-US" dirty="0"/>
              <a:t> </a:t>
            </a:r>
            <a:r>
              <a:rPr lang="en-US" i="1" dirty="0"/>
              <a:t>12</a:t>
            </a:r>
            <a:r>
              <a:rPr lang="en-US" dirty="0"/>
              <a:t>(20) doi:10.1186/1472-6955-12-20.</a:t>
            </a:r>
          </a:p>
          <a:p>
            <a:pPr marL="0" indent="-731520">
              <a:buNone/>
            </a:pPr>
            <a:r>
              <a:rPr lang="en-US" dirty="0"/>
              <a:t>Middleton, A. V., Lavoie, N.R. &amp; Brown, L. E. (2012). Sources of Uncertainty in Type 2 Diabetes: Explication and   </a:t>
            </a:r>
          </a:p>
          <a:p>
            <a:pPr marL="0" indent="-731520">
              <a:buNone/>
            </a:pPr>
            <a:r>
              <a:rPr lang="en-US" dirty="0"/>
              <a:t>       Implications for Health Communication Theory and Clinical Practice. </a:t>
            </a:r>
            <a:r>
              <a:rPr lang="en-US" i="1" dirty="0"/>
              <a:t>Health Communication,</a:t>
            </a:r>
            <a:r>
              <a:rPr lang="en-US" dirty="0"/>
              <a:t> </a:t>
            </a:r>
            <a:r>
              <a:rPr lang="en-US" i="1" dirty="0"/>
              <a:t>27</a:t>
            </a:r>
            <a:r>
              <a:rPr lang="en-US" dirty="0"/>
              <a:t>(6): 591-601.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9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2502</Words>
  <Application>Microsoft Macintosh PowerPoint</Application>
  <PresentationFormat>Widescreen</PresentationFormat>
  <Paragraphs>306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Courier New</vt:lpstr>
      <vt:lpstr>Gill Sans MT</vt:lpstr>
      <vt:lpstr>Symbol</vt:lpstr>
      <vt:lpstr>Times New Roman</vt:lpstr>
      <vt:lpstr>Wingdings 2</vt:lpstr>
      <vt:lpstr>Wingdings 3</vt:lpstr>
      <vt:lpstr>Dividend</vt:lpstr>
      <vt:lpstr>Communicating the complexity of diabetes:  A case study of Nurse Practitioner patient interactions</vt:lpstr>
      <vt:lpstr>Introduction</vt:lpstr>
      <vt:lpstr>Background: Challenges of diabetes education</vt:lpstr>
      <vt:lpstr>Background: Challenges of diabetes education</vt:lpstr>
      <vt:lpstr>Context, setting, participants</vt:lpstr>
      <vt:lpstr>Organization and data analysis</vt:lpstr>
      <vt:lpstr>Analysis</vt:lpstr>
      <vt:lpstr>claims of Prioritization: Initial Visit with Ms. Piper </vt:lpstr>
      <vt:lpstr>Statement of of Prioritization: Initial Visit with Ms. Piper </vt:lpstr>
      <vt:lpstr>claims of Prioritization: Final visit With Mr. Bray</vt:lpstr>
      <vt:lpstr>claims of Prioritization: Final visit With Mr. Bray</vt:lpstr>
      <vt:lpstr>Introducing terminology (Ms. Piper)</vt:lpstr>
      <vt:lpstr>Adding &amp; Explaining Terminology  (Mr. Bray)</vt:lpstr>
      <vt:lpstr>Adding &amp; Explaining Terminology  (Mr. Bray)</vt:lpstr>
      <vt:lpstr>Adding &amp; Explaining Terminology  (Mr. Bray)</vt:lpstr>
      <vt:lpstr>Adding &amp; Explaining Terminology  (Mr. Bray)</vt:lpstr>
      <vt:lpstr>Anticipating emotional needs &amp; Anxieties (Ms. Piper)</vt:lpstr>
      <vt:lpstr>Attending to emotional needs &amp; Anxieties (Mr. Bray)</vt:lpstr>
      <vt:lpstr>Summary &amp; conclusion</vt:lpstr>
      <vt:lpstr>Remaining 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Communicating the complexity of diabetes:  A case study of Nurse Practitioner patient interactions</dc:title>
  <dc:creator>Defibaugh, Staci R.</dc:creator>
  <cp:lastModifiedBy>Defibaugh, Staci R.</cp:lastModifiedBy>
  <cp:revision>30</cp:revision>
  <dcterms:created xsi:type="dcterms:W3CDTF">2020-02-13T15:16:27Z</dcterms:created>
  <dcterms:modified xsi:type="dcterms:W3CDTF">2020-02-23T14:31:50Z</dcterms:modified>
</cp:coreProperties>
</file>