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59" r:id="rId2"/>
    <p:sldId id="268" r:id="rId3"/>
    <p:sldId id="271" r:id="rId4"/>
    <p:sldId id="266" r:id="rId5"/>
    <p:sldId id="269" r:id="rId6"/>
    <p:sldId id="270" r:id="rId7"/>
    <p:sldId id="272" r:id="rId8"/>
    <p:sldId id="275" r:id="rId9"/>
    <p:sldId id="265" r:id="rId10"/>
    <p:sldId id="276" r:id="rId11"/>
    <p:sldId id="277" r:id="rId12"/>
    <p:sldId id="27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C65"/>
    <a:srgbClr val="450084"/>
    <a:srgbClr val="372F7A"/>
    <a:srgbClr val="C3B0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6"/>
    <p:restoredTop sz="82016"/>
  </p:normalViewPr>
  <p:slideViewPr>
    <p:cSldViewPr snapToGrid="0" snapToObjects="1" showGuides="1">
      <p:cViewPr varScale="1">
        <p:scale>
          <a:sx n="90" d="100"/>
          <a:sy n="90" d="100"/>
        </p:scale>
        <p:origin x="1384" y="19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99" d="100"/>
          <a:sy n="99" d="100"/>
        </p:scale>
        <p:origin x="4272"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AF4F2A-E749-D547-A1C9-CB76E1F9D42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ED690F3-089A-4142-897A-D3400A3896A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AE38BD-10B2-3343-BC4C-C1655CCFA261}" type="datetimeFigureOut">
              <a:rPr lang="en-US" smtClean="0"/>
              <a:t>2/23/20</a:t>
            </a:fld>
            <a:endParaRPr lang="en-US"/>
          </a:p>
        </p:txBody>
      </p:sp>
      <p:sp>
        <p:nvSpPr>
          <p:cNvPr id="4" name="Footer Placeholder 3">
            <a:extLst>
              <a:ext uri="{FF2B5EF4-FFF2-40B4-BE49-F238E27FC236}">
                <a16:creationId xmlns:a16="http://schemas.microsoft.com/office/drawing/2014/main" id="{F93B3F12-740C-A948-BFDA-CF21294B14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F29CC6-19CF-564B-8D00-521D489C32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9B96E1-7218-AB4A-AFED-A4139CD8CDAD}" type="slidenum">
              <a:rPr lang="en-US" smtClean="0"/>
              <a:t>‹#›</a:t>
            </a:fld>
            <a:endParaRPr lang="en-US"/>
          </a:p>
        </p:txBody>
      </p:sp>
    </p:spTree>
    <p:extLst>
      <p:ext uri="{BB962C8B-B14F-4D97-AF65-F5344CB8AC3E}">
        <p14:creationId xmlns:p14="http://schemas.microsoft.com/office/powerpoint/2010/main" val="2853476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884AB1-73A7-0C4B-850B-85CC1F557F03}" type="datetimeFigureOut">
              <a:rPr lang="en-US" smtClean="0"/>
              <a:t>2/23/20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6D4BBF-A29F-8749-B5B1-415900FB4BC8}" type="slidenum">
              <a:rPr lang="en-US" smtClean="0"/>
              <a:t>‹#›</a:t>
            </a:fld>
            <a:endParaRPr lang="en-US"/>
          </a:p>
        </p:txBody>
      </p:sp>
    </p:spTree>
    <p:extLst>
      <p:ext uri="{BB962C8B-B14F-4D97-AF65-F5344CB8AC3E}">
        <p14:creationId xmlns:p14="http://schemas.microsoft.com/office/powerpoint/2010/main" val="1423933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news.bbc.co.uk/2/hi/health/8483865.s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6D4BBF-A29F-8749-B5B1-415900FB4BC8}" type="slidenum">
              <a:rPr lang="en-US" smtClean="0"/>
              <a:t>2</a:t>
            </a:fld>
            <a:endParaRPr lang="en-US"/>
          </a:p>
        </p:txBody>
      </p:sp>
    </p:spTree>
    <p:extLst>
      <p:ext uri="{BB962C8B-B14F-4D97-AF65-F5344CB8AC3E}">
        <p14:creationId xmlns:p14="http://schemas.microsoft.com/office/powerpoint/2010/main" val="338596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makes this different from a traditional client project is that the students are not primarily technical writing students. The seventeen students, eight of whom were honors students, studied in eight different fields: biology, biotechnology, health sciences, kinesiology, media arts, nursing, psychology, and technical communication.</a:t>
            </a:r>
          </a:p>
        </p:txBody>
      </p:sp>
      <p:sp>
        <p:nvSpPr>
          <p:cNvPr id="4" name="Slide Number Placeholder 3"/>
          <p:cNvSpPr>
            <a:spLocks noGrp="1"/>
          </p:cNvSpPr>
          <p:nvPr>
            <p:ph type="sldNum" sz="quarter" idx="5"/>
          </p:nvPr>
        </p:nvSpPr>
        <p:spPr/>
        <p:txBody>
          <a:bodyPr/>
          <a:lstStyle/>
          <a:p>
            <a:fld id="{886D4BBF-A29F-8749-B5B1-415900FB4BC8}" type="slidenum">
              <a:rPr lang="en-US" smtClean="0"/>
              <a:t>3</a:t>
            </a:fld>
            <a:endParaRPr lang="en-US"/>
          </a:p>
        </p:txBody>
      </p:sp>
    </p:spTree>
    <p:extLst>
      <p:ext uri="{BB962C8B-B14F-4D97-AF65-F5344CB8AC3E}">
        <p14:creationId xmlns:p14="http://schemas.microsoft.com/office/powerpoint/2010/main" val="3967126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just one in a string of historical debates dating back to the early 19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century, the current debate about the efficacy and safety of vaccines, especially for infants and children, began with the Wakefield article in </a:t>
            </a:r>
            <a:r>
              <a:rPr lang="en-US" sz="1200" i="1" kern="1200" dirty="0">
                <a:solidFill>
                  <a:schemeClr val="tx1"/>
                </a:solidFill>
                <a:effectLst/>
                <a:latin typeface="+mn-lt"/>
                <a:ea typeface="+mn-ea"/>
                <a:cs typeface="+mn-cs"/>
              </a:rPr>
              <a:t>The Lancet </a:t>
            </a:r>
            <a:r>
              <a:rPr lang="en-US" sz="1200" kern="1200" dirty="0">
                <a:solidFill>
                  <a:schemeClr val="tx1"/>
                </a:solidFill>
                <a:effectLst/>
                <a:latin typeface="+mn-lt"/>
                <a:ea typeface="+mn-ea"/>
                <a:cs typeface="+mn-cs"/>
              </a:rPr>
              <a:t>in 1998. Wakefield and his team described “intestinal abnormalities” in all 12 children vaccinated with the MMR (measles, mumps and rubella) vaccine, as well as postulating a link with autism for those vaccinated. The article was later retracted by </a:t>
            </a:r>
            <a:r>
              <a:rPr lang="en-US" sz="1200" i="1" kern="1200" dirty="0">
                <a:solidFill>
                  <a:schemeClr val="tx1"/>
                </a:solidFill>
                <a:effectLst/>
                <a:latin typeface="+mn-lt"/>
                <a:ea typeface="+mn-ea"/>
                <a:cs typeface="+mn-cs"/>
              </a:rPr>
              <a:t>The Lancet</a:t>
            </a:r>
            <a:r>
              <a:rPr lang="en-US" sz="1200" kern="1200" dirty="0">
                <a:solidFill>
                  <a:schemeClr val="tx1"/>
                </a:solidFill>
                <a:effectLst/>
                <a:latin typeface="+mn-lt"/>
                <a:ea typeface="+mn-ea"/>
                <a:cs typeface="+mn-cs"/>
              </a:rPr>
              <a:t> in 2010, as the UK’s General Medical Council found that Wakefield acted unethically.</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Wakefield, A., Murch, S.A., Linnell, J., </a:t>
            </a:r>
            <a:r>
              <a:rPr lang="en-US" sz="1200" kern="1200" dirty="0" err="1">
                <a:solidFill>
                  <a:schemeClr val="tx1"/>
                </a:solidFill>
                <a:effectLst/>
                <a:latin typeface="+mn-lt"/>
                <a:ea typeface="+mn-ea"/>
                <a:cs typeface="+mn-cs"/>
              </a:rPr>
              <a:t>Casson</a:t>
            </a:r>
            <a:r>
              <a:rPr lang="en-US" sz="1200" kern="1200" dirty="0">
                <a:solidFill>
                  <a:schemeClr val="tx1"/>
                </a:solidFill>
                <a:effectLst/>
                <a:latin typeface="+mn-lt"/>
                <a:ea typeface="+mn-ea"/>
                <a:cs typeface="+mn-cs"/>
              </a:rPr>
              <a:t>, D., Malik, M. (1998). Ileal-lymphoid-nodular hyperplasia, non specific colitis, and pervasive developmental disorder in children, </a:t>
            </a:r>
            <a:r>
              <a:rPr lang="en-US" sz="1200" i="1" kern="1200" dirty="0">
                <a:solidFill>
                  <a:schemeClr val="tx1"/>
                </a:solidFill>
                <a:effectLst/>
                <a:latin typeface="+mn-lt"/>
                <a:ea typeface="+mn-ea"/>
                <a:cs typeface="+mn-cs"/>
              </a:rPr>
              <a:t>The Lancet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351</a:t>
            </a:r>
            <a:r>
              <a:rPr lang="en-US" sz="1200" kern="1200" dirty="0">
                <a:solidFill>
                  <a:schemeClr val="tx1"/>
                </a:solidFill>
                <a:effectLst/>
                <a:latin typeface="+mn-lt"/>
                <a:ea typeface="+mn-ea"/>
                <a:cs typeface="+mn-cs"/>
              </a:rPr>
              <a:t>, 637-641. doi:10.1016/S0140-6736(97)11096-0.</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Trickle, N. (2010, January 28). </a:t>
            </a:r>
            <a:r>
              <a:rPr lang="en-US" sz="1200" u="sng" kern="1200" dirty="0">
                <a:solidFill>
                  <a:schemeClr val="tx1"/>
                </a:solidFill>
                <a:effectLst/>
                <a:latin typeface="+mn-lt"/>
                <a:ea typeface="+mn-ea"/>
                <a:cs typeface="+mn-cs"/>
                <a:hlinkClick r:id="rId3"/>
              </a:rPr>
              <a:t>MMR scare doctor ‘acted unethically’, panel finds</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BBC News</a:t>
            </a:r>
            <a:r>
              <a:rPr lang="en-US" sz="1200" kern="1200" dirty="0">
                <a:solidFill>
                  <a:schemeClr val="tx1"/>
                </a:solidFill>
                <a:effectLst/>
                <a:latin typeface="+mn-lt"/>
                <a:ea typeface="+mn-ea"/>
                <a:cs typeface="+mn-cs"/>
              </a:rPr>
              <a:t>. Accessed 08/24/2019.</a:t>
            </a:r>
          </a:p>
        </p:txBody>
      </p:sp>
      <p:sp>
        <p:nvSpPr>
          <p:cNvPr id="4" name="Slide Number Placeholder 3"/>
          <p:cNvSpPr>
            <a:spLocks noGrp="1"/>
          </p:cNvSpPr>
          <p:nvPr>
            <p:ph type="sldNum" sz="quarter" idx="5"/>
          </p:nvPr>
        </p:nvSpPr>
        <p:spPr/>
        <p:txBody>
          <a:bodyPr/>
          <a:lstStyle/>
          <a:p>
            <a:fld id="{886D4BBF-A29F-8749-B5B1-415900FB4BC8}" type="slidenum">
              <a:rPr lang="en-US" smtClean="0"/>
              <a:t>5</a:t>
            </a:fld>
            <a:endParaRPr lang="en-US"/>
          </a:p>
        </p:txBody>
      </p:sp>
    </p:spTree>
    <p:extLst>
      <p:ext uri="{BB962C8B-B14F-4D97-AF65-F5344CB8AC3E}">
        <p14:creationId xmlns:p14="http://schemas.microsoft.com/office/powerpoint/2010/main" val="2814312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emphasized to the students was that they needed to rely on one another to be subject-matter experts. They would not know how to do everything asked of them: e.g., research, formulate a response, create a document. Rather, only by working together could they meet the needs of their client. </a:t>
            </a:r>
          </a:p>
        </p:txBody>
      </p:sp>
      <p:sp>
        <p:nvSpPr>
          <p:cNvPr id="4" name="Slide Number Placeholder 3"/>
          <p:cNvSpPr>
            <a:spLocks noGrp="1"/>
          </p:cNvSpPr>
          <p:nvPr>
            <p:ph type="sldNum" sz="quarter" idx="5"/>
          </p:nvPr>
        </p:nvSpPr>
        <p:spPr/>
        <p:txBody>
          <a:bodyPr/>
          <a:lstStyle/>
          <a:p>
            <a:fld id="{886D4BBF-A29F-8749-B5B1-415900FB4BC8}" type="slidenum">
              <a:rPr lang="en-US" smtClean="0"/>
              <a:t>6</a:t>
            </a:fld>
            <a:endParaRPr lang="en-US"/>
          </a:p>
        </p:txBody>
      </p:sp>
    </p:spTree>
    <p:extLst>
      <p:ext uri="{BB962C8B-B14F-4D97-AF65-F5344CB8AC3E}">
        <p14:creationId xmlns:p14="http://schemas.microsoft.com/office/powerpoint/2010/main" val="1048066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were three primary benefits for the students that came out of this experience.</a:t>
            </a:r>
          </a:p>
        </p:txBody>
      </p:sp>
      <p:sp>
        <p:nvSpPr>
          <p:cNvPr id="4" name="Slide Number Placeholder 3"/>
          <p:cNvSpPr>
            <a:spLocks noGrp="1"/>
          </p:cNvSpPr>
          <p:nvPr>
            <p:ph type="sldNum" sz="quarter" idx="5"/>
          </p:nvPr>
        </p:nvSpPr>
        <p:spPr/>
        <p:txBody>
          <a:bodyPr/>
          <a:lstStyle/>
          <a:p>
            <a:fld id="{886D4BBF-A29F-8749-B5B1-415900FB4BC8}" type="slidenum">
              <a:rPr lang="en-US" smtClean="0"/>
              <a:t>10</a:t>
            </a:fld>
            <a:endParaRPr lang="en-US"/>
          </a:p>
        </p:txBody>
      </p:sp>
    </p:spTree>
    <p:extLst>
      <p:ext uri="{BB962C8B-B14F-4D97-AF65-F5344CB8AC3E}">
        <p14:creationId xmlns:p14="http://schemas.microsoft.com/office/powerpoint/2010/main" val="735441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there were positive outcomes based upon a cross-disciplinary approach, some familiar problems arose.</a:t>
            </a:r>
          </a:p>
        </p:txBody>
      </p:sp>
      <p:sp>
        <p:nvSpPr>
          <p:cNvPr id="4" name="Slide Number Placeholder 3"/>
          <p:cNvSpPr>
            <a:spLocks noGrp="1"/>
          </p:cNvSpPr>
          <p:nvPr>
            <p:ph type="sldNum" sz="quarter" idx="5"/>
          </p:nvPr>
        </p:nvSpPr>
        <p:spPr/>
        <p:txBody>
          <a:bodyPr/>
          <a:lstStyle/>
          <a:p>
            <a:fld id="{886D4BBF-A29F-8749-B5B1-415900FB4BC8}" type="slidenum">
              <a:rPr lang="en-US" smtClean="0"/>
              <a:t>11</a:t>
            </a:fld>
            <a:endParaRPr lang="en-US"/>
          </a:p>
        </p:txBody>
      </p:sp>
    </p:spTree>
    <p:extLst>
      <p:ext uri="{BB962C8B-B14F-4D97-AF65-F5344CB8AC3E}">
        <p14:creationId xmlns:p14="http://schemas.microsoft.com/office/powerpoint/2010/main" val="10217618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4AC3558-0D9A-C344-AE9C-8673CF2C15B6}"/>
              </a:ext>
            </a:extLst>
          </p:cNvPr>
          <p:cNvSpPr/>
          <p:nvPr userDrawn="1"/>
        </p:nvSpPr>
        <p:spPr>
          <a:xfrm>
            <a:off x="3606801" y="4828032"/>
            <a:ext cx="4995332" cy="719328"/>
          </a:xfrm>
          <a:prstGeom prst="rect">
            <a:avLst/>
          </a:prstGeom>
          <a:solidFill>
            <a:srgbClr val="372F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A2E337D-2FDB-7B44-91AF-E706AE3F177D}"/>
              </a:ext>
            </a:extLst>
          </p:cNvPr>
          <p:cNvSpPr/>
          <p:nvPr userDrawn="1"/>
        </p:nvSpPr>
        <p:spPr>
          <a:xfrm>
            <a:off x="0" y="0"/>
            <a:ext cx="12192000" cy="6858000"/>
          </a:xfrm>
          <a:prstGeom prst="rect">
            <a:avLst/>
          </a:prstGeom>
          <a:solidFill>
            <a:srgbClr val="450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142649-AEDB-B145-A683-96DCA00CCFA8}"/>
              </a:ext>
            </a:extLst>
          </p:cNvPr>
          <p:cNvSpPr>
            <a:spLocks noGrp="1"/>
          </p:cNvSpPr>
          <p:nvPr>
            <p:ph type="ctrTitle" hasCustomPrompt="1"/>
          </p:nvPr>
        </p:nvSpPr>
        <p:spPr>
          <a:xfrm>
            <a:off x="1524000" y="1570418"/>
            <a:ext cx="9144000" cy="2387600"/>
          </a:xfrm>
        </p:spPr>
        <p:txBody>
          <a:bodyPr anchor="b">
            <a:normAutofit/>
          </a:bodyPr>
          <a:lstStyle>
            <a:lvl1pPr algn="ctr">
              <a:defRPr sz="5400" b="1" i="0">
                <a:solidFill>
                  <a:schemeClr val="bg1"/>
                </a:solidFill>
                <a:latin typeface="Rockwell" panose="02060603020205020403" pitchFamily="18" charset="77"/>
              </a:defRPr>
            </a:lvl1pPr>
          </a:lstStyle>
          <a:p>
            <a:r>
              <a:rPr lang="en-US" dirty="0"/>
              <a:t>This is the main title slide of the presentation</a:t>
            </a:r>
          </a:p>
        </p:txBody>
      </p:sp>
      <p:sp>
        <p:nvSpPr>
          <p:cNvPr id="3" name="Subtitle 2">
            <a:extLst>
              <a:ext uri="{FF2B5EF4-FFF2-40B4-BE49-F238E27FC236}">
                <a16:creationId xmlns:a16="http://schemas.microsoft.com/office/drawing/2014/main" id="{4C0A412F-B3E3-4A40-BC4C-3F363EA5DF83}"/>
              </a:ext>
            </a:extLst>
          </p:cNvPr>
          <p:cNvSpPr>
            <a:spLocks noGrp="1"/>
          </p:cNvSpPr>
          <p:nvPr>
            <p:ph type="subTitle" idx="1" hasCustomPrompt="1"/>
          </p:nvPr>
        </p:nvSpPr>
        <p:spPr>
          <a:xfrm>
            <a:off x="1524000" y="4050093"/>
            <a:ext cx="9144000" cy="1104074"/>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A. OPTIONAL Ph.D.</a:t>
            </a:r>
          </a:p>
        </p:txBody>
      </p:sp>
      <p:sp>
        <p:nvSpPr>
          <p:cNvPr id="4" name="Date Placeholder 3">
            <a:extLst>
              <a:ext uri="{FF2B5EF4-FFF2-40B4-BE49-F238E27FC236}">
                <a16:creationId xmlns:a16="http://schemas.microsoft.com/office/drawing/2014/main" id="{8658E3BB-957C-5148-AE38-B706F524E28B}"/>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5" name="Footer Placeholder 4">
            <a:extLst>
              <a:ext uri="{FF2B5EF4-FFF2-40B4-BE49-F238E27FC236}">
                <a16:creationId xmlns:a16="http://schemas.microsoft.com/office/drawing/2014/main" id="{95962EE5-44F2-4A41-B1F1-3B2849DAE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800E0-3FD9-6449-B530-B039EB0136D5}"/>
              </a:ext>
            </a:extLst>
          </p:cNvPr>
          <p:cNvSpPr>
            <a:spLocks noGrp="1"/>
          </p:cNvSpPr>
          <p:nvPr>
            <p:ph type="sldNum" sz="quarter" idx="12"/>
          </p:nvPr>
        </p:nvSpPr>
        <p:spPr/>
        <p:txBody>
          <a:bodyPr/>
          <a:lstStyle/>
          <a:p>
            <a:fld id="{F725E07A-13CD-D446-99A3-4E60C86A30A4}" type="slidenum">
              <a:rPr lang="en-US" smtClean="0"/>
              <a:t>‹#›</a:t>
            </a:fld>
            <a:endParaRPr lang="en-US"/>
          </a:p>
        </p:txBody>
      </p:sp>
      <p:sp>
        <p:nvSpPr>
          <p:cNvPr id="8" name="Rectangle 7">
            <a:extLst>
              <a:ext uri="{FF2B5EF4-FFF2-40B4-BE49-F238E27FC236}">
                <a16:creationId xmlns:a16="http://schemas.microsoft.com/office/drawing/2014/main" id="{11D546A7-0B00-1E44-AECB-15A36DA7AC1D}"/>
              </a:ext>
            </a:extLst>
          </p:cNvPr>
          <p:cNvSpPr/>
          <p:nvPr userDrawn="1"/>
        </p:nvSpPr>
        <p:spPr>
          <a:xfrm>
            <a:off x="850232" y="1166607"/>
            <a:ext cx="10507579" cy="4373033"/>
          </a:xfrm>
          <a:prstGeom prst="rect">
            <a:avLst/>
          </a:prstGeom>
          <a:noFill/>
          <a:ln w="38100">
            <a:solidFill>
              <a:srgbClr val="C3B0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225894A4-8644-FD47-8C71-73C6A3BFF0A1}"/>
              </a:ext>
            </a:extLst>
          </p:cNvPr>
          <p:cNvGrpSpPr/>
          <p:nvPr userDrawn="1"/>
        </p:nvGrpSpPr>
        <p:grpSpPr>
          <a:xfrm>
            <a:off x="3640666" y="5325979"/>
            <a:ext cx="4944533" cy="509656"/>
            <a:chOff x="3640666" y="5325979"/>
            <a:chExt cx="4944533" cy="509656"/>
          </a:xfrm>
        </p:grpSpPr>
        <p:sp>
          <p:nvSpPr>
            <p:cNvPr id="20" name="Rectangle 19">
              <a:extLst>
                <a:ext uri="{FF2B5EF4-FFF2-40B4-BE49-F238E27FC236}">
                  <a16:creationId xmlns:a16="http://schemas.microsoft.com/office/drawing/2014/main" id="{1515BE55-E574-194B-B36E-78FBF359DB97}"/>
                </a:ext>
              </a:extLst>
            </p:cNvPr>
            <p:cNvSpPr/>
            <p:nvPr userDrawn="1"/>
          </p:nvSpPr>
          <p:spPr>
            <a:xfrm>
              <a:off x="3640666" y="5325979"/>
              <a:ext cx="4944533" cy="509656"/>
            </a:xfrm>
            <a:prstGeom prst="rect">
              <a:avLst/>
            </a:prstGeom>
            <a:solidFill>
              <a:srgbClr val="450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99729C4E-0E5B-2A48-AEF1-8B25438B19D9}"/>
                </a:ext>
              </a:extLst>
            </p:cNvPr>
            <p:cNvSpPr/>
            <p:nvPr userDrawn="1"/>
          </p:nvSpPr>
          <p:spPr>
            <a:xfrm>
              <a:off x="3645895" y="5412641"/>
              <a:ext cx="270933" cy="270933"/>
            </a:xfrm>
            <a:prstGeom prst="ellipse">
              <a:avLst/>
            </a:prstGeom>
            <a:noFill/>
            <a:ln w="38100">
              <a:solidFill>
                <a:srgbClr val="C3B0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 name="Oval 13">
              <a:extLst>
                <a:ext uri="{FF2B5EF4-FFF2-40B4-BE49-F238E27FC236}">
                  <a16:creationId xmlns:a16="http://schemas.microsoft.com/office/drawing/2014/main" id="{0AF0FC7F-09AE-DA48-8E0E-EB3364CB6E3C}"/>
                </a:ext>
              </a:extLst>
            </p:cNvPr>
            <p:cNvSpPr/>
            <p:nvPr userDrawn="1"/>
          </p:nvSpPr>
          <p:spPr>
            <a:xfrm>
              <a:off x="8300832" y="5413788"/>
              <a:ext cx="270933" cy="270933"/>
            </a:xfrm>
            <a:prstGeom prst="ellipse">
              <a:avLst/>
            </a:prstGeom>
            <a:noFill/>
            <a:ln w="38100">
              <a:solidFill>
                <a:srgbClr val="C3B0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8" name="Picture 17">
              <a:extLst>
                <a:ext uri="{FF2B5EF4-FFF2-40B4-BE49-F238E27FC236}">
                  <a16:creationId xmlns:a16="http://schemas.microsoft.com/office/drawing/2014/main" id="{24B834EA-A02C-D241-9EE5-DD8F633645EF}"/>
                </a:ext>
              </a:extLst>
            </p:cNvPr>
            <p:cNvPicPr>
              <a:picLocks noChangeAspect="1"/>
            </p:cNvPicPr>
            <p:nvPr userDrawn="1"/>
          </p:nvPicPr>
          <p:blipFill>
            <a:blip r:embed="rId2"/>
            <a:stretch>
              <a:fillRect/>
            </a:stretch>
          </p:blipFill>
          <p:spPr>
            <a:xfrm>
              <a:off x="4071984" y="5455278"/>
              <a:ext cx="4043939" cy="203469"/>
            </a:xfrm>
            <a:prstGeom prst="rect">
              <a:avLst/>
            </a:prstGeom>
          </p:spPr>
        </p:pic>
      </p:grpSp>
    </p:spTree>
    <p:extLst>
      <p:ext uri="{BB962C8B-B14F-4D97-AF65-F5344CB8AC3E}">
        <p14:creationId xmlns:p14="http://schemas.microsoft.com/office/powerpoint/2010/main" val="3580154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A3405-0971-E847-B805-79DB88FBC0DA}"/>
              </a:ext>
            </a:extLst>
          </p:cNvPr>
          <p:cNvSpPr>
            <a:spLocks noGrp="1"/>
          </p:cNvSpPr>
          <p:nvPr>
            <p:ph type="title" hasCustomPrompt="1"/>
          </p:nvPr>
        </p:nvSpPr>
        <p:spPr>
          <a:xfrm>
            <a:off x="838200" y="901837"/>
            <a:ext cx="10515600" cy="1325563"/>
          </a:xfrm>
        </p:spPr>
        <p:txBody>
          <a:bodyPr>
            <a:normAutofit/>
          </a:bodyPr>
          <a:lstStyle>
            <a:lvl1pPr>
              <a:defRPr sz="3600"/>
            </a:lvl1pPr>
          </a:lstStyle>
          <a:p>
            <a:r>
              <a:rPr lang="en-US" dirty="0"/>
              <a:t>This is the typical level 1 slide with the heading in Rockwell 36 pt.</a:t>
            </a:r>
          </a:p>
        </p:txBody>
      </p:sp>
      <p:sp>
        <p:nvSpPr>
          <p:cNvPr id="3" name="Content Placeholder 2">
            <a:extLst>
              <a:ext uri="{FF2B5EF4-FFF2-40B4-BE49-F238E27FC236}">
                <a16:creationId xmlns:a16="http://schemas.microsoft.com/office/drawing/2014/main" id="{AFB23011-499D-4E4B-BB05-4DA0C4806BD0}"/>
              </a:ext>
            </a:extLst>
          </p:cNvPr>
          <p:cNvSpPr>
            <a:spLocks noGrp="1"/>
          </p:cNvSpPr>
          <p:nvPr>
            <p:ph idx="1" hasCustomPrompt="1"/>
          </p:nvPr>
        </p:nvSpPr>
        <p:spPr>
          <a:xfrm>
            <a:off x="838200" y="2362337"/>
            <a:ext cx="10515600" cy="3819802"/>
          </a:xfrm>
        </p:spPr>
        <p:txBody>
          <a:bodyPr/>
          <a:lstStyle>
            <a:lvl1pPr>
              <a:lnSpc>
                <a:spcPct val="110000"/>
              </a:lnSpc>
              <a:defRPr b="0"/>
            </a:lvl1pPr>
            <a:lvl2pPr>
              <a:lnSpc>
                <a:spcPct val="110000"/>
              </a:lnSpc>
              <a:defRPr/>
            </a:lvl2pPr>
            <a:lvl3pPr>
              <a:lnSpc>
                <a:spcPct val="110000"/>
              </a:lnSpc>
              <a:defRPr/>
            </a:lvl3pPr>
            <a:lvl4pPr>
              <a:lnSpc>
                <a:spcPct val="110000"/>
              </a:lnSpc>
              <a:defRPr/>
            </a:lvl4pPr>
            <a:lvl5pPr>
              <a:lnSpc>
                <a:spcPct val="110000"/>
              </a:lnSpc>
              <a:defRPr/>
            </a:lvl5pPr>
          </a:lstStyle>
          <a:p>
            <a:r>
              <a:rPr lang="en-US" dirty="0"/>
              <a:t>This is a bulleted list textbox using the font Franklin Gothic Book in 24 pt. </a:t>
            </a:r>
            <a:br>
              <a:rPr lang="en-US" dirty="0"/>
            </a:br>
            <a:r>
              <a:rPr lang="en-US" dirty="0"/>
              <a:t>as the primary typeface. Please take into account the room size you are </a:t>
            </a:r>
            <a:br>
              <a:rPr lang="en-US" dirty="0"/>
            </a:br>
            <a:r>
              <a:rPr lang="en-US" dirty="0"/>
              <a:t>presenting in. Whenever possible, try to limit this slide to a maximum </a:t>
            </a:r>
            <a:br>
              <a:rPr lang="en-US" dirty="0"/>
            </a:br>
            <a:r>
              <a:rPr lang="en-US" dirty="0"/>
              <a:t>number of five bulleted items.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22C169A-2E78-9045-9AC7-3FE18B35D5FD}"/>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5" name="Footer Placeholder 4">
            <a:extLst>
              <a:ext uri="{FF2B5EF4-FFF2-40B4-BE49-F238E27FC236}">
                <a16:creationId xmlns:a16="http://schemas.microsoft.com/office/drawing/2014/main" id="{23A301A3-7608-7449-950F-87E3E2DD0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AC7E6D-357E-3C4D-ABD8-080D35CBDC33}"/>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21" name="Group 20">
            <a:extLst>
              <a:ext uri="{FF2B5EF4-FFF2-40B4-BE49-F238E27FC236}">
                <a16:creationId xmlns:a16="http://schemas.microsoft.com/office/drawing/2014/main" id="{F2FE436E-A2DC-B745-9491-95192EDFD802}"/>
              </a:ext>
            </a:extLst>
          </p:cNvPr>
          <p:cNvGrpSpPr/>
          <p:nvPr userDrawn="1"/>
        </p:nvGrpSpPr>
        <p:grpSpPr>
          <a:xfrm>
            <a:off x="-6350" y="372930"/>
            <a:ext cx="11812319" cy="6642076"/>
            <a:chOff x="-6350" y="372930"/>
            <a:chExt cx="11812319" cy="6642076"/>
          </a:xfrm>
        </p:grpSpPr>
        <p:pic>
          <p:nvPicPr>
            <p:cNvPr id="16" name="Picture 15">
              <a:extLst>
                <a:ext uri="{FF2B5EF4-FFF2-40B4-BE49-F238E27FC236}">
                  <a16:creationId xmlns:a16="http://schemas.microsoft.com/office/drawing/2014/main" id="{B65981EE-4FA9-164E-AE89-B6D509E28C90}"/>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8" name="Straight Connector 7">
              <a:extLst>
                <a:ext uri="{FF2B5EF4-FFF2-40B4-BE49-F238E27FC236}">
                  <a16:creationId xmlns:a16="http://schemas.microsoft.com/office/drawing/2014/main" id="{BC8501E2-620C-CC4A-8FC7-1039E05A2985}"/>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1E8FFC14-A94C-A14B-8CAE-820619A48C13}"/>
                </a:ext>
              </a:extLst>
            </p:cNvPr>
            <p:cNvCxnSpPr>
              <a:cxnSpLocks/>
              <a:stCxn id="10"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3D0627E2-22F4-E146-8218-B19BA6C9C12A}"/>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AB18196-3433-0746-BCFE-7577BA3A391E}"/>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1095C70D-0623-5D49-A16A-8819DA5E88ED}"/>
                </a:ext>
              </a:extLst>
            </p:cNvPr>
            <p:cNvPicPr>
              <a:picLocks noChangeAspect="1"/>
            </p:cNvPicPr>
            <p:nvPr userDrawn="1"/>
          </p:nvPicPr>
          <p:blipFill>
            <a:blip r:embed="rId3"/>
            <a:stretch>
              <a:fillRect/>
            </a:stretch>
          </p:blipFill>
          <p:spPr>
            <a:xfrm>
              <a:off x="9983470" y="372930"/>
              <a:ext cx="1565402" cy="501084"/>
            </a:xfrm>
            <a:prstGeom prst="rect">
              <a:avLst/>
            </a:prstGeom>
          </p:spPr>
        </p:pic>
      </p:grpSp>
    </p:spTree>
    <p:extLst>
      <p:ext uri="{BB962C8B-B14F-4D97-AF65-F5344CB8AC3E}">
        <p14:creationId xmlns:p14="http://schemas.microsoft.com/office/powerpoint/2010/main" val="48667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E06A5-78A5-E449-B1EF-A9FC402CE2BE}"/>
              </a:ext>
            </a:extLst>
          </p:cNvPr>
          <p:cNvSpPr>
            <a:spLocks noGrp="1"/>
          </p:cNvSpPr>
          <p:nvPr>
            <p:ph type="title" hasCustomPrompt="1"/>
          </p:nvPr>
        </p:nvSpPr>
        <p:spPr>
          <a:xfrm>
            <a:off x="831850" y="1180352"/>
            <a:ext cx="10515600" cy="2852737"/>
          </a:xfrm>
        </p:spPr>
        <p:txBody>
          <a:bodyPr anchor="b">
            <a:normAutofit/>
          </a:bodyPr>
          <a:lstStyle>
            <a:lvl1pPr algn="ctr">
              <a:lnSpc>
                <a:spcPct val="110000"/>
              </a:lnSpc>
              <a:defRPr sz="5400" b="0" i="0">
                <a:latin typeface="Rockwell" panose="02060603020205020403" pitchFamily="18" charset="77"/>
              </a:defRPr>
            </a:lvl1pPr>
          </a:lstStyle>
          <a:p>
            <a:r>
              <a:rPr lang="en-US" dirty="0"/>
              <a:t>This is the secondary title slide of the presentation</a:t>
            </a:r>
          </a:p>
        </p:txBody>
      </p:sp>
      <p:sp>
        <p:nvSpPr>
          <p:cNvPr id="3" name="Text Placeholder 2">
            <a:extLst>
              <a:ext uri="{FF2B5EF4-FFF2-40B4-BE49-F238E27FC236}">
                <a16:creationId xmlns:a16="http://schemas.microsoft.com/office/drawing/2014/main" id="{87CBC990-EF67-5D4B-8942-023A916DEDCA}"/>
              </a:ext>
            </a:extLst>
          </p:cNvPr>
          <p:cNvSpPr>
            <a:spLocks noGrp="1"/>
          </p:cNvSpPr>
          <p:nvPr>
            <p:ph type="body" idx="1"/>
          </p:nvPr>
        </p:nvSpPr>
        <p:spPr>
          <a:xfrm>
            <a:off x="831850" y="406007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D14C1561-BB1C-764C-97AE-88EC7BEADFCA}"/>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5" name="Footer Placeholder 4">
            <a:extLst>
              <a:ext uri="{FF2B5EF4-FFF2-40B4-BE49-F238E27FC236}">
                <a16:creationId xmlns:a16="http://schemas.microsoft.com/office/drawing/2014/main" id="{41459A51-E3E4-DB4E-B687-988CAC1C1F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6396C6-C557-8146-BF3D-1F44C342B378}"/>
              </a:ext>
            </a:extLst>
          </p:cNvPr>
          <p:cNvSpPr>
            <a:spLocks noGrp="1"/>
          </p:cNvSpPr>
          <p:nvPr>
            <p:ph type="sldNum" sz="quarter" idx="12"/>
          </p:nvPr>
        </p:nvSpPr>
        <p:spPr/>
        <p:txBody>
          <a:bodyPr/>
          <a:lstStyle/>
          <a:p>
            <a:fld id="{F725E07A-13CD-D446-99A3-4E60C86A30A4}" type="slidenum">
              <a:rPr lang="en-US" smtClean="0"/>
              <a:t>‹#›</a:t>
            </a:fld>
            <a:endParaRPr lang="en-US"/>
          </a:p>
        </p:txBody>
      </p:sp>
      <p:sp>
        <p:nvSpPr>
          <p:cNvPr id="7" name="Rectangle 6">
            <a:extLst>
              <a:ext uri="{FF2B5EF4-FFF2-40B4-BE49-F238E27FC236}">
                <a16:creationId xmlns:a16="http://schemas.microsoft.com/office/drawing/2014/main" id="{EAEF09F9-E23C-8C4D-B058-E205228DFF1D}"/>
              </a:ext>
            </a:extLst>
          </p:cNvPr>
          <p:cNvSpPr/>
          <p:nvPr userDrawn="1"/>
        </p:nvSpPr>
        <p:spPr>
          <a:xfrm>
            <a:off x="850232" y="1166607"/>
            <a:ext cx="10507579" cy="4373033"/>
          </a:xfrm>
          <a:prstGeom prst="rect">
            <a:avLst/>
          </a:prstGeom>
          <a:noFill/>
          <a:ln w="38100">
            <a:solidFill>
              <a:srgbClr val="4500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970366F-7A49-3E49-8719-D80BC405C04F}"/>
              </a:ext>
            </a:extLst>
          </p:cNvPr>
          <p:cNvSpPr/>
          <p:nvPr userDrawn="1"/>
        </p:nvSpPr>
        <p:spPr>
          <a:xfrm>
            <a:off x="3640666" y="5325979"/>
            <a:ext cx="4944533" cy="509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36E421E4-8999-3F45-954D-9E497B50858B}"/>
              </a:ext>
            </a:extLst>
          </p:cNvPr>
          <p:cNvSpPr/>
          <p:nvPr userDrawn="1"/>
        </p:nvSpPr>
        <p:spPr>
          <a:xfrm>
            <a:off x="3645895" y="5412641"/>
            <a:ext cx="270933" cy="270933"/>
          </a:xfrm>
          <a:prstGeom prst="ellipse">
            <a:avLst/>
          </a:prstGeom>
          <a:noFill/>
          <a:ln w="38100">
            <a:solidFill>
              <a:srgbClr val="4500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9" name="Oval 8">
            <a:extLst>
              <a:ext uri="{FF2B5EF4-FFF2-40B4-BE49-F238E27FC236}">
                <a16:creationId xmlns:a16="http://schemas.microsoft.com/office/drawing/2014/main" id="{8213387D-9A9D-BD4E-AC50-33EBDE7020D7}"/>
              </a:ext>
            </a:extLst>
          </p:cNvPr>
          <p:cNvSpPr/>
          <p:nvPr userDrawn="1"/>
        </p:nvSpPr>
        <p:spPr>
          <a:xfrm>
            <a:off x="8300832" y="5413788"/>
            <a:ext cx="270933" cy="270933"/>
          </a:xfrm>
          <a:prstGeom prst="ellipse">
            <a:avLst/>
          </a:prstGeom>
          <a:noFill/>
          <a:ln w="38100">
            <a:solidFill>
              <a:srgbClr val="4500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6" name="Picture 15">
            <a:extLst>
              <a:ext uri="{FF2B5EF4-FFF2-40B4-BE49-F238E27FC236}">
                <a16:creationId xmlns:a16="http://schemas.microsoft.com/office/drawing/2014/main" id="{6178AD40-E333-E946-A4F0-C02BB2CB1647}"/>
              </a:ext>
            </a:extLst>
          </p:cNvPr>
          <p:cNvPicPr>
            <a:picLocks noChangeAspect="1"/>
          </p:cNvPicPr>
          <p:nvPr userDrawn="1"/>
        </p:nvPicPr>
        <p:blipFill>
          <a:blip r:embed="rId2"/>
          <a:stretch>
            <a:fillRect/>
          </a:stretch>
        </p:blipFill>
        <p:spPr>
          <a:xfrm>
            <a:off x="3790671" y="5002056"/>
            <a:ext cx="4660900" cy="1054100"/>
          </a:xfrm>
          <a:prstGeom prst="rect">
            <a:avLst/>
          </a:prstGeom>
        </p:spPr>
      </p:pic>
    </p:spTree>
    <p:extLst>
      <p:ext uri="{BB962C8B-B14F-4D97-AF65-F5344CB8AC3E}">
        <p14:creationId xmlns:p14="http://schemas.microsoft.com/office/powerpoint/2010/main" val="846283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78D53-58AC-F64E-9FAC-565DDA56284B}"/>
              </a:ext>
            </a:extLst>
          </p:cNvPr>
          <p:cNvSpPr>
            <a:spLocks noGrp="1"/>
          </p:cNvSpPr>
          <p:nvPr>
            <p:ph type="title" hasCustomPrompt="1"/>
          </p:nvPr>
        </p:nvSpPr>
        <p:spPr>
          <a:xfrm>
            <a:off x="838200" y="365125"/>
            <a:ext cx="10515600" cy="1325563"/>
          </a:xfrm>
        </p:spPr>
        <p:txBody>
          <a:bodyPr>
            <a:normAutofit/>
          </a:bodyPr>
          <a:lstStyle>
            <a:lvl1pPr>
              <a:defRPr sz="3600"/>
            </a:lvl1pPr>
          </a:lstStyle>
          <a:p>
            <a:r>
              <a:rPr lang="en-US" dirty="0"/>
              <a:t>This is typical level 2 slide with the headline in Rockwell 36 pt.</a:t>
            </a:r>
          </a:p>
        </p:txBody>
      </p:sp>
      <p:sp>
        <p:nvSpPr>
          <p:cNvPr id="3" name="Content Placeholder 2">
            <a:extLst>
              <a:ext uri="{FF2B5EF4-FFF2-40B4-BE49-F238E27FC236}">
                <a16:creationId xmlns:a16="http://schemas.microsoft.com/office/drawing/2014/main" id="{F2658E16-E6C5-B34C-98B0-087F1EA18832}"/>
              </a:ext>
            </a:extLst>
          </p:cNvPr>
          <p:cNvSpPr>
            <a:spLocks noGrp="1"/>
          </p:cNvSpPr>
          <p:nvPr>
            <p:ph sz="half" idx="1" hasCustomPrompt="1"/>
          </p:nvPr>
        </p:nvSpPr>
        <p:spPr>
          <a:xfrm>
            <a:off x="838200" y="1825625"/>
            <a:ext cx="5181600" cy="4351338"/>
          </a:xfrm>
        </p:spPr>
        <p:txBody>
          <a:bodyPr/>
          <a:lstStyle>
            <a:lvl1pPr marL="0" indent="0">
              <a:buNone/>
              <a:defRPr b="0"/>
            </a:lvl1pPr>
          </a:lstStyle>
          <a:p>
            <a:pPr lvl="0"/>
            <a:r>
              <a:rPr lang="en-US" dirty="0"/>
              <a:t>This is a general textbox with the font Franklin Gothic in 24 point used as the primary typeface. Please take into account the room size the you are presenting in.</a:t>
            </a:r>
            <a:br>
              <a:rPr lang="en-US" dirty="0"/>
            </a:br>
            <a:r>
              <a:rPr lang="en-US" dirty="0"/>
              <a:t>Whenever possible, try to limit each slide to about 10 to 12 lines of text in two or three paragraphs so that a photograph aligns with the text.</a:t>
            </a:r>
            <a:br>
              <a:rPr lang="en-US" dirty="0"/>
            </a:br>
            <a:r>
              <a:rPr lang="en-US" dirty="0"/>
              <a:t>Graphics may be added to this slide instead of a photograph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E9B11E7-1844-264A-AF17-11209AB9E5D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47A837-19A6-2243-B097-CC06620C8125}"/>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6" name="Footer Placeholder 5">
            <a:extLst>
              <a:ext uri="{FF2B5EF4-FFF2-40B4-BE49-F238E27FC236}">
                <a16:creationId xmlns:a16="http://schemas.microsoft.com/office/drawing/2014/main" id="{D7044A96-C241-7F4F-ACBF-3238025EE3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90ED836-30C4-184D-BA22-94FCF0A6EC0F}"/>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24" name="Group 23">
            <a:extLst>
              <a:ext uri="{FF2B5EF4-FFF2-40B4-BE49-F238E27FC236}">
                <a16:creationId xmlns:a16="http://schemas.microsoft.com/office/drawing/2014/main" id="{4E7E79AA-2B73-674E-9930-1CFA106978AE}"/>
              </a:ext>
            </a:extLst>
          </p:cNvPr>
          <p:cNvGrpSpPr/>
          <p:nvPr userDrawn="1"/>
        </p:nvGrpSpPr>
        <p:grpSpPr>
          <a:xfrm>
            <a:off x="-6350" y="397991"/>
            <a:ext cx="11812319" cy="6617015"/>
            <a:chOff x="-6350" y="397991"/>
            <a:chExt cx="11812319" cy="6617015"/>
          </a:xfrm>
        </p:grpSpPr>
        <p:pic>
          <p:nvPicPr>
            <p:cNvPr id="18" name="Picture 17">
              <a:extLst>
                <a:ext uri="{FF2B5EF4-FFF2-40B4-BE49-F238E27FC236}">
                  <a16:creationId xmlns:a16="http://schemas.microsoft.com/office/drawing/2014/main" id="{6DA248D8-E6E7-0C49-9097-D330248A448C}"/>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19" name="Straight Connector 18">
              <a:extLst>
                <a:ext uri="{FF2B5EF4-FFF2-40B4-BE49-F238E27FC236}">
                  <a16:creationId xmlns:a16="http://schemas.microsoft.com/office/drawing/2014/main" id="{EE83F900-44E5-974A-B095-97F1F2EBFCF5}"/>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E11D167-A5E1-B243-BD1D-4E0A8A9599A6}"/>
                </a:ext>
              </a:extLst>
            </p:cNvPr>
            <p:cNvCxnSpPr>
              <a:cxnSpLocks/>
              <a:stCxn id="21"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0B29B27D-23A1-664F-9347-1A5939FA5200}"/>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78A1592-DD47-D645-B1A6-E377883BB914}"/>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11061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B3499-ECB0-4449-ADB0-9D4F8160DEF5}"/>
              </a:ext>
            </a:extLst>
          </p:cNvPr>
          <p:cNvSpPr>
            <a:spLocks noGrp="1"/>
          </p:cNvSpPr>
          <p:nvPr>
            <p:ph type="title"/>
          </p:nvPr>
        </p:nvSpPr>
        <p:spPr>
          <a:xfrm>
            <a:off x="829849" y="762691"/>
            <a:ext cx="10515600" cy="11869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7CD297-9325-504B-85CE-6CB2A8C22BE7}"/>
              </a:ext>
            </a:extLst>
          </p:cNvPr>
          <p:cNvSpPr>
            <a:spLocks noGrp="1"/>
          </p:cNvSpPr>
          <p:nvPr>
            <p:ph type="body" idx="1"/>
          </p:nvPr>
        </p:nvSpPr>
        <p:spPr>
          <a:xfrm>
            <a:off x="829849" y="2078728"/>
            <a:ext cx="5157787" cy="737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BF2099C-4CE8-D04C-835F-ADF4231697D8}"/>
              </a:ext>
            </a:extLst>
          </p:cNvPr>
          <p:cNvSpPr>
            <a:spLocks noGrp="1"/>
          </p:cNvSpPr>
          <p:nvPr>
            <p:ph sz="half" idx="2"/>
          </p:nvPr>
        </p:nvSpPr>
        <p:spPr>
          <a:xfrm>
            <a:off x="829849" y="2902640"/>
            <a:ext cx="5157787" cy="32993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1CB0DA-BC6A-7C44-BACD-002B14B12E03}"/>
              </a:ext>
            </a:extLst>
          </p:cNvPr>
          <p:cNvSpPr>
            <a:spLocks noGrp="1"/>
          </p:cNvSpPr>
          <p:nvPr>
            <p:ph type="body" sz="quarter" idx="3"/>
          </p:nvPr>
        </p:nvSpPr>
        <p:spPr>
          <a:xfrm>
            <a:off x="6162261" y="2078728"/>
            <a:ext cx="5183188" cy="737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6B023A6-B1B4-DD48-9645-3392E0C7E733}"/>
              </a:ext>
            </a:extLst>
          </p:cNvPr>
          <p:cNvSpPr>
            <a:spLocks noGrp="1"/>
          </p:cNvSpPr>
          <p:nvPr>
            <p:ph sz="quarter" idx="4"/>
          </p:nvPr>
        </p:nvSpPr>
        <p:spPr>
          <a:xfrm>
            <a:off x="6162261" y="2902640"/>
            <a:ext cx="5183188" cy="32993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0BB4A7-BD0E-6E4C-B931-41C4870B82A1}"/>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8" name="Footer Placeholder 7">
            <a:extLst>
              <a:ext uri="{FF2B5EF4-FFF2-40B4-BE49-F238E27FC236}">
                <a16:creationId xmlns:a16="http://schemas.microsoft.com/office/drawing/2014/main" id="{09B6D088-0E7A-204F-8A80-893943786E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914C6A-EA1F-644C-B7EF-9F7F979743E8}"/>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23" name="Group 22">
            <a:extLst>
              <a:ext uri="{FF2B5EF4-FFF2-40B4-BE49-F238E27FC236}">
                <a16:creationId xmlns:a16="http://schemas.microsoft.com/office/drawing/2014/main" id="{90AEC5A2-2857-6344-8D5C-6F492D5C97B7}"/>
              </a:ext>
            </a:extLst>
          </p:cNvPr>
          <p:cNvGrpSpPr/>
          <p:nvPr userDrawn="1"/>
        </p:nvGrpSpPr>
        <p:grpSpPr>
          <a:xfrm>
            <a:off x="-6350" y="372930"/>
            <a:ext cx="11812319" cy="6642076"/>
            <a:chOff x="-6350" y="372930"/>
            <a:chExt cx="11812319" cy="6642076"/>
          </a:xfrm>
        </p:grpSpPr>
        <p:pic>
          <p:nvPicPr>
            <p:cNvPr id="24" name="Picture 23">
              <a:extLst>
                <a:ext uri="{FF2B5EF4-FFF2-40B4-BE49-F238E27FC236}">
                  <a16:creationId xmlns:a16="http://schemas.microsoft.com/office/drawing/2014/main" id="{892E283A-3A28-5E45-BB9B-56C12897FDCE}"/>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25" name="Straight Connector 24">
              <a:extLst>
                <a:ext uri="{FF2B5EF4-FFF2-40B4-BE49-F238E27FC236}">
                  <a16:creationId xmlns:a16="http://schemas.microsoft.com/office/drawing/2014/main" id="{C6299CA4-9D4C-B946-8081-33710E85DF44}"/>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BBE5313C-3A19-DE4D-8BA0-C514E6492AE7}"/>
                </a:ext>
              </a:extLst>
            </p:cNvPr>
            <p:cNvCxnSpPr>
              <a:cxnSpLocks/>
              <a:stCxn id="27"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5AD59764-F57D-A94E-8D5A-1C23CAE72395}"/>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CBC2227B-B7AA-E34E-9E5B-071F4A3F85EF}"/>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74D31ED9-AF2B-CD45-BCDA-01A7DB6297AC}"/>
                </a:ext>
              </a:extLst>
            </p:cNvPr>
            <p:cNvPicPr>
              <a:picLocks noChangeAspect="1"/>
            </p:cNvPicPr>
            <p:nvPr userDrawn="1"/>
          </p:nvPicPr>
          <p:blipFill>
            <a:blip r:embed="rId3"/>
            <a:stretch>
              <a:fillRect/>
            </a:stretch>
          </p:blipFill>
          <p:spPr>
            <a:xfrm>
              <a:off x="9983470" y="372930"/>
              <a:ext cx="1565402" cy="501084"/>
            </a:xfrm>
            <a:prstGeom prst="rect">
              <a:avLst/>
            </a:prstGeom>
          </p:spPr>
        </p:pic>
      </p:grpSp>
    </p:spTree>
    <p:extLst>
      <p:ext uri="{BB962C8B-B14F-4D97-AF65-F5344CB8AC3E}">
        <p14:creationId xmlns:p14="http://schemas.microsoft.com/office/powerpoint/2010/main" val="4186954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8007-DAEC-7344-A1EF-60BBB6FE13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A1275A-40D1-4349-B1F7-3816B8AE24CA}"/>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4" name="Footer Placeholder 3">
            <a:extLst>
              <a:ext uri="{FF2B5EF4-FFF2-40B4-BE49-F238E27FC236}">
                <a16:creationId xmlns:a16="http://schemas.microsoft.com/office/drawing/2014/main" id="{ED3E5694-5BBE-2246-859F-11BE29BE39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8CD216-B8A9-2542-BA47-38A1EDC9B616}"/>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19" name="Group 18">
            <a:extLst>
              <a:ext uri="{FF2B5EF4-FFF2-40B4-BE49-F238E27FC236}">
                <a16:creationId xmlns:a16="http://schemas.microsoft.com/office/drawing/2014/main" id="{7CC45B87-08AE-B34A-A853-6EEFC870D9EC}"/>
              </a:ext>
            </a:extLst>
          </p:cNvPr>
          <p:cNvGrpSpPr/>
          <p:nvPr userDrawn="1"/>
        </p:nvGrpSpPr>
        <p:grpSpPr>
          <a:xfrm>
            <a:off x="-6350" y="372930"/>
            <a:ext cx="11812319" cy="6642076"/>
            <a:chOff x="-6350" y="372930"/>
            <a:chExt cx="11812319" cy="6642076"/>
          </a:xfrm>
        </p:grpSpPr>
        <p:pic>
          <p:nvPicPr>
            <p:cNvPr id="20" name="Picture 19">
              <a:extLst>
                <a:ext uri="{FF2B5EF4-FFF2-40B4-BE49-F238E27FC236}">
                  <a16:creationId xmlns:a16="http://schemas.microsoft.com/office/drawing/2014/main" id="{55BA66F7-AFD2-284F-9CF8-AF969CCC6D05}"/>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21" name="Straight Connector 20">
              <a:extLst>
                <a:ext uri="{FF2B5EF4-FFF2-40B4-BE49-F238E27FC236}">
                  <a16:creationId xmlns:a16="http://schemas.microsoft.com/office/drawing/2014/main" id="{11B7F5E3-4964-9F43-942C-56E49BA47F98}"/>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8639EFB4-D5EB-EE42-B4F1-C3A4E67646E3}"/>
                </a:ext>
              </a:extLst>
            </p:cNvPr>
            <p:cNvCxnSpPr>
              <a:cxnSpLocks/>
              <a:stCxn id="23"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D8DE40B3-7008-C745-9599-86D50659E921}"/>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4775D21B-ED40-CE45-AE78-3D594970FB52}"/>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3D155823-3DC3-D642-8D95-03B88049437E}"/>
                </a:ext>
              </a:extLst>
            </p:cNvPr>
            <p:cNvPicPr>
              <a:picLocks noChangeAspect="1"/>
            </p:cNvPicPr>
            <p:nvPr userDrawn="1"/>
          </p:nvPicPr>
          <p:blipFill>
            <a:blip r:embed="rId3"/>
            <a:stretch>
              <a:fillRect/>
            </a:stretch>
          </p:blipFill>
          <p:spPr>
            <a:xfrm>
              <a:off x="9983470" y="372930"/>
              <a:ext cx="1565402" cy="501084"/>
            </a:xfrm>
            <a:prstGeom prst="rect">
              <a:avLst/>
            </a:prstGeom>
          </p:spPr>
        </p:pic>
      </p:grpSp>
    </p:spTree>
    <p:extLst>
      <p:ext uri="{BB962C8B-B14F-4D97-AF65-F5344CB8AC3E}">
        <p14:creationId xmlns:p14="http://schemas.microsoft.com/office/powerpoint/2010/main" val="52067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303E39-9636-3B47-A15F-2C93D646516B}"/>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3" name="Footer Placeholder 2">
            <a:extLst>
              <a:ext uri="{FF2B5EF4-FFF2-40B4-BE49-F238E27FC236}">
                <a16:creationId xmlns:a16="http://schemas.microsoft.com/office/drawing/2014/main" id="{DEE99E30-78ED-3D45-BB0D-F56E02299D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621110-68D5-6545-8B98-BFC8D697FC6C}"/>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11" name="Group 10">
            <a:extLst>
              <a:ext uri="{FF2B5EF4-FFF2-40B4-BE49-F238E27FC236}">
                <a16:creationId xmlns:a16="http://schemas.microsoft.com/office/drawing/2014/main" id="{71F0D6CA-5FC5-8E48-8C97-F7D79814AA7D}"/>
              </a:ext>
            </a:extLst>
          </p:cNvPr>
          <p:cNvGrpSpPr/>
          <p:nvPr userDrawn="1"/>
        </p:nvGrpSpPr>
        <p:grpSpPr>
          <a:xfrm>
            <a:off x="-6350" y="397991"/>
            <a:ext cx="11812319" cy="6617015"/>
            <a:chOff x="-6350" y="397991"/>
            <a:chExt cx="11812319" cy="6617015"/>
          </a:xfrm>
        </p:grpSpPr>
        <p:pic>
          <p:nvPicPr>
            <p:cNvPr id="12" name="Picture 11">
              <a:extLst>
                <a:ext uri="{FF2B5EF4-FFF2-40B4-BE49-F238E27FC236}">
                  <a16:creationId xmlns:a16="http://schemas.microsoft.com/office/drawing/2014/main" id="{A2212D38-8F81-6A4B-A7D8-1B3479034C9A}"/>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13" name="Straight Connector 12">
              <a:extLst>
                <a:ext uri="{FF2B5EF4-FFF2-40B4-BE49-F238E27FC236}">
                  <a16:creationId xmlns:a16="http://schemas.microsoft.com/office/drawing/2014/main" id="{79DF7474-C235-0746-8C42-264C318789B5}"/>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6DF2567-AC9D-3B4D-A966-ACF3A40A8C1C}"/>
                </a:ext>
              </a:extLst>
            </p:cNvPr>
            <p:cNvCxnSpPr>
              <a:cxnSpLocks/>
              <a:stCxn id="16"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664E77BA-DCD4-7145-B691-AC42DF5A1293}"/>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339ACB0-60F4-FB44-9E80-C7430977CA2B}"/>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84197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396A-B3CF-3042-A915-883ACEEB9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C662EA-C417-3545-9368-0114DFA65B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74399E-7679-C645-ABC0-DCA4101D27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6C8C08E-D994-684A-87E2-90F1A426D98E}"/>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6" name="Footer Placeholder 5">
            <a:extLst>
              <a:ext uri="{FF2B5EF4-FFF2-40B4-BE49-F238E27FC236}">
                <a16:creationId xmlns:a16="http://schemas.microsoft.com/office/drawing/2014/main" id="{5B360BB1-5BC3-9B41-A65E-BE26B72038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BF5969-7120-D941-8AA5-D167B7EA755C}"/>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21" name="Group 20">
            <a:extLst>
              <a:ext uri="{FF2B5EF4-FFF2-40B4-BE49-F238E27FC236}">
                <a16:creationId xmlns:a16="http://schemas.microsoft.com/office/drawing/2014/main" id="{65F99F8D-ED00-314B-BBCD-D7BDF81A8B04}"/>
              </a:ext>
            </a:extLst>
          </p:cNvPr>
          <p:cNvGrpSpPr/>
          <p:nvPr userDrawn="1"/>
        </p:nvGrpSpPr>
        <p:grpSpPr>
          <a:xfrm>
            <a:off x="-6350" y="372930"/>
            <a:ext cx="11812319" cy="6642076"/>
            <a:chOff x="-6350" y="372930"/>
            <a:chExt cx="11812319" cy="6642076"/>
          </a:xfrm>
        </p:grpSpPr>
        <p:pic>
          <p:nvPicPr>
            <p:cNvPr id="22" name="Picture 21">
              <a:extLst>
                <a:ext uri="{FF2B5EF4-FFF2-40B4-BE49-F238E27FC236}">
                  <a16:creationId xmlns:a16="http://schemas.microsoft.com/office/drawing/2014/main" id="{32CBB297-62F0-504B-9FD3-A3FE446531C4}"/>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23" name="Straight Connector 22">
              <a:extLst>
                <a:ext uri="{FF2B5EF4-FFF2-40B4-BE49-F238E27FC236}">
                  <a16:creationId xmlns:a16="http://schemas.microsoft.com/office/drawing/2014/main" id="{F3705705-758D-A049-B4C4-F1F249E1D693}"/>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F841F246-7231-D249-A270-78E1A37FB554}"/>
                </a:ext>
              </a:extLst>
            </p:cNvPr>
            <p:cNvCxnSpPr>
              <a:cxnSpLocks/>
              <a:stCxn id="25"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016570ED-A751-3B45-A0DD-55639C9577DC}"/>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C186668-6317-BB41-A780-FB8DEE40975A}"/>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F9E6365D-40F5-F540-B3EB-2849AE7220C5}"/>
                </a:ext>
              </a:extLst>
            </p:cNvPr>
            <p:cNvPicPr>
              <a:picLocks noChangeAspect="1"/>
            </p:cNvPicPr>
            <p:nvPr userDrawn="1"/>
          </p:nvPicPr>
          <p:blipFill>
            <a:blip r:embed="rId3"/>
            <a:stretch>
              <a:fillRect/>
            </a:stretch>
          </p:blipFill>
          <p:spPr>
            <a:xfrm>
              <a:off x="9983470" y="372930"/>
              <a:ext cx="1565402" cy="501084"/>
            </a:xfrm>
            <a:prstGeom prst="rect">
              <a:avLst/>
            </a:prstGeom>
          </p:spPr>
        </p:pic>
      </p:grpSp>
    </p:spTree>
    <p:extLst>
      <p:ext uri="{BB962C8B-B14F-4D97-AF65-F5344CB8AC3E}">
        <p14:creationId xmlns:p14="http://schemas.microsoft.com/office/powerpoint/2010/main" val="566347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4A86C-2B59-AE46-B34C-D5754FE5B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959D8D-7243-734C-AB6D-AD930B789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F0A0B4-5CB0-D844-A243-E6BBA38433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200BB6-AD4D-F349-8EC3-A54C8BD30C5B}"/>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6" name="Footer Placeholder 5">
            <a:extLst>
              <a:ext uri="{FF2B5EF4-FFF2-40B4-BE49-F238E27FC236}">
                <a16:creationId xmlns:a16="http://schemas.microsoft.com/office/drawing/2014/main" id="{64915B33-0B18-A449-9575-EFB5D22E92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80F76-87C8-1F4A-901D-821353206890}"/>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14" name="Group 13">
            <a:extLst>
              <a:ext uri="{FF2B5EF4-FFF2-40B4-BE49-F238E27FC236}">
                <a16:creationId xmlns:a16="http://schemas.microsoft.com/office/drawing/2014/main" id="{78CE09C6-BF14-484E-ABA1-DBCA5E7D51E6}"/>
              </a:ext>
            </a:extLst>
          </p:cNvPr>
          <p:cNvGrpSpPr/>
          <p:nvPr userDrawn="1"/>
        </p:nvGrpSpPr>
        <p:grpSpPr>
          <a:xfrm>
            <a:off x="-6350" y="397991"/>
            <a:ext cx="11812319" cy="6617015"/>
            <a:chOff x="-6350" y="397991"/>
            <a:chExt cx="11812319" cy="6617015"/>
          </a:xfrm>
        </p:grpSpPr>
        <p:pic>
          <p:nvPicPr>
            <p:cNvPr id="15" name="Picture 14">
              <a:extLst>
                <a:ext uri="{FF2B5EF4-FFF2-40B4-BE49-F238E27FC236}">
                  <a16:creationId xmlns:a16="http://schemas.microsoft.com/office/drawing/2014/main" id="{4E8507FF-B7D4-1443-9A4C-31C41095C7F2}"/>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16" name="Straight Connector 15">
              <a:extLst>
                <a:ext uri="{FF2B5EF4-FFF2-40B4-BE49-F238E27FC236}">
                  <a16:creationId xmlns:a16="http://schemas.microsoft.com/office/drawing/2014/main" id="{11B1A200-4A19-6140-B71B-BEBF0D68C09F}"/>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30D25FC-CACA-B840-8C27-04BB9EAABA39}"/>
                </a:ext>
              </a:extLst>
            </p:cNvPr>
            <p:cNvCxnSpPr>
              <a:cxnSpLocks/>
              <a:stCxn id="19"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ED03970F-4AED-4641-B44A-338751B91DD6}"/>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1FFA9B2-F097-1D41-9ED9-15C37A1FD0AA}"/>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22703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ABBAC-CE8C-D940-9F50-83D4B605F3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86DF26-7555-0942-A05F-CA67B081A1D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74140D-48D6-A445-988F-352AACAF9294}"/>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5" name="Footer Placeholder 4">
            <a:extLst>
              <a:ext uri="{FF2B5EF4-FFF2-40B4-BE49-F238E27FC236}">
                <a16:creationId xmlns:a16="http://schemas.microsoft.com/office/drawing/2014/main" id="{70B94332-DD64-C341-BAD3-2A5585079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FF2052-9C95-1A41-B99C-2AC2AD1B89E1}"/>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13" name="Group 12">
            <a:extLst>
              <a:ext uri="{FF2B5EF4-FFF2-40B4-BE49-F238E27FC236}">
                <a16:creationId xmlns:a16="http://schemas.microsoft.com/office/drawing/2014/main" id="{B090676A-7296-5C4D-8162-C149E7DCB871}"/>
              </a:ext>
            </a:extLst>
          </p:cNvPr>
          <p:cNvGrpSpPr/>
          <p:nvPr userDrawn="1"/>
        </p:nvGrpSpPr>
        <p:grpSpPr>
          <a:xfrm>
            <a:off x="-6350" y="397991"/>
            <a:ext cx="11812319" cy="6617015"/>
            <a:chOff x="-6350" y="397991"/>
            <a:chExt cx="11812319" cy="6617015"/>
          </a:xfrm>
        </p:grpSpPr>
        <p:pic>
          <p:nvPicPr>
            <p:cNvPr id="14" name="Picture 13">
              <a:extLst>
                <a:ext uri="{FF2B5EF4-FFF2-40B4-BE49-F238E27FC236}">
                  <a16:creationId xmlns:a16="http://schemas.microsoft.com/office/drawing/2014/main" id="{011BBC05-7120-414C-85A4-0680954FA2DD}"/>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15" name="Straight Connector 14">
              <a:extLst>
                <a:ext uri="{FF2B5EF4-FFF2-40B4-BE49-F238E27FC236}">
                  <a16:creationId xmlns:a16="http://schemas.microsoft.com/office/drawing/2014/main" id="{A37705CC-07C8-A14E-AFA8-661DB111538C}"/>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15DA9F6-6973-3747-B669-944752B9D423}"/>
                </a:ext>
              </a:extLst>
            </p:cNvPr>
            <p:cNvCxnSpPr>
              <a:cxnSpLocks/>
              <a:stCxn id="18"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6B654DE9-1A00-AD48-84A7-0031CFB59C66}"/>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63EB1A7-342E-DB42-B276-00B93522E9BA}"/>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37917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FE9CA1-1E29-A346-91D0-A0AAFB4C57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921698-DB71-6145-9C41-8D75F3C38C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722984-A832-F74D-AD0D-8B18A2AFFEAE}"/>
              </a:ext>
            </a:extLst>
          </p:cNvPr>
          <p:cNvSpPr>
            <a:spLocks noGrp="1"/>
          </p:cNvSpPr>
          <p:nvPr>
            <p:ph type="dt" sz="half" idx="10"/>
          </p:nvPr>
        </p:nvSpPr>
        <p:spPr/>
        <p:txBody>
          <a:bodyPr/>
          <a:lstStyle/>
          <a:p>
            <a:fld id="{63F0F097-0705-DA46-B748-55FB76BDB834}" type="datetimeFigureOut">
              <a:rPr lang="en-US" smtClean="0"/>
              <a:t>2/23/20</a:t>
            </a:fld>
            <a:endParaRPr lang="en-US"/>
          </a:p>
        </p:txBody>
      </p:sp>
      <p:sp>
        <p:nvSpPr>
          <p:cNvPr id="5" name="Footer Placeholder 4">
            <a:extLst>
              <a:ext uri="{FF2B5EF4-FFF2-40B4-BE49-F238E27FC236}">
                <a16:creationId xmlns:a16="http://schemas.microsoft.com/office/drawing/2014/main" id="{AF7DD9FE-3EA4-C040-B996-A45D652DE3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C03191-F705-4C4A-A2BA-DD9536BC198C}"/>
              </a:ext>
            </a:extLst>
          </p:cNvPr>
          <p:cNvSpPr>
            <a:spLocks noGrp="1"/>
          </p:cNvSpPr>
          <p:nvPr>
            <p:ph type="sldNum" sz="quarter" idx="12"/>
          </p:nvPr>
        </p:nvSpPr>
        <p:spPr/>
        <p:txBody>
          <a:bodyPr/>
          <a:lstStyle/>
          <a:p>
            <a:fld id="{F725E07A-13CD-D446-99A3-4E60C86A30A4}" type="slidenum">
              <a:rPr lang="en-US" smtClean="0"/>
              <a:t>‹#›</a:t>
            </a:fld>
            <a:endParaRPr lang="en-US"/>
          </a:p>
        </p:txBody>
      </p:sp>
      <p:grpSp>
        <p:nvGrpSpPr>
          <p:cNvPr id="13" name="Group 12">
            <a:extLst>
              <a:ext uri="{FF2B5EF4-FFF2-40B4-BE49-F238E27FC236}">
                <a16:creationId xmlns:a16="http://schemas.microsoft.com/office/drawing/2014/main" id="{BBA3CFCE-20B0-D246-94D7-FE1B4033EFB0}"/>
              </a:ext>
            </a:extLst>
          </p:cNvPr>
          <p:cNvGrpSpPr/>
          <p:nvPr userDrawn="1"/>
        </p:nvGrpSpPr>
        <p:grpSpPr>
          <a:xfrm>
            <a:off x="-6350" y="397991"/>
            <a:ext cx="11812319" cy="6617015"/>
            <a:chOff x="-6350" y="397991"/>
            <a:chExt cx="11812319" cy="6617015"/>
          </a:xfrm>
        </p:grpSpPr>
        <p:pic>
          <p:nvPicPr>
            <p:cNvPr id="14" name="Picture 13">
              <a:extLst>
                <a:ext uri="{FF2B5EF4-FFF2-40B4-BE49-F238E27FC236}">
                  <a16:creationId xmlns:a16="http://schemas.microsoft.com/office/drawing/2014/main" id="{B94CECB2-FD9B-1141-90AF-A8982F235516}"/>
                </a:ext>
              </a:extLst>
            </p:cNvPr>
            <p:cNvPicPr>
              <a:picLocks noChangeAspect="1"/>
            </p:cNvPicPr>
            <p:nvPr userDrawn="1"/>
          </p:nvPicPr>
          <p:blipFill>
            <a:blip r:embed="rId2"/>
            <a:stretch>
              <a:fillRect/>
            </a:stretch>
          </p:blipFill>
          <p:spPr>
            <a:xfrm>
              <a:off x="-6350" y="5960906"/>
              <a:ext cx="4660900" cy="1054100"/>
            </a:xfrm>
            <a:prstGeom prst="rect">
              <a:avLst/>
            </a:prstGeom>
          </p:spPr>
        </p:pic>
        <p:cxnSp>
          <p:nvCxnSpPr>
            <p:cNvPr id="15" name="Straight Connector 14">
              <a:extLst>
                <a:ext uri="{FF2B5EF4-FFF2-40B4-BE49-F238E27FC236}">
                  <a16:creationId xmlns:a16="http://schemas.microsoft.com/office/drawing/2014/main" id="{F19B3545-08EC-7549-98FB-A321C867E22A}"/>
                </a:ext>
              </a:extLst>
            </p:cNvPr>
            <p:cNvCxnSpPr>
              <a:cxnSpLocks/>
            </p:cNvCxnSpPr>
            <p:nvPr userDrawn="1"/>
          </p:nvCxnSpPr>
          <p:spPr>
            <a:xfrm>
              <a:off x="11753850" y="502603"/>
              <a:ext cx="0" cy="6014720"/>
            </a:xfrm>
            <a:prstGeom prst="line">
              <a:avLst/>
            </a:prstGeom>
            <a:ln w="28575">
              <a:solidFill>
                <a:srgbClr val="AD9C6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BA562AE0-7BC1-FC49-ACC0-A6FCDB5EE792}"/>
                </a:ext>
              </a:extLst>
            </p:cNvPr>
            <p:cNvCxnSpPr>
              <a:cxnSpLocks/>
              <a:stCxn id="18" idx="6"/>
            </p:cNvCxnSpPr>
            <p:nvPr userDrawn="1"/>
          </p:nvCxnSpPr>
          <p:spPr>
            <a:xfrm>
              <a:off x="4655904" y="6502400"/>
              <a:ext cx="7101121" cy="0"/>
            </a:xfrm>
            <a:prstGeom prst="line">
              <a:avLst/>
            </a:prstGeom>
            <a:ln w="28575">
              <a:solidFill>
                <a:srgbClr val="AD9C65"/>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DFCF44E2-74B1-C640-90FC-9789C68F8526}"/>
                </a:ext>
              </a:extLst>
            </p:cNvPr>
            <p:cNvSpPr/>
            <p:nvPr userDrawn="1"/>
          </p:nvSpPr>
          <p:spPr>
            <a:xfrm>
              <a:off x="11701731" y="397991"/>
              <a:ext cx="104238" cy="104238"/>
            </a:xfrm>
            <a:prstGeom prst="ellipse">
              <a:avLst/>
            </a:prstGeom>
            <a:noFill/>
            <a:ln w="28575">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0425DF4-1238-6B4E-9E9C-EA6CEB9BAEF7}"/>
                </a:ext>
              </a:extLst>
            </p:cNvPr>
            <p:cNvSpPr/>
            <p:nvPr userDrawn="1"/>
          </p:nvSpPr>
          <p:spPr>
            <a:xfrm>
              <a:off x="4551666" y="6450281"/>
              <a:ext cx="104238" cy="104238"/>
            </a:xfrm>
            <a:prstGeom prst="ellipse">
              <a:avLst/>
            </a:prstGeom>
            <a:noFill/>
            <a:ln w="25400">
              <a:solidFill>
                <a:srgbClr val="AD9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90213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AC5025-9227-6D47-80D1-5E6D3A880A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DAE253F-31FE-F742-BBC1-3998E9C34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6888D03-B785-F74A-8C93-D4144DB012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0F097-0705-DA46-B748-55FB76BDB834}" type="datetimeFigureOut">
              <a:rPr lang="en-US" smtClean="0"/>
              <a:t>2/23/20</a:t>
            </a:fld>
            <a:endParaRPr lang="en-US"/>
          </a:p>
        </p:txBody>
      </p:sp>
      <p:sp>
        <p:nvSpPr>
          <p:cNvPr id="5" name="Footer Placeholder 4">
            <a:extLst>
              <a:ext uri="{FF2B5EF4-FFF2-40B4-BE49-F238E27FC236}">
                <a16:creationId xmlns:a16="http://schemas.microsoft.com/office/drawing/2014/main" id="{E010E820-0769-094E-834D-494B49BD9D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A116D1-9DEB-6C4E-B9EA-B65B9F1CE8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5E07A-13CD-D446-99A3-4E60C86A30A4}" type="slidenum">
              <a:rPr lang="en-US" smtClean="0"/>
              <a:t>‹#›</a:t>
            </a:fld>
            <a:endParaRPr lang="en-US"/>
          </a:p>
        </p:txBody>
      </p:sp>
    </p:spTree>
    <p:extLst>
      <p:ext uri="{BB962C8B-B14F-4D97-AF65-F5344CB8AC3E}">
        <p14:creationId xmlns:p14="http://schemas.microsoft.com/office/powerpoint/2010/main" val="3527914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Rockwell" panose="02060603020205020403" pitchFamily="18" charset="77"/>
          <a:ea typeface="+mj-ea"/>
          <a:cs typeface="+mj-cs"/>
        </a:defRPr>
      </a:lvl1pPr>
    </p:titleStyle>
    <p:bodyStyle>
      <a:lvl1pPr marL="228600" indent="-228600" algn="l" defTabSz="914400" rtl="0" eaLnBrk="1" latinLnBrk="0" hangingPunct="1">
        <a:lnSpc>
          <a:spcPct val="90000"/>
        </a:lnSpc>
        <a:spcBef>
          <a:spcPts val="1000"/>
        </a:spcBef>
        <a:buClr>
          <a:srgbClr val="450084"/>
        </a:buClr>
        <a:buFont typeface="Wingdings" pitchFamily="2" charset="2"/>
        <a:buChar char="§"/>
        <a:defRPr sz="24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rgbClr val="450084"/>
        </a:buClr>
        <a:buFont typeface="Wingdings" pitchFamily="2" charset="2"/>
        <a:buChar char="§"/>
        <a:defRPr sz="22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rgbClr val="450084"/>
        </a:buClr>
        <a:buFont typeface="Wingdings" pitchFamily="2" charset="2"/>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rgbClr val="450084"/>
        </a:buClr>
        <a:buFont typeface="Wingdings" pitchFamily="2" charset="2"/>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rgbClr val="450084"/>
        </a:buClr>
        <a:buFont typeface="Wingdings" pitchFamily="2" charset="2"/>
        <a:buChar char="§"/>
        <a:defRPr sz="16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5AD8A-6BD4-E848-B793-64D6C263581B}"/>
              </a:ext>
            </a:extLst>
          </p:cNvPr>
          <p:cNvSpPr>
            <a:spLocks noGrp="1"/>
          </p:cNvSpPr>
          <p:nvPr>
            <p:ph type="ctrTitle"/>
          </p:nvPr>
        </p:nvSpPr>
        <p:spPr>
          <a:xfrm>
            <a:off x="1524000" y="1405890"/>
            <a:ext cx="9144000" cy="2183130"/>
          </a:xfrm>
        </p:spPr>
        <p:txBody>
          <a:bodyPr>
            <a:normAutofit fontScale="90000"/>
          </a:bodyPr>
          <a:lstStyle/>
          <a:p>
            <a:pPr>
              <a:lnSpc>
                <a:spcPct val="110000"/>
              </a:lnSpc>
            </a:pPr>
            <a:r>
              <a:rPr lang="en-US" sz="4800" b="0" dirty="0"/>
              <a:t>Cross-disciplinary Vaccine Education through a </a:t>
            </a:r>
            <a:br>
              <a:rPr lang="en-US" sz="4800" b="0" dirty="0"/>
            </a:br>
            <a:r>
              <a:rPr lang="en-US" sz="4800" b="0" dirty="0"/>
              <a:t>Campus-Community Partnership </a:t>
            </a:r>
            <a:endParaRPr lang="en-US" sz="4800" b="0" dirty="0">
              <a:solidFill>
                <a:schemeClr val="bg1"/>
              </a:solidFill>
              <a:latin typeface="Rockwell" panose="02060603020205020403" pitchFamily="18" charset="77"/>
            </a:endParaRPr>
          </a:p>
        </p:txBody>
      </p:sp>
      <p:sp>
        <p:nvSpPr>
          <p:cNvPr id="3" name="Subtitle 2">
            <a:extLst>
              <a:ext uri="{FF2B5EF4-FFF2-40B4-BE49-F238E27FC236}">
                <a16:creationId xmlns:a16="http://schemas.microsoft.com/office/drawing/2014/main" id="{ACB9A37B-480B-9F4D-BA20-D0B457C99ECF}"/>
              </a:ext>
            </a:extLst>
          </p:cNvPr>
          <p:cNvSpPr>
            <a:spLocks noGrp="1"/>
          </p:cNvSpPr>
          <p:nvPr>
            <p:ph type="subTitle" idx="1"/>
          </p:nvPr>
        </p:nvSpPr>
        <p:spPr>
          <a:xfrm>
            <a:off x="1524000" y="4257675"/>
            <a:ext cx="9144000" cy="840105"/>
          </a:xfrm>
        </p:spPr>
        <p:txBody>
          <a:bodyPr>
            <a:normAutofit lnSpcReduction="10000"/>
          </a:bodyPr>
          <a:lstStyle/>
          <a:p>
            <a:r>
              <a:rPr lang="en-US" dirty="0"/>
              <a:t>MICHAEL J. KLEIN </a:t>
            </a:r>
            <a:r>
              <a:rPr lang="en-US" dirty="0">
                <a:solidFill>
                  <a:schemeClr val="bg1"/>
                </a:solidFill>
              </a:rPr>
              <a:t>Ph.D.</a:t>
            </a:r>
          </a:p>
          <a:p>
            <a:r>
              <a:rPr lang="en-US" dirty="0" err="1"/>
              <a:t>kleinmj@jmu.edu</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4268626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DCD96-EAFA-274B-87AE-F0C9EB09ECA8}"/>
              </a:ext>
            </a:extLst>
          </p:cNvPr>
          <p:cNvSpPr>
            <a:spLocks noGrp="1"/>
          </p:cNvSpPr>
          <p:nvPr>
            <p:ph type="title"/>
          </p:nvPr>
        </p:nvSpPr>
        <p:spPr>
          <a:xfrm>
            <a:off x="831850" y="1180351"/>
            <a:ext cx="10515600" cy="3405937"/>
          </a:xfrm>
        </p:spPr>
        <p:txBody>
          <a:bodyPr>
            <a:noAutofit/>
          </a:bodyPr>
          <a:lstStyle/>
          <a:p>
            <a:r>
              <a:rPr lang="en-US" sz="4000" b="0" dirty="0"/>
              <a:t>A rhetorically grounded, cross-disciplinary approach to health communication can assist agencies in informing their constituents about vaccines.</a:t>
            </a:r>
          </a:p>
        </p:txBody>
      </p:sp>
    </p:spTree>
    <p:extLst>
      <p:ext uri="{BB962C8B-B14F-4D97-AF65-F5344CB8AC3E}">
        <p14:creationId xmlns:p14="http://schemas.microsoft.com/office/powerpoint/2010/main" val="3935229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7C9B-73BD-4A40-8B00-2A18D2E946F8}"/>
              </a:ext>
            </a:extLst>
          </p:cNvPr>
          <p:cNvSpPr>
            <a:spLocks noGrp="1"/>
          </p:cNvSpPr>
          <p:nvPr>
            <p:ph type="title"/>
          </p:nvPr>
        </p:nvSpPr>
        <p:spPr/>
        <p:txBody>
          <a:bodyPr/>
          <a:lstStyle/>
          <a:p>
            <a:r>
              <a:rPr lang="en-US" dirty="0"/>
              <a:t>The Course</a:t>
            </a:r>
          </a:p>
        </p:txBody>
      </p:sp>
      <p:sp>
        <p:nvSpPr>
          <p:cNvPr id="3" name="Content Placeholder 2">
            <a:extLst>
              <a:ext uri="{FF2B5EF4-FFF2-40B4-BE49-F238E27FC236}">
                <a16:creationId xmlns:a16="http://schemas.microsoft.com/office/drawing/2014/main" id="{EE4B05AC-FD77-1B42-81E9-6BFE3F352EEC}"/>
              </a:ext>
            </a:extLst>
          </p:cNvPr>
          <p:cNvSpPr>
            <a:spLocks noGrp="1"/>
          </p:cNvSpPr>
          <p:nvPr>
            <p:ph idx="1"/>
          </p:nvPr>
        </p:nvSpPr>
        <p:spPr/>
        <p:txBody>
          <a:bodyPr/>
          <a:lstStyle/>
          <a:p>
            <a:pPr marL="0" indent="0">
              <a:buNone/>
            </a:pPr>
            <a:r>
              <a:rPr lang="en-US" dirty="0"/>
              <a:t>Writing in the Health Sciences – upper-division undergraduate course</a:t>
            </a:r>
          </a:p>
          <a:p>
            <a:r>
              <a:rPr lang="en-US" dirty="0"/>
              <a:t>The course draws students from: </a:t>
            </a:r>
          </a:p>
          <a:p>
            <a:pPr lvl="1"/>
            <a:r>
              <a:rPr lang="en-US" sz="2400" dirty="0"/>
              <a:t>professional writing major</a:t>
            </a:r>
          </a:p>
          <a:p>
            <a:pPr lvl="1"/>
            <a:r>
              <a:rPr lang="en-US" sz="2400" dirty="0"/>
              <a:t>minors in medical humanities and substance abuse education</a:t>
            </a:r>
          </a:p>
          <a:p>
            <a:pPr lvl="1"/>
            <a:r>
              <a:rPr lang="en-US" sz="2400" dirty="0"/>
              <a:t>honors students from numerous majors</a:t>
            </a:r>
          </a:p>
          <a:p>
            <a:r>
              <a:rPr lang="en-US" dirty="0"/>
              <a:t>The course functions as a community-engaged learning course.</a:t>
            </a:r>
          </a:p>
        </p:txBody>
      </p:sp>
    </p:spTree>
    <p:extLst>
      <p:ext uri="{BB962C8B-B14F-4D97-AF65-F5344CB8AC3E}">
        <p14:creationId xmlns:p14="http://schemas.microsoft.com/office/powerpoint/2010/main" val="1854535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7C9B-73BD-4A40-8B00-2A18D2E946F8}"/>
              </a:ext>
            </a:extLst>
          </p:cNvPr>
          <p:cNvSpPr>
            <a:spLocks noGrp="1"/>
          </p:cNvSpPr>
          <p:nvPr>
            <p:ph type="title"/>
          </p:nvPr>
        </p:nvSpPr>
        <p:spPr/>
        <p:txBody>
          <a:bodyPr/>
          <a:lstStyle/>
          <a:p>
            <a:r>
              <a:rPr lang="en-US" dirty="0"/>
              <a:t>The Clients</a:t>
            </a:r>
          </a:p>
        </p:txBody>
      </p:sp>
      <p:sp>
        <p:nvSpPr>
          <p:cNvPr id="3" name="Content Placeholder 2">
            <a:extLst>
              <a:ext uri="{FF2B5EF4-FFF2-40B4-BE49-F238E27FC236}">
                <a16:creationId xmlns:a16="http://schemas.microsoft.com/office/drawing/2014/main" id="{EE4B05AC-FD77-1B42-81E9-6BFE3F352EEC}"/>
              </a:ext>
            </a:extLst>
          </p:cNvPr>
          <p:cNvSpPr>
            <a:spLocks noGrp="1"/>
          </p:cNvSpPr>
          <p:nvPr>
            <p:ph idx="1"/>
          </p:nvPr>
        </p:nvSpPr>
        <p:spPr>
          <a:xfrm>
            <a:off x="838200" y="1988820"/>
            <a:ext cx="10515600" cy="4126231"/>
          </a:xfrm>
        </p:spPr>
        <p:txBody>
          <a:bodyPr/>
          <a:lstStyle/>
          <a:p>
            <a:pPr marL="0" indent="0">
              <a:buNone/>
            </a:pPr>
            <a:r>
              <a:rPr lang="en-US" b="1" dirty="0"/>
              <a:t>Healthy Families: Page and Shenandoah Counties (HF)</a:t>
            </a:r>
          </a:p>
          <a:p>
            <a:r>
              <a:rPr lang="en-US" dirty="0"/>
              <a:t>Program in JMU’s Institute for Innovation in Health and Human Services </a:t>
            </a:r>
          </a:p>
          <a:p>
            <a:r>
              <a:rPr lang="en-US" dirty="0"/>
              <a:t>“Empowers families by connecting them to community resources and offering in-home services”</a:t>
            </a:r>
          </a:p>
          <a:p>
            <a:pPr marL="0" indent="0">
              <a:buNone/>
            </a:pPr>
            <a:r>
              <a:rPr lang="en-US" b="1" dirty="0"/>
              <a:t>The Central Shenandoah Health Center (CSHD)</a:t>
            </a:r>
          </a:p>
          <a:p>
            <a:r>
              <a:rPr lang="en-US" dirty="0"/>
              <a:t>One of 35 health districts that comprise the Virginia Department of Health</a:t>
            </a:r>
          </a:p>
          <a:p>
            <a:r>
              <a:rPr lang="en-US" dirty="0"/>
              <a:t>“Protect and promote the health and well-being of residents in the Central Shenandoah Valley” </a:t>
            </a:r>
          </a:p>
        </p:txBody>
      </p:sp>
    </p:spTree>
    <p:extLst>
      <p:ext uri="{BB962C8B-B14F-4D97-AF65-F5344CB8AC3E}">
        <p14:creationId xmlns:p14="http://schemas.microsoft.com/office/powerpoint/2010/main" val="342127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7C9B-73BD-4A40-8B00-2A18D2E946F8}"/>
              </a:ext>
            </a:extLst>
          </p:cNvPr>
          <p:cNvSpPr>
            <a:spLocks noGrp="1"/>
          </p:cNvSpPr>
          <p:nvPr>
            <p:ph type="title"/>
          </p:nvPr>
        </p:nvSpPr>
        <p:spPr/>
        <p:txBody>
          <a:bodyPr/>
          <a:lstStyle/>
          <a:p>
            <a:r>
              <a:rPr lang="en-US" dirty="0"/>
              <a:t>The Objective</a:t>
            </a:r>
          </a:p>
        </p:txBody>
      </p:sp>
      <p:sp>
        <p:nvSpPr>
          <p:cNvPr id="3" name="Content Placeholder 2">
            <a:extLst>
              <a:ext uri="{FF2B5EF4-FFF2-40B4-BE49-F238E27FC236}">
                <a16:creationId xmlns:a16="http://schemas.microsoft.com/office/drawing/2014/main" id="{EE4B05AC-FD77-1B42-81E9-6BFE3F352EEC}"/>
              </a:ext>
            </a:extLst>
          </p:cNvPr>
          <p:cNvSpPr>
            <a:spLocks noGrp="1"/>
          </p:cNvSpPr>
          <p:nvPr>
            <p:ph idx="1"/>
          </p:nvPr>
        </p:nvSpPr>
        <p:spPr/>
        <p:txBody>
          <a:bodyPr/>
          <a:lstStyle/>
          <a:p>
            <a:pPr>
              <a:lnSpc>
                <a:spcPct val="110000"/>
              </a:lnSpc>
            </a:pPr>
            <a:r>
              <a:rPr lang="en-US" dirty="0"/>
              <a:t>The two clients wanted to educate their audience about vaccines in general (HF) and the flu vaccine in particular (CSHD)</a:t>
            </a:r>
          </a:p>
          <a:p>
            <a:pPr lvl="1">
              <a:lnSpc>
                <a:spcPct val="110000"/>
              </a:lnSpc>
            </a:pPr>
            <a:r>
              <a:rPr lang="en-US" sz="2400" dirty="0"/>
              <a:t>Compliance to immunization requirements in Virginia has dropped slightly over the last several years (from 90% to 84%)</a:t>
            </a:r>
          </a:p>
          <a:p>
            <a:pPr lvl="1">
              <a:lnSpc>
                <a:spcPct val="110000"/>
              </a:lnSpc>
            </a:pPr>
            <a:r>
              <a:rPr lang="en-US" sz="2400" dirty="0"/>
              <a:t>Flu vaccination rate of 55% for Virginia over the past decade</a:t>
            </a:r>
          </a:p>
          <a:p>
            <a:pPr>
              <a:lnSpc>
                <a:spcPct val="110000"/>
              </a:lnSpc>
            </a:pPr>
            <a:r>
              <a:rPr lang="en-US" dirty="0"/>
              <a:t>Wanted to inform, not persuade</a:t>
            </a:r>
          </a:p>
        </p:txBody>
      </p:sp>
    </p:spTree>
    <p:extLst>
      <p:ext uri="{BB962C8B-B14F-4D97-AF65-F5344CB8AC3E}">
        <p14:creationId xmlns:p14="http://schemas.microsoft.com/office/powerpoint/2010/main" val="1901833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7C9B-73BD-4A40-8B00-2A18D2E946F8}"/>
              </a:ext>
            </a:extLst>
          </p:cNvPr>
          <p:cNvSpPr>
            <a:spLocks noGrp="1"/>
          </p:cNvSpPr>
          <p:nvPr>
            <p:ph type="title"/>
          </p:nvPr>
        </p:nvSpPr>
        <p:spPr/>
        <p:txBody>
          <a:bodyPr/>
          <a:lstStyle/>
          <a:p>
            <a:r>
              <a:rPr lang="en-US" dirty="0"/>
              <a:t>The Solution</a:t>
            </a:r>
          </a:p>
        </p:txBody>
      </p:sp>
      <p:sp>
        <p:nvSpPr>
          <p:cNvPr id="3" name="Content Placeholder 2">
            <a:extLst>
              <a:ext uri="{FF2B5EF4-FFF2-40B4-BE49-F238E27FC236}">
                <a16:creationId xmlns:a16="http://schemas.microsoft.com/office/drawing/2014/main" id="{EE4B05AC-FD77-1B42-81E9-6BFE3F352EEC}"/>
              </a:ext>
            </a:extLst>
          </p:cNvPr>
          <p:cNvSpPr>
            <a:spLocks noGrp="1"/>
          </p:cNvSpPr>
          <p:nvPr>
            <p:ph idx="1"/>
          </p:nvPr>
        </p:nvSpPr>
        <p:spPr/>
        <p:txBody>
          <a:bodyPr/>
          <a:lstStyle/>
          <a:p>
            <a:r>
              <a:rPr lang="en-US" dirty="0"/>
              <a:t>Have students in the Writing in the Health Sciences class form cross-disciplinary groups to work with clients</a:t>
            </a:r>
          </a:p>
          <a:p>
            <a:r>
              <a:rPr lang="en-US" dirty="0"/>
              <a:t>Each team would be comprised of students from a range of disciplines:  humanities (design and technical communication), science (biology, biotechnology, health sciences, kinesiology, and nursing) and social science (psychology)</a:t>
            </a:r>
          </a:p>
        </p:txBody>
      </p:sp>
    </p:spTree>
    <p:extLst>
      <p:ext uri="{BB962C8B-B14F-4D97-AF65-F5344CB8AC3E}">
        <p14:creationId xmlns:p14="http://schemas.microsoft.com/office/powerpoint/2010/main" val="814754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7C9B-73BD-4A40-8B00-2A18D2E946F8}"/>
              </a:ext>
            </a:extLst>
          </p:cNvPr>
          <p:cNvSpPr>
            <a:spLocks noGrp="1"/>
          </p:cNvSpPr>
          <p:nvPr>
            <p:ph type="title"/>
          </p:nvPr>
        </p:nvSpPr>
        <p:spPr/>
        <p:txBody>
          <a:bodyPr/>
          <a:lstStyle/>
          <a:p>
            <a:r>
              <a:rPr lang="en-US" dirty="0"/>
              <a:t>The Deliverables</a:t>
            </a:r>
          </a:p>
        </p:txBody>
      </p:sp>
      <p:sp>
        <p:nvSpPr>
          <p:cNvPr id="3" name="Content Placeholder 2">
            <a:extLst>
              <a:ext uri="{FF2B5EF4-FFF2-40B4-BE49-F238E27FC236}">
                <a16:creationId xmlns:a16="http://schemas.microsoft.com/office/drawing/2014/main" id="{EE4B05AC-FD77-1B42-81E9-6BFE3F352EEC}"/>
              </a:ext>
            </a:extLst>
          </p:cNvPr>
          <p:cNvSpPr>
            <a:spLocks noGrp="1"/>
          </p:cNvSpPr>
          <p:nvPr>
            <p:ph idx="1"/>
          </p:nvPr>
        </p:nvSpPr>
        <p:spPr/>
        <p:txBody>
          <a:bodyPr/>
          <a:lstStyle/>
          <a:p>
            <a:r>
              <a:rPr lang="en-US" dirty="0"/>
              <a:t>HF – Create talking points/script home visitors (and others) can use in talking with parents to help them decide if they are prepared for the roadblocks not immunizing can bring, and how they will protect their children if they are unimmunized- looking long term. </a:t>
            </a:r>
          </a:p>
          <a:p>
            <a:r>
              <a:rPr lang="en-US" dirty="0"/>
              <a:t>CSHD – Create a digital PSA about common myths and facts about the influenza vaccine to provide community members with scientific information about the vaccine so community members can make an informed decision when deciding whether to get the vaccine.</a:t>
            </a:r>
          </a:p>
        </p:txBody>
      </p:sp>
    </p:spTree>
    <p:extLst>
      <p:ext uri="{BB962C8B-B14F-4D97-AF65-F5344CB8AC3E}">
        <p14:creationId xmlns:p14="http://schemas.microsoft.com/office/powerpoint/2010/main" val="3985343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9844-A874-4F4C-B82D-96E6BA21F6ED}"/>
              </a:ext>
            </a:extLst>
          </p:cNvPr>
          <p:cNvSpPr>
            <a:spLocks noGrp="1"/>
          </p:cNvSpPr>
          <p:nvPr>
            <p:ph type="title"/>
          </p:nvPr>
        </p:nvSpPr>
        <p:spPr/>
        <p:txBody>
          <a:bodyPr>
            <a:normAutofit/>
          </a:bodyPr>
          <a:lstStyle/>
          <a:p>
            <a:r>
              <a:rPr lang="en-US" sz="3600" dirty="0">
                <a:latin typeface="Rockwell" panose="02060603020205020403" pitchFamily="18" charset="77"/>
              </a:rPr>
              <a:t>HF Vaccine FAQ</a:t>
            </a:r>
          </a:p>
        </p:txBody>
      </p:sp>
      <p:sp>
        <p:nvSpPr>
          <p:cNvPr id="6" name="Oval 5">
            <a:extLst>
              <a:ext uri="{FF2B5EF4-FFF2-40B4-BE49-F238E27FC236}">
                <a16:creationId xmlns:a16="http://schemas.microsoft.com/office/drawing/2014/main" id="{533C7F5F-B101-B44E-93C0-E54DD2BA8FEC}"/>
              </a:ext>
            </a:extLst>
          </p:cNvPr>
          <p:cNvSpPr/>
          <p:nvPr/>
        </p:nvSpPr>
        <p:spPr>
          <a:xfrm>
            <a:off x="4551666" y="6450281"/>
            <a:ext cx="104238" cy="104238"/>
          </a:xfrm>
          <a:prstGeom prst="ellipse">
            <a:avLst/>
          </a:prstGeom>
          <a:noFill/>
          <a:ln w="25400">
            <a:solidFill>
              <a:srgbClr val="C3B0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screenshot of a social media post&#10;&#10;Description automatically generated">
            <a:extLst>
              <a:ext uri="{FF2B5EF4-FFF2-40B4-BE49-F238E27FC236}">
                <a16:creationId xmlns:a16="http://schemas.microsoft.com/office/drawing/2014/main" id="{6DBFF844-BD0D-714F-B4BC-9C3B505BECD6}"/>
              </a:ext>
            </a:extLst>
          </p:cNvPr>
          <p:cNvPicPr>
            <a:picLocks noChangeAspect="1"/>
          </p:cNvPicPr>
          <p:nvPr/>
        </p:nvPicPr>
        <p:blipFill>
          <a:blip r:embed="rId2"/>
          <a:stretch>
            <a:fillRect/>
          </a:stretch>
        </p:blipFill>
        <p:spPr>
          <a:xfrm>
            <a:off x="4655904" y="692697"/>
            <a:ext cx="6849152" cy="5472606"/>
          </a:xfrm>
          <a:prstGeom prst="rect">
            <a:avLst/>
          </a:prstGeom>
        </p:spPr>
      </p:pic>
    </p:spTree>
    <p:extLst>
      <p:ext uri="{BB962C8B-B14F-4D97-AF65-F5344CB8AC3E}">
        <p14:creationId xmlns:p14="http://schemas.microsoft.com/office/powerpoint/2010/main" val="131028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9844-A874-4F4C-B82D-96E6BA21F6ED}"/>
              </a:ext>
            </a:extLst>
          </p:cNvPr>
          <p:cNvSpPr>
            <a:spLocks noGrp="1"/>
          </p:cNvSpPr>
          <p:nvPr>
            <p:ph type="title"/>
          </p:nvPr>
        </p:nvSpPr>
        <p:spPr/>
        <p:txBody>
          <a:bodyPr>
            <a:normAutofit/>
          </a:bodyPr>
          <a:lstStyle/>
          <a:p>
            <a:r>
              <a:rPr lang="en-US" sz="3600" dirty="0">
                <a:latin typeface="Rockwell" panose="02060603020205020403" pitchFamily="18" charset="77"/>
              </a:rPr>
              <a:t>CSHD Digital PSA</a:t>
            </a:r>
          </a:p>
        </p:txBody>
      </p:sp>
      <p:sp>
        <p:nvSpPr>
          <p:cNvPr id="6" name="Oval 5">
            <a:extLst>
              <a:ext uri="{FF2B5EF4-FFF2-40B4-BE49-F238E27FC236}">
                <a16:creationId xmlns:a16="http://schemas.microsoft.com/office/drawing/2014/main" id="{533C7F5F-B101-B44E-93C0-E54DD2BA8FEC}"/>
              </a:ext>
            </a:extLst>
          </p:cNvPr>
          <p:cNvSpPr/>
          <p:nvPr/>
        </p:nvSpPr>
        <p:spPr>
          <a:xfrm>
            <a:off x="4551666" y="6450281"/>
            <a:ext cx="104238" cy="104238"/>
          </a:xfrm>
          <a:prstGeom prst="ellipse">
            <a:avLst/>
          </a:prstGeom>
          <a:noFill/>
          <a:ln w="25400">
            <a:solidFill>
              <a:srgbClr val="C3B0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Flu Vaccine Myths and Facts (720p).mp4" descr="Flu Vaccine Myths and Facts (720p).mp4">
            <a:hlinkClick r:id="" action="ppaction://media"/>
            <a:extLst>
              <a:ext uri="{FF2B5EF4-FFF2-40B4-BE49-F238E27FC236}">
                <a16:creationId xmlns:a16="http://schemas.microsoft.com/office/drawing/2014/main" id="{0F3B17B6-58A0-ED42-9A75-D37171D6D8A4}"/>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2172054" y="1463041"/>
            <a:ext cx="7847891" cy="4414439"/>
          </a:xfrm>
        </p:spPr>
      </p:pic>
    </p:spTree>
    <p:extLst>
      <p:ext uri="{BB962C8B-B14F-4D97-AF65-F5344CB8AC3E}">
        <p14:creationId xmlns:p14="http://schemas.microsoft.com/office/powerpoint/2010/main" val="223789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53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7C9B-73BD-4A40-8B00-2A18D2E946F8}"/>
              </a:ext>
            </a:extLst>
          </p:cNvPr>
          <p:cNvSpPr>
            <a:spLocks noGrp="1"/>
          </p:cNvSpPr>
          <p:nvPr>
            <p:ph type="title"/>
          </p:nvPr>
        </p:nvSpPr>
        <p:spPr/>
        <p:txBody>
          <a:bodyPr/>
          <a:lstStyle/>
          <a:p>
            <a:r>
              <a:rPr lang="en-US" dirty="0"/>
              <a:t>The Outcomes</a:t>
            </a:r>
          </a:p>
        </p:txBody>
      </p:sp>
      <p:sp>
        <p:nvSpPr>
          <p:cNvPr id="3" name="Content Placeholder 2">
            <a:extLst>
              <a:ext uri="{FF2B5EF4-FFF2-40B4-BE49-F238E27FC236}">
                <a16:creationId xmlns:a16="http://schemas.microsoft.com/office/drawing/2014/main" id="{EE4B05AC-FD77-1B42-81E9-6BFE3F352EEC}"/>
              </a:ext>
            </a:extLst>
          </p:cNvPr>
          <p:cNvSpPr>
            <a:spLocks noGrp="1"/>
          </p:cNvSpPr>
          <p:nvPr>
            <p:ph idx="1"/>
          </p:nvPr>
        </p:nvSpPr>
        <p:spPr/>
        <p:txBody>
          <a:bodyPr/>
          <a:lstStyle/>
          <a:p>
            <a:pPr marL="0" indent="0">
              <a:buNone/>
            </a:pPr>
            <a:r>
              <a:rPr lang="en-US" dirty="0"/>
              <a:t>The Good </a:t>
            </a:r>
          </a:p>
          <a:p>
            <a:r>
              <a:rPr lang="en-US" dirty="0"/>
              <a:t>Peer Instruction</a:t>
            </a:r>
          </a:p>
          <a:p>
            <a:r>
              <a:rPr lang="en-US" dirty="0"/>
              <a:t>Career Preparation</a:t>
            </a:r>
          </a:p>
          <a:p>
            <a:r>
              <a:rPr lang="en-US" dirty="0"/>
              <a:t>Diverse Perspectives </a:t>
            </a:r>
          </a:p>
        </p:txBody>
      </p:sp>
    </p:spTree>
    <p:extLst>
      <p:ext uri="{BB962C8B-B14F-4D97-AF65-F5344CB8AC3E}">
        <p14:creationId xmlns:p14="http://schemas.microsoft.com/office/powerpoint/2010/main" val="870267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7C9B-73BD-4A40-8B00-2A18D2E946F8}"/>
              </a:ext>
            </a:extLst>
          </p:cNvPr>
          <p:cNvSpPr>
            <a:spLocks noGrp="1"/>
          </p:cNvSpPr>
          <p:nvPr>
            <p:ph type="title"/>
          </p:nvPr>
        </p:nvSpPr>
        <p:spPr/>
        <p:txBody>
          <a:bodyPr/>
          <a:lstStyle/>
          <a:p>
            <a:r>
              <a:rPr lang="en-US" dirty="0"/>
              <a:t>The Outcomes (cont.)</a:t>
            </a:r>
          </a:p>
        </p:txBody>
      </p:sp>
      <p:sp>
        <p:nvSpPr>
          <p:cNvPr id="3" name="Content Placeholder 2">
            <a:extLst>
              <a:ext uri="{FF2B5EF4-FFF2-40B4-BE49-F238E27FC236}">
                <a16:creationId xmlns:a16="http://schemas.microsoft.com/office/drawing/2014/main" id="{EE4B05AC-FD77-1B42-81E9-6BFE3F352EEC}"/>
              </a:ext>
            </a:extLst>
          </p:cNvPr>
          <p:cNvSpPr>
            <a:spLocks noGrp="1"/>
          </p:cNvSpPr>
          <p:nvPr>
            <p:ph idx="1"/>
          </p:nvPr>
        </p:nvSpPr>
        <p:spPr/>
        <p:txBody>
          <a:bodyPr/>
          <a:lstStyle/>
          <a:p>
            <a:pPr marL="0" indent="0">
              <a:buNone/>
            </a:pPr>
            <a:r>
              <a:rPr lang="en-US" dirty="0"/>
              <a:t>The Not-So Good </a:t>
            </a:r>
          </a:p>
          <a:p>
            <a:r>
              <a:rPr lang="en-US" dirty="0"/>
              <a:t>Communication Breakdown – internal and with the client</a:t>
            </a:r>
          </a:p>
          <a:p>
            <a:r>
              <a:rPr lang="en-US" dirty="0"/>
              <a:t>Navigating Multiple Audiences</a:t>
            </a:r>
          </a:p>
        </p:txBody>
      </p:sp>
    </p:spTree>
    <p:extLst>
      <p:ext uri="{BB962C8B-B14F-4D97-AF65-F5344CB8AC3E}">
        <p14:creationId xmlns:p14="http://schemas.microsoft.com/office/powerpoint/2010/main" val="1280611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DCD96-EAFA-274B-87AE-F0C9EB09ECA8}"/>
              </a:ext>
            </a:extLst>
          </p:cNvPr>
          <p:cNvSpPr>
            <a:spLocks noGrp="1"/>
          </p:cNvSpPr>
          <p:nvPr>
            <p:ph type="title"/>
          </p:nvPr>
        </p:nvSpPr>
        <p:spPr>
          <a:xfrm>
            <a:off x="831850" y="1180352"/>
            <a:ext cx="10515600" cy="2634412"/>
          </a:xfrm>
        </p:spPr>
        <p:txBody>
          <a:bodyPr>
            <a:normAutofit/>
          </a:bodyPr>
          <a:lstStyle/>
          <a:p>
            <a:r>
              <a:rPr lang="en-US" sz="4800" dirty="0"/>
              <a:t>Thank you!</a:t>
            </a:r>
          </a:p>
        </p:txBody>
      </p:sp>
    </p:spTree>
    <p:extLst>
      <p:ext uri="{BB962C8B-B14F-4D97-AF65-F5344CB8AC3E}">
        <p14:creationId xmlns:p14="http://schemas.microsoft.com/office/powerpoint/2010/main" val="29289187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983</TotalTime>
  <Words>749</Words>
  <Application>Microsoft Macintosh PowerPoint</Application>
  <PresentationFormat>Widescreen</PresentationFormat>
  <Paragraphs>56</Paragraphs>
  <Slides>12</Slides>
  <Notes>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Franklin Gothic Book</vt:lpstr>
      <vt:lpstr>Rockwell</vt:lpstr>
      <vt:lpstr>Wingdings</vt:lpstr>
      <vt:lpstr>Office Theme</vt:lpstr>
      <vt:lpstr>Cross-disciplinary Vaccine Education through a  Campus-Community Partnership </vt:lpstr>
      <vt:lpstr>A rhetorically grounded, cross-disciplinary approach to health communication can assist agencies in informing their constituents about vaccines.</vt:lpstr>
      <vt:lpstr>The Course</vt:lpstr>
      <vt:lpstr>The Clients</vt:lpstr>
      <vt:lpstr>The Objective</vt:lpstr>
      <vt:lpstr>The Solution</vt:lpstr>
      <vt:lpstr>The Deliverables</vt:lpstr>
      <vt:lpstr>HF Vaccine FAQ</vt:lpstr>
      <vt:lpstr>CSHD Digital PSA</vt:lpstr>
      <vt:lpstr>The Outcomes</vt:lpstr>
      <vt:lpstr>The Outcomes (cont.)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Klein, Michael - kleinmj</cp:lastModifiedBy>
  <cp:revision>136</cp:revision>
  <cp:lastPrinted>2018-11-13T20:34:10Z</cp:lastPrinted>
  <dcterms:created xsi:type="dcterms:W3CDTF">2018-10-25T16:51:44Z</dcterms:created>
  <dcterms:modified xsi:type="dcterms:W3CDTF">2020-02-24T03:52:43Z</dcterms:modified>
</cp:coreProperties>
</file>