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46" r:id="rId1"/>
  </p:sldMasterIdLst>
  <p:notesMasterIdLst>
    <p:notesMasterId r:id="rId32"/>
  </p:notesMasterIdLst>
  <p:sldIdLst>
    <p:sldId id="256" r:id="rId2"/>
    <p:sldId id="257" r:id="rId3"/>
    <p:sldId id="258" r:id="rId4"/>
    <p:sldId id="259" r:id="rId5"/>
    <p:sldId id="260" r:id="rId6"/>
    <p:sldId id="283" r:id="rId7"/>
    <p:sldId id="284" r:id="rId8"/>
    <p:sldId id="282" r:id="rId9"/>
    <p:sldId id="261" r:id="rId10"/>
    <p:sldId id="262" r:id="rId11"/>
    <p:sldId id="263" r:id="rId12"/>
    <p:sldId id="264" r:id="rId13"/>
    <p:sldId id="265" r:id="rId14"/>
    <p:sldId id="278" r:id="rId15"/>
    <p:sldId id="266" r:id="rId16"/>
    <p:sldId id="267" r:id="rId17"/>
    <p:sldId id="285" r:id="rId18"/>
    <p:sldId id="268" r:id="rId19"/>
    <p:sldId id="279" r:id="rId20"/>
    <p:sldId id="269" r:id="rId21"/>
    <p:sldId id="277" r:id="rId22"/>
    <p:sldId id="270" r:id="rId23"/>
    <p:sldId id="271" r:id="rId24"/>
    <p:sldId id="280" r:id="rId25"/>
    <p:sldId id="272" r:id="rId26"/>
    <p:sldId id="281" r:id="rId27"/>
    <p:sldId id="273" r:id="rId28"/>
    <p:sldId id="274" r:id="rId29"/>
    <p:sldId id="275" r:id="rId30"/>
    <p:sldId id="27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94597"/>
  </p:normalViewPr>
  <p:slideViewPr>
    <p:cSldViewPr snapToGrid="0" snapToObjects="1">
      <p:cViewPr varScale="1">
        <p:scale>
          <a:sx n="107" d="100"/>
          <a:sy n="107" d="100"/>
        </p:scale>
        <p:origin x="152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2166A2-F5CE-4D4D-B8E0-3504EA81210D}" type="datetimeFigureOut">
              <a:rPr lang="en-US" smtClean="0"/>
              <a:t>2/23/20</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B0119E-4735-254D-AA39-A76428D6F534}" type="slidenum">
              <a:rPr lang="en-US" smtClean="0"/>
              <a:t>‹#›</a:t>
            </a:fld>
            <a:endParaRPr lang="en-US" dirty="0"/>
          </a:p>
        </p:txBody>
      </p:sp>
    </p:spTree>
    <p:extLst>
      <p:ext uri="{BB962C8B-B14F-4D97-AF65-F5344CB8AC3E}">
        <p14:creationId xmlns:p14="http://schemas.microsoft.com/office/powerpoint/2010/main" val="457170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6B910-021E-254A-BDE9-F58F4383202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C628FFA-3409-384F-A5B3-6993E2A45B6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1CF7715-04EF-2E47-90CA-327B616D6711}"/>
              </a:ext>
            </a:extLst>
          </p:cNvPr>
          <p:cNvSpPr>
            <a:spLocks noGrp="1"/>
          </p:cNvSpPr>
          <p:nvPr>
            <p:ph type="dt" sz="half" idx="10"/>
          </p:nvPr>
        </p:nvSpPr>
        <p:spPr/>
        <p:txBody>
          <a:bodyPr/>
          <a:lstStyle/>
          <a:p>
            <a:fld id="{F9050F2F-6A4B-6D4B-BF94-71E50A1913EF}" type="datetimeFigureOut">
              <a:rPr lang="en-US" smtClean="0"/>
              <a:t>2/23/20</a:t>
            </a:fld>
            <a:endParaRPr lang="en-US" dirty="0"/>
          </a:p>
        </p:txBody>
      </p:sp>
      <p:sp>
        <p:nvSpPr>
          <p:cNvPr id="5" name="Footer Placeholder 4">
            <a:extLst>
              <a:ext uri="{FF2B5EF4-FFF2-40B4-BE49-F238E27FC236}">
                <a16:creationId xmlns:a16="http://schemas.microsoft.com/office/drawing/2014/main" id="{483DD173-D869-3941-818D-8F88572FACE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C2173E4-DEB5-2046-BA47-F955DB7C7895}"/>
              </a:ext>
            </a:extLst>
          </p:cNvPr>
          <p:cNvSpPr>
            <a:spLocks noGrp="1"/>
          </p:cNvSpPr>
          <p:nvPr>
            <p:ph type="sldNum" sz="quarter" idx="12"/>
          </p:nvPr>
        </p:nvSpPr>
        <p:spPr/>
        <p:txBody>
          <a:bodyPr/>
          <a:lstStyle/>
          <a:p>
            <a:fld id="{9E5BBA9F-0825-0A47-B490-B0E549C5D8F5}" type="slidenum">
              <a:rPr lang="en-US" smtClean="0"/>
              <a:t>‹#›</a:t>
            </a:fld>
            <a:endParaRPr lang="en-US" dirty="0"/>
          </a:p>
        </p:txBody>
      </p:sp>
    </p:spTree>
    <p:extLst>
      <p:ext uri="{BB962C8B-B14F-4D97-AF65-F5344CB8AC3E}">
        <p14:creationId xmlns:p14="http://schemas.microsoft.com/office/powerpoint/2010/main" val="452093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E40F3-5CE7-924A-ABE7-E25EC17EF9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53E34D-1256-E847-97E4-15958066A1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0082CC-592D-AC47-B518-2974A2610331}"/>
              </a:ext>
            </a:extLst>
          </p:cNvPr>
          <p:cNvSpPr>
            <a:spLocks noGrp="1"/>
          </p:cNvSpPr>
          <p:nvPr>
            <p:ph type="dt" sz="half" idx="10"/>
          </p:nvPr>
        </p:nvSpPr>
        <p:spPr/>
        <p:txBody>
          <a:bodyPr/>
          <a:lstStyle/>
          <a:p>
            <a:fld id="{F9050F2F-6A4B-6D4B-BF94-71E50A1913EF}" type="datetimeFigureOut">
              <a:rPr lang="en-US" smtClean="0"/>
              <a:t>2/23/20</a:t>
            </a:fld>
            <a:endParaRPr lang="en-US" dirty="0"/>
          </a:p>
        </p:txBody>
      </p:sp>
      <p:sp>
        <p:nvSpPr>
          <p:cNvPr id="5" name="Footer Placeholder 4">
            <a:extLst>
              <a:ext uri="{FF2B5EF4-FFF2-40B4-BE49-F238E27FC236}">
                <a16:creationId xmlns:a16="http://schemas.microsoft.com/office/drawing/2014/main" id="{921D5C2F-0815-8345-971F-D7D76CF858F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B83388-3A42-C44E-8569-A5492793ADA3}"/>
              </a:ext>
            </a:extLst>
          </p:cNvPr>
          <p:cNvSpPr>
            <a:spLocks noGrp="1"/>
          </p:cNvSpPr>
          <p:nvPr>
            <p:ph type="sldNum" sz="quarter" idx="12"/>
          </p:nvPr>
        </p:nvSpPr>
        <p:spPr/>
        <p:txBody>
          <a:bodyPr/>
          <a:lstStyle/>
          <a:p>
            <a:fld id="{9E5BBA9F-0825-0A47-B490-B0E549C5D8F5}" type="slidenum">
              <a:rPr lang="en-US" smtClean="0"/>
              <a:t>‹#›</a:t>
            </a:fld>
            <a:endParaRPr lang="en-US" dirty="0"/>
          </a:p>
        </p:txBody>
      </p:sp>
    </p:spTree>
    <p:extLst>
      <p:ext uri="{BB962C8B-B14F-4D97-AF65-F5344CB8AC3E}">
        <p14:creationId xmlns:p14="http://schemas.microsoft.com/office/powerpoint/2010/main" val="2041573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5D83A-B8C5-BF4B-819D-489362756E86}"/>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D51480B-BA4B-FE48-B45D-6A9DCB38AFC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EA0772-E1F7-2545-9899-8A9D3D4CF201}"/>
              </a:ext>
            </a:extLst>
          </p:cNvPr>
          <p:cNvSpPr>
            <a:spLocks noGrp="1"/>
          </p:cNvSpPr>
          <p:nvPr>
            <p:ph type="dt" sz="half" idx="10"/>
          </p:nvPr>
        </p:nvSpPr>
        <p:spPr/>
        <p:txBody>
          <a:bodyPr/>
          <a:lstStyle/>
          <a:p>
            <a:fld id="{F9050F2F-6A4B-6D4B-BF94-71E50A1913EF}" type="datetimeFigureOut">
              <a:rPr lang="en-US" smtClean="0"/>
              <a:t>2/23/20</a:t>
            </a:fld>
            <a:endParaRPr lang="en-US" dirty="0"/>
          </a:p>
        </p:txBody>
      </p:sp>
      <p:sp>
        <p:nvSpPr>
          <p:cNvPr id="5" name="Footer Placeholder 4">
            <a:extLst>
              <a:ext uri="{FF2B5EF4-FFF2-40B4-BE49-F238E27FC236}">
                <a16:creationId xmlns:a16="http://schemas.microsoft.com/office/drawing/2014/main" id="{88FBA976-901E-804D-A727-ABC63305A42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2CC71C3-C6B7-F44D-AD63-48E81031764A}"/>
              </a:ext>
            </a:extLst>
          </p:cNvPr>
          <p:cNvSpPr>
            <a:spLocks noGrp="1"/>
          </p:cNvSpPr>
          <p:nvPr>
            <p:ph type="sldNum" sz="quarter" idx="12"/>
          </p:nvPr>
        </p:nvSpPr>
        <p:spPr/>
        <p:txBody>
          <a:bodyPr/>
          <a:lstStyle/>
          <a:p>
            <a:fld id="{9E5BBA9F-0825-0A47-B490-B0E549C5D8F5}" type="slidenum">
              <a:rPr lang="en-US" smtClean="0"/>
              <a:t>‹#›</a:t>
            </a:fld>
            <a:endParaRPr lang="en-US" dirty="0"/>
          </a:p>
        </p:txBody>
      </p:sp>
    </p:spTree>
    <p:extLst>
      <p:ext uri="{BB962C8B-B14F-4D97-AF65-F5344CB8AC3E}">
        <p14:creationId xmlns:p14="http://schemas.microsoft.com/office/powerpoint/2010/main" val="1799825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03D33-7A4A-BA4F-B2C5-D777246E82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7BF5D0-2CA5-4D48-B7E9-BC1FA30ACA34}"/>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FBDB3C1-5B0C-A246-8A5A-FC708E9A4002}"/>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73E80A6-0849-FF42-8CEB-062D7B4217E3}"/>
              </a:ext>
            </a:extLst>
          </p:cNvPr>
          <p:cNvSpPr>
            <a:spLocks noGrp="1"/>
          </p:cNvSpPr>
          <p:nvPr>
            <p:ph type="dt" sz="half" idx="10"/>
          </p:nvPr>
        </p:nvSpPr>
        <p:spPr/>
        <p:txBody>
          <a:bodyPr/>
          <a:lstStyle/>
          <a:p>
            <a:fld id="{F9050F2F-6A4B-6D4B-BF94-71E50A1913EF}" type="datetimeFigureOut">
              <a:rPr lang="en-US" smtClean="0"/>
              <a:t>2/23/20</a:t>
            </a:fld>
            <a:endParaRPr lang="en-US" dirty="0"/>
          </a:p>
        </p:txBody>
      </p:sp>
      <p:sp>
        <p:nvSpPr>
          <p:cNvPr id="6" name="Footer Placeholder 5">
            <a:extLst>
              <a:ext uri="{FF2B5EF4-FFF2-40B4-BE49-F238E27FC236}">
                <a16:creationId xmlns:a16="http://schemas.microsoft.com/office/drawing/2014/main" id="{070D8F76-F4AB-0547-B35D-6BD13ED73C3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2459336-7182-154D-8652-9DDB38911C65}"/>
              </a:ext>
            </a:extLst>
          </p:cNvPr>
          <p:cNvSpPr>
            <a:spLocks noGrp="1"/>
          </p:cNvSpPr>
          <p:nvPr>
            <p:ph type="sldNum" sz="quarter" idx="12"/>
          </p:nvPr>
        </p:nvSpPr>
        <p:spPr/>
        <p:txBody>
          <a:bodyPr/>
          <a:lstStyle/>
          <a:p>
            <a:fld id="{9E5BBA9F-0825-0A47-B490-B0E549C5D8F5}" type="slidenum">
              <a:rPr lang="en-US" smtClean="0"/>
              <a:t>‹#›</a:t>
            </a:fld>
            <a:endParaRPr lang="en-US" dirty="0"/>
          </a:p>
        </p:txBody>
      </p:sp>
    </p:spTree>
    <p:extLst>
      <p:ext uri="{BB962C8B-B14F-4D97-AF65-F5344CB8AC3E}">
        <p14:creationId xmlns:p14="http://schemas.microsoft.com/office/powerpoint/2010/main" val="1156621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B135B-8206-7D46-AC57-C5358C0EC2AA}"/>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EA2763-E64C-FB4C-81D0-CA75700FD6B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C85725E-AF63-454B-AD6A-CFD57DB8EF72}"/>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F5EA141-12D6-CE4E-9580-66EFD5A303E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6321E5C-A348-3844-94FC-DB8FA0841EA0}"/>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90B2A10-E65A-6E40-AE50-169C246EA028}"/>
              </a:ext>
            </a:extLst>
          </p:cNvPr>
          <p:cNvSpPr>
            <a:spLocks noGrp="1"/>
          </p:cNvSpPr>
          <p:nvPr>
            <p:ph type="dt" sz="half" idx="10"/>
          </p:nvPr>
        </p:nvSpPr>
        <p:spPr/>
        <p:txBody>
          <a:bodyPr/>
          <a:lstStyle/>
          <a:p>
            <a:fld id="{F9050F2F-6A4B-6D4B-BF94-71E50A1913EF}" type="datetimeFigureOut">
              <a:rPr lang="en-US" smtClean="0"/>
              <a:t>2/23/20</a:t>
            </a:fld>
            <a:endParaRPr lang="en-US" dirty="0"/>
          </a:p>
        </p:txBody>
      </p:sp>
      <p:sp>
        <p:nvSpPr>
          <p:cNvPr id="8" name="Footer Placeholder 7">
            <a:extLst>
              <a:ext uri="{FF2B5EF4-FFF2-40B4-BE49-F238E27FC236}">
                <a16:creationId xmlns:a16="http://schemas.microsoft.com/office/drawing/2014/main" id="{1548E943-F345-F541-86FF-17FF6E148B1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4582221-997D-7F48-9247-93EAACA8FFB0}"/>
              </a:ext>
            </a:extLst>
          </p:cNvPr>
          <p:cNvSpPr>
            <a:spLocks noGrp="1"/>
          </p:cNvSpPr>
          <p:nvPr>
            <p:ph type="sldNum" sz="quarter" idx="12"/>
          </p:nvPr>
        </p:nvSpPr>
        <p:spPr/>
        <p:txBody>
          <a:bodyPr/>
          <a:lstStyle/>
          <a:p>
            <a:fld id="{9E5BBA9F-0825-0A47-B490-B0E549C5D8F5}" type="slidenum">
              <a:rPr lang="en-US" smtClean="0"/>
              <a:t>‹#›</a:t>
            </a:fld>
            <a:endParaRPr lang="en-US" dirty="0"/>
          </a:p>
        </p:txBody>
      </p:sp>
    </p:spTree>
    <p:extLst>
      <p:ext uri="{BB962C8B-B14F-4D97-AF65-F5344CB8AC3E}">
        <p14:creationId xmlns:p14="http://schemas.microsoft.com/office/powerpoint/2010/main" val="2095231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81365-C73F-144A-A483-D7B2459A24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6DADB7-EE9C-0B4C-BE5F-348B34F1F253}"/>
              </a:ext>
            </a:extLst>
          </p:cNvPr>
          <p:cNvSpPr>
            <a:spLocks noGrp="1"/>
          </p:cNvSpPr>
          <p:nvPr>
            <p:ph type="dt" sz="half" idx="10"/>
          </p:nvPr>
        </p:nvSpPr>
        <p:spPr/>
        <p:txBody>
          <a:bodyPr/>
          <a:lstStyle/>
          <a:p>
            <a:fld id="{F9050F2F-6A4B-6D4B-BF94-71E50A1913EF}" type="datetimeFigureOut">
              <a:rPr lang="en-US" smtClean="0"/>
              <a:t>2/23/20</a:t>
            </a:fld>
            <a:endParaRPr lang="en-US" dirty="0"/>
          </a:p>
        </p:txBody>
      </p:sp>
      <p:sp>
        <p:nvSpPr>
          <p:cNvPr id="4" name="Footer Placeholder 3">
            <a:extLst>
              <a:ext uri="{FF2B5EF4-FFF2-40B4-BE49-F238E27FC236}">
                <a16:creationId xmlns:a16="http://schemas.microsoft.com/office/drawing/2014/main" id="{0BAAADBC-24EC-0449-B8B8-5C2EC79E771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F27DB26-7D1C-DE44-A3A2-630AA63A1ED2}"/>
              </a:ext>
            </a:extLst>
          </p:cNvPr>
          <p:cNvSpPr>
            <a:spLocks noGrp="1"/>
          </p:cNvSpPr>
          <p:nvPr>
            <p:ph type="sldNum" sz="quarter" idx="12"/>
          </p:nvPr>
        </p:nvSpPr>
        <p:spPr/>
        <p:txBody>
          <a:bodyPr/>
          <a:lstStyle/>
          <a:p>
            <a:fld id="{9E5BBA9F-0825-0A47-B490-B0E549C5D8F5}" type="slidenum">
              <a:rPr lang="en-US" smtClean="0"/>
              <a:t>‹#›</a:t>
            </a:fld>
            <a:endParaRPr lang="en-US" dirty="0"/>
          </a:p>
        </p:txBody>
      </p:sp>
    </p:spTree>
    <p:extLst>
      <p:ext uri="{BB962C8B-B14F-4D97-AF65-F5344CB8AC3E}">
        <p14:creationId xmlns:p14="http://schemas.microsoft.com/office/powerpoint/2010/main" val="1291461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5C5A55-DD2F-0A4A-940E-C3BAEF1F3713}"/>
              </a:ext>
            </a:extLst>
          </p:cNvPr>
          <p:cNvSpPr>
            <a:spLocks noGrp="1"/>
          </p:cNvSpPr>
          <p:nvPr>
            <p:ph type="dt" sz="half" idx="10"/>
          </p:nvPr>
        </p:nvSpPr>
        <p:spPr/>
        <p:txBody>
          <a:bodyPr/>
          <a:lstStyle/>
          <a:p>
            <a:fld id="{F9050F2F-6A4B-6D4B-BF94-71E50A1913EF}" type="datetimeFigureOut">
              <a:rPr lang="en-US" smtClean="0"/>
              <a:t>2/23/20</a:t>
            </a:fld>
            <a:endParaRPr lang="en-US" dirty="0"/>
          </a:p>
        </p:txBody>
      </p:sp>
      <p:sp>
        <p:nvSpPr>
          <p:cNvPr id="3" name="Footer Placeholder 2">
            <a:extLst>
              <a:ext uri="{FF2B5EF4-FFF2-40B4-BE49-F238E27FC236}">
                <a16:creationId xmlns:a16="http://schemas.microsoft.com/office/drawing/2014/main" id="{3885A081-27BB-3946-8776-17F7B682FA6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ECE3713-7EC8-3246-8902-C2690E902C59}"/>
              </a:ext>
            </a:extLst>
          </p:cNvPr>
          <p:cNvSpPr>
            <a:spLocks noGrp="1"/>
          </p:cNvSpPr>
          <p:nvPr>
            <p:ph type="sldNum" sz="quarter" idx="12"/>
          </p:nvPr>
        </p:nvSpPr>
        <p:spPr/>
        <p:txBody>
          <a:bodyPr/>
          <a:lstStyle/>
          <a:p>
            <a:fld id="{9E5BBA9F-0825-0A47-B490-B0E549C5D8F5}" type="slidenum">
              <a:rPr lang="en-US" smtClean="0"/>
              <a:t>‹#›</a:t>
            </a:fld>
            <a:endParaRPr lang="en-US" dirty="0"/>
          </a:p>
        </p:txBody>
      </p:sp>
    </p:spTree>
    <p:extLst>
      <p:ext uri="{BB962C8B-B14F-4D97-AF65-F5344CB8AC3E}">
        <p14:creationId xmlns:p14="http://schemas.microsoft.com/office/powerpoint/2010/main" val="2716572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54BA7-2438-B245-B600-8775F328BCA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B0FA2B4-F590-2746-B52B-D2AC96A5339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FD8726-8DC9-2E49-AC80-354C3BEFFCF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06BE32B-7C67-554C-AAC9-C5C70FB31AF8}"/>
              </a:ext>
            </a:extLst>
          </p:cNvPr>
          <p:cNvSpPr>
            <a:spLocks noGrp="1"/>
          </p:cNvSpPr>
          <p:nvPr>
            <p:ph type="dt" sz="half" idx="10"/>
          </p:nvPr>
        </p:nvSpPr>
        <p:spPr/>
        <p:txBody>
          <a:bodyPr/>
          <a:lstStyle/>
          <a:p>
            <a:fld id="{F9050F2F-6A4B-6D4B-BF94-71E50A1913EF}" type="datetimeFigureOut">
              <a:rPr lang="en-US" smtClean="0"/>
              <a:t>2/23/20</a:t>
            </a:fld>
            <a:endParaRPr lang="en-US" dirty="0"/>
          </a:p>
        </p:txBody>
      </p:sp>
      <p:sp>
        <p:nvSpPr>
          <p:cNvPr id="6" name="Footer Placeholder 5">
            <a:extLst>
              <a:ext uri="{FF2B5EF4-FFF2-40B4-BE49-F238E27FC236}">
                <a16:creationId xmlns:a16="http://schemas.microsoft.com/office/drawing/2014/main" id="{7A498609-33E8-A84C-B29E-FA782AE4FF0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5A6EBB7-1866-2840-9CD2-AAEAB6716FAF}"/>
              </a:ext>
            </a:extLst>
          </p:cNvPr>
          <p:cNvSpPr>
            <a:spLocks noGrp="1"/>
          </p:cNvSpPr>
          <p:nvPr>
            <p:ph type="sldNum" sz="quarter" idx="12"/>
          </p:nvPr>
        </p:nvSpPr>
        <p:spPr/>
        <p:txBody>
          <a:bodyPr/>
          <a:lstStyle/>
          <a:p>
            <a:fld id="{9E5BBA9F-0825-0A47-B490-B0E549C5D8F5}" type="slidenum">
              <a:rPr lang="en-US" smtClean="0"/>
              <a:t>‹#›</a:t>
            </a:fld>
            <a:endParaRPr lang="en-US" dirty="0"/>
          </a:p>
        </p:txBody>
      </p:sp>
    </p:spTree>
    <p:extLst>
      <p:ext uri="{BB962C8B-B14F-4D97-AF65-F5344CB8AC3E}">
        <p14:creationId xmlns:p14="http://schemas.microsoft.com/office/powerpoint/2010/main" val="229817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8F70E-658B-8E46-8E5E-85B6505E2AA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DA72CB9-4F19-9B4F-98EC-218B616EB06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A5CD82C5-175F-E74E-96CB-E188F84368F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CF105EC-7BD3-2540-80F0-FF853052F5FD}"/>
              </a:ext>
            </a:extLst>
          </p:cNvPr>
          <p:cNvSpPr>
            <a:spLocks noGrp="1"/>
          </p:cNvSpPr>
          <p:nvPr>
            <p:ph type="dt" sz="half" idx="10"/>
          </p:nvPr>
        </p:nvSpPr>
        <p:spPr/>
        <p:txBody>
          <a:bodyPr/>
          <a:lstStyle/>
          <a:p>
            <a:fld id="{F9050F2F-6A4B-6D4B-BF94-71E50A1913EF}" type="datetimeFigureOut">
              <a:rPr lang="en-US" smtClean="0"/>
              <a:t>2/23/20</a:t>
            </a:fld>
            <a:endParaRPr lang="en-US" dirty="0"/>
          </a:p>
        </p:txBody>
      </p:sp>
      <p:sp>
        <p:nvSpPr>
          <p:cNvPr id="6" name="Footer Placeholder 5">
            <a:extLst>
              <a:ext uri="{FF2B5EF4-FFF2-40B4-BE49-F238E27FC236}">
                <a16:creationId xmlns:a16="http://schemas.microsoft.com/office/drawing/2014/main" id="{242B13D9-23C1-CB49-B71C-0DA9D88140D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0C4362-4998-2343-9A77-8F72C1424819}"/>
              </a:ext>
            </a:extLst>
          </p:cNvPr>
          <p:cNvSpPr>
            <a:spLocks noGrp="1"/>
          </p:cNvSpPr>
          <p:nvPr>
            <p:ph type="sldNum" sz="quarter" idx="12"/>
          </p:nvPr>
        </p:nvSpPr>
        <p:spPr/>
        <p:txBody>
          <a:bodyPr/>
          <a:lstStyle/>
          <a:p>
            <a:fld id="{9E5BBA9F-0825-0A47-B490-B0E549C5D8F5}" type="slidenum">
              <a:rPr lang="en-US" smtClean="0"/>
              <a:t>‹#›</a:t>
            </a:fld>
            <a:endParaRPr lang="en-US" dirty="0"/>
          </a:p>
        </p:txBody>
      </p:sp>
    </p:spTree>
    <p:extLst>
      <p:ext uri="{BB962C8B-B14F-4D97-AF65-F5344CB8AC3E}">
        <p14:creationId xmlns:p14="http://schemas.microsoft.com/office/powerpoint/2010/main" val="55782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DDF09-26B9-0548-B8E7-D754E91309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52E587-B543-6A4C-A913-A6311480A2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FAADCF-EFFE-BB4C-94ED-E3DBCC5CCF0D}"/>
              </a:ext>
            </a:extLst>
          </p:cNvPr>
          <p:cNvSpPr>
            <a:spLocks noGrp="1"/>
          </p:cNvSpPr>
          <p:nvPr>
            <p:ph type="dt" sz="half" idx="10"/>
          </p:nvPr>
        </p:nvSpPr>
        <p:spPr/>
        <p:txBody>
          <a:bodyPr/>
          <a:lstStyle/>
          <a:p>
            <a:fld id="{F9050F2F-6A4B-6D4B-BF94-71E50A1913EF}" type="datetimeFigureOut">
              <a:rPr lang="en-US" smtClean="0"/>
              <a:t>2/23/20</a:t>
            </a:fld>
            <a:endParaRPr lang="en-US" dirty="0"/>
          </a:p>
        </p:txBody>
      </p:sp>
      <p:sp>
        <p:nvSpPr>
          <p:cNvPr id="5" name="Footer Placeholder 4">
            <a:extLst>
              <a:ext uri="{FF2B5EF4-FFF2-40B4-BE49-F238E27FC236}">
                <a16:creationId xmlns:a16="http://schemas.microsoft.com/office/drawing/2014/main" id="{2BE15470-803B-C64D-B605-9B928248814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C8365A0-3405-0B4A-9689-3D7F4D97E880}"/>
              </a:ext>
            </a:extLst>
          </p:cNvPr>
          <p:cNvSpPr>
            <a:spLocks noGrp="1"/>
          </p:cNvSpPr>
          <p:nvPr>
            <p:ph type="sldNum" sz="quarter" idx="12"/>
          </p:nvPr>
        </p:nvSpPr>
        <p:spPr/>
        <p:txBody>
          <a:bodyPr/>
          <a:lstStyle/>
          <a:p>
            <a:fld id="{9E5BBA9F-0825-0A47-B490-B0E549C5D8F5}" type="slidenum">
              <a:rPr lang="en-US" smtClean="0"/>
              <a:t>‹#›</a:t>
            </a:fld>
            <a:endParaRPr lang="en-US" dirty="0"/>
          </a:p>
        </p:txBody>
      </p:sp>
    </p:spTree>
    <p:extLst>
      <p:ext uri="{BB962C8B-B14F-4D97-AF65-F5344CB8AC3E}">
        <p14:creationId xmlns:p14="http://schemas.microsoft.com/office/powerpoint/2010/main" val="2593615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367443-9AEC-C74F-90AE-FA439E85988E}"/>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CF64C0-690A-7B43-8DC6-279237FF32A6}"/>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ECE842-D798-1A4B-9CF5-2690ECA5CF52}"/>
              </a:ext>
            </a:extLst>
          </p:cNvPr>
          <p:cNvSpPr>
            <a:spLocks noGrp="1"/>
          </p:cNvSpPr>
          <p:nvPr>
            <p:ph type="dt" sz="half" idx="10"/>
          </p:nvPr>
        </p:nvSpPr>
        <p:spPr/>
        <p:txBody>
          <a:bodyPr/>
          <a:lstStyle/>
          <a:p>
            <a:fld id="{F9050F2F-6A4B-6D4B-BF94-71E50A1913EF}" type="datetimeFigureOut">
              <a:rPr lang="en-US" smtClean="0"/>
              <a:t>2/23/20</a:t>
            </a:fld>
            <a:endParaRPr lang="en-US" dirty="0"/>
          </a:p>
        </p:txBody>
      </p:sp>
      <p:sp>
        <p:nvSpPr>
          <p:cNvPr id="5" name="Footer Placeholder 4">
            <a:extLst>
              <a:ext uri="{FF2B5EF4-FFF2-40B4-BE49-F238E27FC236}">
                <a16:creationId xmlns:a16="http://schemas.microsoft.com/office/drawing/2014/main" id="{6BA2B578-FDE8-E747-A44C-18C28DE20C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C65FBEE-D284-874C-91AB-02F342C3F17A}"/>
              </a:ext>
            </a:extLst>
          </p:cNvPr>
          <p:cNvSpPr>
            <a:spLocks noGrp="1"/>
          </p:cNvSpPr>
          <p:nvPr>
            <p:ph type="sldNum" sz="quarter" idx="12"/>
          </p:nvPr>
        </p:nvSpPr>
        <p:spPr/>
        <p:txBody>
          <a:bodyPr/>
          <a:lstStyle/>
          <a:p>
            <a:fld id="{9E5BBA9F-0825-0A47-B490-B0E549C5D8F5}" type="slidenum">
              <a:rPr lang="en-US" smtClean="0"/>
              <a:t>‹#›</a:t>
            </a:fld>
            <a:endParaRPr lang="en-US" dirty="0"/>
          </a:p>
        </p:txBody>
      </p:sp>
    </p:spTree>
    <p:extLst>
      <p:ext uri="{BB962C8B-B14F-4D97-AF65-F5344CB8AC3E}">
        <p14:creationId xmlns:p14="http://schemas.microsoft.com/office/powerpoint/2010/main" val="3658785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3A6F99-98F3-6A47-94DE-AC1CB204AF0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F71597-685D-5242-97A8-C0EAC5759B6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47A326-EC7A-CC44-9A07-B2E32C14B7E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9050F2F-6A4B-6D4B-BF94-71E50A1913EF}" type="datetimeFigureOut">
              <a:rPr lang="en-US" smtClean="0"/>
              <a:t>2/23/20</a:t>
            </a:fld>
            <a:endParaRPr lang="en-US" dirty="0"/>
          </a:p>
        </p:txBody>
      </p:sp>
      <p:sp>
        <p:nvSpPr>
          <p:cNvPr id="5" name="Footer Placeholder 4">
            <a:extLst>
              <a:ext uri="{FF2B5EF4-FFF2-40B4-BE49-F238E27FC236}">
                <a16:creationId xmlns:a16="http://schemas.microsoft.com/office/drawing/2014/main" id="{F834EA72-1340-0546-9B67-8C1FD6ECBFA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9FD9CB3-123D-274C-B488-28FE3795236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E5BBA9F-0825-0A47-B490-B0E549C5D8F5}" type="slidenum">
              <a:rPr lang="en-US" smtClean="0"/>
              <a:t>‹#›</a:t>
            </a:fld>
            <a:endParaRPr lang="en-US" dirty="0"/>
          </a:p>
        </p:txBody>
      </p:sp>
    </p:spTree>
    <p:extLst>
      <p:ext uri="{BB962C8B-B14F-4D97-AF65-F5344CB8AC3E}">
        <p14:creationId xmlns:p14="http://schemas.microsoft.com/office/powerpoint/2010/main" val="323172894"/>
      </p:ext>
    </p:extLst>
  </p:cSld>
  <p:clrMap bg1="lt1" tx1="dk1" bg2="lt2" tx2="dk2" accent1="accent1" accent2="accent2" accent3="accent3" accent4="accent4" accent5="accent5" accent6="accent6" hlink="hlink" folHlink="folHlink"/>
  <p:sldLayoutIdLst>
    <p:sldLayoutId id="2147484147" r:id="rId1"/>
    <p:sldLayoutId id="2147484148" r:id="rId2"/>
    <p:sldLayoutId id="2147484149" r:id="rId3"/>
    <p:sldLayoutId id="2147484150" r:id="rId4"/>
    <p:sldLayoutId id="2147484151" r:id="rId5"/>
    <p:sldLayoutId id="2147484152" r:id="rId6"/>
    <p:sldLayoutId id="2147484153" r:id="rId7"/>
    <p:sldLayoutId id="2147484154" r:id="rId8"/>
    <p:sldLayoutId id="2147484155" r:id="rId9"/>
    <p:sldLayoutId id="2147484156" r:id="rId10"/>
    <p:sldLayoutId id="214748415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 </a:t>
            </a:r>
            <a:br>
              <a:rPr lang="en-US" dirty="0"/>
            </a:br>
            <a:r>
              <a:rPr lang="en-US" b="1" dirty="0"/>
              <a:t>Genome Sequencing as an Inhibitory Boundary Object </a:t>
            </a:r>
            <a:br>
              <a:rPr lang="en-US" dirty="0"/>
            </a:br>
            <a:endParaRPr lang="en-US" dirty="0"/>
          </a:p>
        </p:txBody>
      </p:sp>
      <p:sp>
        <p:nvSpPr>
          <p:cNvPr id="3" name="Subtitle 2"/>
          <p:cNvSpPr>
            <a:spLocks noGrp="1"/>
          </p:cNvSpPr>
          <p:nvPr>
            <p:ph type="subTitle" idx="1"/>
          </p:nvPr>
        </p:nvSpPr>
        <p:spPr/>
        <p:txBody>
          <a:bodyPr>
            <a:normAutofit/>
          </a:bodyPr>
          <a:lstStyle/>
          <a:p>
            <a:r>
              <a:rPr lang="en-US" sz="2800" dirty="0">
                <a:solidFill>
                  <a:schemeClr val="tx1"/>
                </a:solidFill>
              </a:rPr>
              <a:t>JD </a:t>
            </a:r>
            <a:r>
              <a:rPr lang="en-US" sz="2800" dirty="0" err="1">
                <a:solidFill>
                  <a:schemeClr val="tx1"/>
                </a:solidFill>
              </a:rPr>
              <a:t>Applen</a:t>
            </a:r>
            <a:endParaRPr lang="en-US" sz="2800" dirty="0">
              <a:solidFill>
                <a:schemeClr val="tx1"/>
              </a:solidFill>
            </a:endParaRPr>
          </a:p>
          <a:p>
            <a:r>
              <a:rPr lang="en-US" sz="2800" dirty="0">
                <a:solidFill>
                  <a:schemeClr val="tx1"/>
                </a:solidFill>
              </a:rPr>
              <a:t>University of Central Florida</a:t>
            </a:r>
          </a:p>
          <a:p>
            <a:r>
              <a:rPr lang="en-US" sz="2800" dirty="0">
                <a:solidFill>
                  <a:schemeClr val="tx1"/>
                </a:solidFill>
              </a:rPr>
              <a:t> English</a:t>
            </a:r>
          </a:p>
          <a:p>
            <a:endParaRPr lang="en-US" dirty="0"/>
          </a:p>
        </p:txBody>
      </p:sp>
    </p:spTree>
    <p:extLst>
      <p:ext uri="{BB962C8B-B14F-4D97-AF65-F5344CB8AC3E}">
        <p14:creationId xmlns:p14="http://schemas.microsoft.com/office/powerpoint/2010/main" val="4024976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793174" y="1282535"/>
            <a:ext cx="5557652" cy="2671947"/>
          </a:xfrm>
        </p:spPr>
        <p:txBody>
          <a:bodyPr>
            <a:normAutofit lnSpcReduction="10000"/>
          </a:bodyPr>
          <a:lstStyle/>
          <a:p>
            <a:r>
              <a:rPr lang="en-US" sz="2800" dirty="0">
                <a:latin typeface="Cambria" panose="02040503050406030204" pitchFamily="18" charset="0"/>
              </a:rPr>
              <a:t>With a better understanding of inhibitory boundary objects, technical communicators can better communicate complex information such as the results found out by human genome sequencing technology.</a:t>
            </a:r>
          </a:p>
          <a:p>
            <a:endParaRPr lang="en-US" dirty="0"/>
          </a:p>
        </p:txBody>
      </p:sp>
    </p:spTree>
    <p:extLst>
      <p:ext uri="{BB962C8B-B14F-4D97-AF65-F5344CB8AC3E}">
        <p14:creationId xmlns:p14="http://schemas.microsoft.com/office/powerpoint/2010/main" val="900571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04405" y="1163783"/>
            <a:ext cx="7362701" cy="4572000"/>
          </a:xfrm>
        </p:spPr>
        <p:txBody>
          <a:bodyPr/>
          <a:lstStyle/>
          <a:p>
            <a:pPr marL="0" indent="0">
              <a:buNone/>
            </a:pPr>
            <a:r>
              <a:rPr lang="en-US" sz="2800" dirty="0">
                <a:latin typeface="Cambria" panose="02040503050406030204" pitchFamily="18" charset="0"/>
                <a:cs typeface="Calibri" panose="020F0502020204030204" pitchFamily="34" charset="0"/>
              </a:rPr>
              <a:t>Graham and Walsh ask that as stakeholders we all adopt a more rhetorical approach when working to resolve scientific controversies “by </a:t>
            </a:r>
            <a:r>
              <a:rPr lang="en-US" sz="2800" b="1" dirty="0">
                <a:latin typeface="Cambria" panose="02040503050406030204" pitchFamily="18" charset="0"/>
                <a:cs typeface="Calibri" panose="020F0502020204030204" pitchFamily="34" charset="0"/>
              </a:rPr>
              <a:t>refusing to dismiss nonexpert arguments, by owning our demarcations, and by never calling a case closed.</a:t>
            </a:r>
            <a:r>
              <a:rPr lang="en-US" sz="2800" dirty="0">
                <a:latin typeface="Cambria" panose="02040503050406030204" pitchFamily="18" charset="0"/>
                <a:cs typeface="Calibri" panose="020F0502020204030204" pitchFamily="34" charset="0"/>
              </a:rPr>
              <a:t>” (</a:t>
            </a:r>
            <a:r>
              <a:rPr lang="en-US" sz="2800" i="1" dirty="0">
                <a:latin typeface="Cambria" panose="02040503050406030204" pitchFamily="18" charset="0"/>
                <a:cs typeface="Calibri" panose="020F0502020204030204" pitchFamily="34" charset="0"/>
              </a:rPr>
              <a:t>TCQ</a:t>
            </a:r>
            <a:r>
              <a:rPr lang="en-US" sz="2800" dirty="0">
                <a:latin typeface="Cambria" panose="02040503050406030204" pitchFamily="18" charset="0"/>
                <a:cs typeface="Calibri" panose="020F0502020204030204" pitchFamily="34" charset="0"/>
              </a:rPr>
              <a:t>, 2019)</a:t>
            </a:r>
          </a:p>
          <a:p>
            <a:endParaRPr lang="en-US" dirty="0"/>
          </a:p>
        </p:txBody>
      </p:sp>
    </p:spTree>
    <p:extLst>
      <p:ext uri="{BB962C8B-B14F-4D97-AF65-F5344CB8AC3E}">
        <p14:creationId xmlns:p14="http://schemas.microsoft.com/office/powerpoint/2010/main" val="3752809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87533" y="866899"/>
            <a:ext cx="7184571" cy="3539430"/>
          </a:xfrm>
          <a:prstGeom prst="rect">
            <a:avLst/>
          </a:prstGeom>
        </p:spPr>
        <p:txBody>
          <a:bodyPr wrap="square">
            <a:spAutoFit/>
          </a:bodyPr>
          <a:lstStyle/>
          <a:p>
            <a:r>
              <a:rPr lang="en-US" sz="2800" dirty="0">
                <a:latin typeface="Cambria" panose="02040503050406030204" pitchFamily="18" charset="0"/>
              </a:rPr>
              <a:t>In contrast, most scientific controversies that Graham and Walsh surveyed start out with a consideration of all stakeholders, but then </a:t>
            </a:r>
            <a:r>
              <a:rPr lang="en-US" sz="2800" b="1" dirty="0">
                <a:latin typeface="Cambria" panose="02040503050406030204" pitchFamily="18" charset="0"/>
              </a:rPr>
              <a:t>the arguments of scientific experts eventually become the basis of their resolutions</a:t>
            </a:r>
            <a:r>
              <a:rPr lang="en-US" sz="2800" dirty="0">
                <a:latin typeface="Cambria" panose="02040503050406030204" pitchFamily="18" charset="0"/>
              </a:rPr>
              <a:t>—thus “</a:t>
            </a:r>
            <a:r>
              <a:rPr lang="en-US" sz="2800" b="1" dirty="0">
                <a:latin typeface="Cambria" panose="02040503050406030204" pitchFamily="18" charset="0"/>
              </a:rPr>
              <a:t>blinding us to the way controversies loop, hibernate, and proliferate</a:t>
            </a:r>
            <a:r>
              <a:rPr lang="en-US" sz="2800" dirty="0">
                <a:latin typeface="Cambria" panose="02040503050406030204" pitchFamily="18" charset="0"/>
              </a:rPr>
              <a:t>” (</a:t>
            </a:r>
            <a:r>
              <a:rPr lang="en-US" sz="2800" i="1" dirty="0">
                <a:latin typeface="Cambria" panose="02040503050406030204" pitchFamily="18" charset="0"/>
              </a:rPr>
              <a:t>TCQ</a:t>
            </a:r>
            <a:r>
              <a:rPr lang="en-US" sz="2800" dirty="0">
                <a:latin typeface="Cambria" panose="02040503050406030204" pitchFamily="18" charset="0"/>
              </a:rPr>
              <a:t>, 2019).  </a:t>
            </a:r>
          </a:p>
        </p:txBody>
      </p:sp>
    </p:spTree>
    <p:extLst>
      <p:ext uri="{BB962C8B-B14F-4D97-AF65-F5344CB8AC3E}">
        <p14:creationId xmlns:p14="http://schemas.microsoft.com/office/powerpoint/2010/main" val="3691470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6249" y="728502"/>
            <a:ext cx="7256127" cy="4832092"/>
          </a:xfrm>
          <a:prstGeom prst="rect">
            <a:avLst/>
          </a:prstGeom>
        </p:spPr>
        <p:txBody>
          <a:bodyPr wrap="square">
            <a:spAutoFit/>
          </a:bodyPr>
          <a:lstStyle/>
          <a:p>
            <a:r>
              <a:rPr lang="en-US" sz="2800" b="1" dirty="0">
                <a:latin typeface="Cambria" panose="02040503050406030204" pitchFamily="18" charset="0"/>
              </a:rPr>
              <a:t>Boundary objects</a:t>
            </a:r>
            <a:r>
              <a:rPr lang="en-US" sz="2800" dirty="0">
                <a:latin typeface="Cambria" panose="02040503050406030204" pitchFamily="18" charset="0"/>
              </a:rPr>
              <a:t> were originally described by Star and </a:t>
            </a:r>
            <a:r>
              <a:rPr lang="en-US" sz="2800" dirty="0" err="1">
                <a:latin typeface="Cambria" panose="02040503050406030204" pitchFamily="18" charset="0"/>
              </a:rPr>
              <a:t>Griesemer</a:t>
            </a:r>
            <a:r>
              <a:rPr lang="en-US" sz="2800" dirty="0">
                <a:latin typeface="Cambria" panose="02040503050406030204" pitchFamily="18" charset="0"/>
              </a:rPr>
              <a:t> (1989) as ideas or objects that sit between and reflect the concerns of different groups and allow for the translation of ideas across communities. </a:t>
            </a:r>
          </a:p>
          <a:p>
            <a:r>
              <a:rPr lang="en-US" sz="2800" dirty="0">
                <a:latin typeface="Cambria" panose="02040503050406030204" pitchFamily="18" charset="0"/>
              </a:rPr>
              <a:t> </a:t>
            </a:r>
          </a:p>
          <a:p>
            <a:r>
              <a:rPr lang="en-US" sz="2800" dirty="0">
                <a:latin typeface="Cambria" panose="02040503050406030204" pitchFamily="18" charset="0"/>
              </a:rPr>
              <a:t>They are “both plastic enough to adapt to local needs and the constraints of the several parties employing them, yet robust enough to </a:t>
            </a:r>
            <a:r>
              <a:rPr lang="en-US" sz="2800" b="1" dirty="0">
                <a:latin typeface="Cambria" panose="02040503050406030204" pitchFamily="18" charset="0"/>
              </a:rPr>
              <a:t>maintain a common identity across sites</a:t>
            </a:r>
            <a:r>
              <a:rPr lang="en-US" sz="2800" dirty="0">
                <a:latin typeface="Cambria" panose="02040503050406030204" pitchFamily="18" charset="0"/>
              </a:rPr>
              <a:t>” (393).</a:t>
            </a:r>
          </a:p>
        </p:txBody>
      </p:sp>
    </p:spTree>
    <p:extLst>
      <p:ext uri="{BB962C8B-B14F-4D97-AF65-F5344CB8AC3E}">
        <p14:creationId xmlns:p14="http://schemas.microsoft.com/office/powerpoint/2010/main" val="2269689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C8FBC4E-C48C-3443-9B3B-705E05A75FA0}"/>
              </a:ext>
            </a:extLst>
          </p:cNvPr>
          <p:cNvSpPr/>
          <p:nvPr/>
        </p:nvSpPr>
        <p:spPr>
          <a:xfrm>
            <a:off x="985652" y="1128154"/>
            <a:ext cx="6709558" cy="3970318"/>
          </a:xfrm>
          <a:prstGeom prst="rect">
            <a:avLst/>
          </a:prstGeom>
        </p:spPr>
        <p:txBody>
          <a:bodyPr wrap="square">
            <a:spAutoFit/>
          </a:bodyPr>
          <a:lstStyle/>
          <a:p>
            <a:r>
              <a:rPr lang="en-US" sz="2800" b="1" dirty="0">
                <a:latin typeface="Cambria" panose="02040503050406030204" pitchFamily="18" charset="0"/>
                <a:ea typeface="MS Mincho" panose="02020609040205080304" pitchFamily="49" charset="-128"/>
                <a:cs typeface="Times New Roman" panose="02020603050405020304" pitchFamily="18" charset="0"/>
              </a:rPr>
              <a:t>Museum of Vertebrate Zoology (University of California) as a boundary object.</a:t>
            </a:r>
            <a:endParaRPr lang="en-US" sz="2800" dirty="0">
              <a:latin typeface="Cambria" panose="02040503050406030204" pitchFamily="18" charset="0"/>
              <a:ea typeface="MS Mincho" panose="02020609040205080304" pitchFamily="49" charset="-128"/>
              <a:cs typeface="Times New Roman" panose="02020603050405020304" pitchFamily="18" charset="0"/>
            </a:endParaRPr>
          </a:p>
          <a:p>
            <a:r>
              <a:rPr lang="en-US" sz="2800" dirty="0">
                <a:latin typeface="Cambria" panose="02040503050406030204" pitchFamily="18" charset="0"/>
                <a:ea typeface="MS Mincho" panose="02020609040205080304" pitchFamily="49" charset="-128"/>
                <a:cs typeface="Times New Roman" panose="02020603050405020304" pitchFamily="18" charset="0"/>
              </a:rPr>
              <a:t> </a:t>
            </a:r>
          </a:p>
          <a:p>
            <a:pPr marL="285750" indent="-285750">
              <a:buFont typeface="Arial" panose="020B0604020202020204" pitchFamily="34" charset="0"/>
              <a:buChar char="•"/>
            </a:pPr>
            <a:r>
              <a:rPr lang="en-US" sz="2800" b="1" dirty="0">
                <a:latin typeface="Cambria" panose="02040503050406030204" pitchFamily="18" charset="0"/>
                <a:ea typeface="MS Mincho" panose="02020609040205080304" pitchFamily="49" charset="-128"/>
                <a:cs typeface="Times New Roman" panose="02020603050405020304" pitchFamily="18" charset="0"/>
              </a:rPr>
              <a:t>Grinnell</a:t>
            </a:r>
            <a:r>
              <a:rPr lang="en-US" sz="2800" dirty="0">
                <a:latin typeface="Cambria" panose="02040503050406030204" pitchFamily="18" charset="0"/>
                <a:ea typeface="MS Mincho" panose="02020609040205080304" pitchFamily="49" charset="-128"/>
                <a:cs typeface="Times New Roman" panose="02020603050405020304" pitchFamily="18" charset="0"/>
              </a:rPr>
              <a:t>: The museum was a repository for ecological information. Where animals lived, what was the </a:t>
            </a:r>
            <a:r>
              <a:rPr lang="en-US" sz="2800">
                <a:latin typeface="Cambria" panose="02040503050406030204" pitchFamily="18" charset="0"/>
                <a:ea typeface="MS Mincho" panose="02020609040205080304" pitchFamily="49" charset="-128"/>
                <a:cs typeface="Times New Roman" panose="02020603050405020304" pitchFamily="18" charset="0"/>
              </a:rPr>
              <a:t>apex predator? </a:t>
            </a:r>
            <a:endParaRPr lang="en-US" sz="2800" dirty="0">
              <a:latin typeface="Cambria" panose="02040503050406030204" pitchFamily="18" charset="0"/>
              <a:ea typeface="MS Mincho" panose="02020609040205080304" pitchFamily="49" charset="-128"/>
              <a:cs typeface="Times New Roman" panose="02020603050405020304" pitchFamily="18" charset="0"/>
            </a:endParaRPr>
          </a:p>
          <a:p>
            <a:r>
              <a:rPr lang="en-US" sz="2800" dirty="0">
                <a:latin typeface="Cambria" panose="02040503050406030204" pitchFamily="18" charset="0"/>
                <a:ea typeface="MS Mincho" panose="02020609040205080304" pitchFamily="49" charset="-128"/>
                <a:cs typeface="Times New Roman" panose="02020603050405020304" pitchFamily="18" charset="0"/>
              </a:rPr>
              <a:t> </a:t>
            </a:r>
          </a:p>
        </p:txBody>
      </p:sp>
    </p:spTree>
    <p:extLst>
      <p:ext uri="{BB962C8B-B14F-4D97-AF65-F5344CB8AC3E}">
        <p14:creationId xmlns:p14="http://schemas.microsoft.com/office/powerpoint/2010/main" val="1698554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FA36D2-7D56-2349-8BA6-A3F8255EB1BA}"/>
              </a:ext>
            </a:extLst>
          </p:cNvPr>
          <p:cNvSpPr/>
          <p:nvPr/>
        </p:nvSpPr>
        <p:spPr>
          <a:xfrm>
            <a:off x="1080655" y="938152"/>
            <a:ext cx="6893626" cy="4678204"/>
          </a:xfrm>
          <a:prstGeom prst="rect">
            <a:avLst/>
          </a:prstGeom>
        </p:spPr>
        <p:txBody>
          <a:bodyPr wrap="square">
            <a:spAutoFit/>
          </a:bodyPr>
          <a:lstStyle/>
          <a:p>
            <a:endParaRPr lang="en-US" dirty="0">
              <a:latin typeface="Cambria" panose="02040503050406030204" pitchFamily="18" charset="0"/>
              <a:ea typeface="MS Mincho" panose="02020609040205080304" pitchFamily="49" charset="-128"/>
              <a:cs typeface="Times New Roman" panose="02020603050405020304" pitchFamily="18" charset="0"/>
            </a:endParaRPr>
          </a:p>
          <a:p>
            <a:pPr marL="285750" indent="-285750">
              <a:buFont typeface="Arial" panose="020B0604020202020204" pitchFamily="34" charset="0"/>
              <a:buChar char="•"/>
            </a:pPr>
            <a:r>
              <a:rPr lang="en-US" sz="2800" b="1" dirty="0">
                <a:latin typeface="Cambria" panose="02040503050406030204" pitchFamily="18" charset="0"/>
                <a:ea typeface="MS Mincho" panose="02020609040205080304" pitchFamily="49" charset="-128"/>
                <a:cs typeface="Times New Roman" panose="02020603050405020304" pitchFamily="18" charset="0"/>
              </a:rPr>
              <a:t>Amateur naturalists (citizen scientists): </a:t>
            </a:r>
            <a:r>
              <a:rPr lang="en-US" sz="2800" dirty="0">
                <a:latin typeface="Cambria" panose="02040503050406030204" pitchFamily="18" charset="0"/>
                <a:ea typeface="MS Mincho" panose="02020609040205080304" pitchFamily="49" charset="-128"/>
                <a:cs typeface="Times New Roman" panose="02020603050405020304" pitchFamily="18" charset="0"/>
              </a:rPr>
              <a:t>Specimens put on display to encourage the public to appreciate nature and recognize the “vanishing wilderness” (400) </a:t>
            </a:r>
          </a:p>
          <a:p>
            <a:pPr marL="285750" indent="-285750">
              <a:buFont typeface="Arial" panose="020B0604020202020204" pitchFamily="34" charset="0"/>
              <a:buChar char="•"/>
            </a:pPr>
            <a:endParaRPr lang="en-US" sz="2800" dirty="0">
              <a:latin typeface="Cambria" panose="02040503050406030204" pitchFamily="18" charset="0"/>
              <a:ea typeface="MS Mincho" panose="02020609040205080304" pitchFamily="49" charset="-128"/>
              <a:cs typeface="Times New Roman" panose="02020603050405020304" pitchFamily="18" charset="0"/>
            </a:endParaRPr>
          </a:p>
          <a:p>
            <a:pPr marL="285750" indent="-285750">
              <a:buFont typeface="Arial" panose="020B0604020202020204" pitchFamily="34" charset="0"/>
              <a:buChar char="•"/>
            </a:pPr>
            <a:r>
              <a:rPr lang="en-US" sz="2800" b="1" dirty="0">
                <a:latin typeface="Cambria" panose="02040503050406030204" pitchFamily="18" charset="0"/>
                <a:ea typeface="MS Mincho" panose="02020609040205080304" pitchFamily="49" charset="-128"/>
                <a:cs typeface="Times New Roman" panose="02020603050405020304" pitchFamily="18" charset="0"/>
              </a:rPr>
              <a:t>University Administrators.  </a:t>
            </a:r>
            <a:r>
              <a:rPr lang="en-US" sz="2800" dirty="0">
                <a:latin typeface="Cambria" panose="02040503050406030204" pitchFamily="18" charset="0"/>
                <a:ea typeface="MS Mincho" panose="02020609040205080304" pitchFamily="49" charset="-128"/>
                <a:cs typeface="Times New Roman" panose="02020603050405020304" pitchFamily="18" charset="0"/>
              </a:rPr>
              <a:t>An attempt to show that the University of California is a first class research institution that rivals eastern universities.</a:t>
            </a:r>
          </a:p>
        </p:txBody>
      </p:sp>
    </p:spTree>
    <p:extLst>
      <p:ext uri="{BB962C8B-B14F-4D97-AF65-F5344CB8AC3E}">
        <p14:creationId xmlns:p14="http://schemas.microsoft.com/office/powerpoint/2010/main" val="135885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C77896-A31F-D344-8584-B1C28302EE9B}"/>
              </a:ext>
            </a:extLst>
          </p:cNvPr>
          <p:cNvSpPr/>
          <p:nvPr/>
        </p:nvSpPr>
        <p:spPr>
          <a:xfrm>
            <a:off x="914400" y="332509"/>
            <a:ext cx="7386452" cy="5262979"/>
          </a:xfrm>
          <a:prstGeom prst="rect">
            <a:avLst/>
          </a:prstGeom>
        </p:spPr>
        <p:txBody>
          <a:bodyPr wrap="square">
            <a:spAutoFit/>
          </a:bodyPr>
          <a:lstStyle/>
          <a:p>
            <a:r>
              <a:rPr lang="en-US" sz="2800" b="1" dirty="0">
                <a:latin typeface="Cambria" panose="02040503050406030204" pitchFamily="18" charset="0"/>
                <a:ea typeface="MS Mincho" panose="02020609040205080304" pitchFamily="49" charset="-128"/>
                <a:cs typeface="Times New Roman" panose="02020603050405020304" pitchFamily="18" charset="0"/>
              </a:rPr>
              <a:t>“California” as a boundary object:  </a:t>
            </a:r>
            <a:endParaRPr lang="en-US" sz="2800" dirty="0">
              <a:latin typeface="Cambria" panose="02040503050406030204" pitchFamily="18" charset="0"/>
              <a:ea typeface="MS Mincho" panose="02020609040205080304" pitchFamily="49" charset="-128"/>
              <a:cs typeface="Times New Roman" panose="02020603050405020304" pitchFamily="18" charset="0"/>
            </a:endParaRPr>
          </a:p>
          <a:p>
            <a:r>
              <a:rPr lang="en-US" sz="2800" dirty="0">
                <a:latin typeface="Cambria" panose="02040503050406030204" pitchFamily="18" charset="0"/>
                <a:ea typeface="MS Mincho" panose="02020609040205080304" pitchFamily="49" charset="-128"/>
                <a:cs typeface="Times New Roman" panose="02020603050405020304" pitchFamily="18" charset="0"/>
              </a:rPr>
              <a:t> </a:t>
            </a:r>
          </a:p>
          <a:p>
            <a:pPr marL="457200" indent="-457200">
              <a:buFont typeface="Arial" panose="020B0604020202020204" pitchFamily="34" charset="0"/>
              <a:buChar char="•"/>
            </a:pPr>
            <a:r>
              <a:rPr lang="en-US" sz="2800" b="1" dirty="0">
                <a:latin typeface="Cambria" panose="02040503050406030204" pitchFamily="18" charset="0"/>
                <a:ea typeface="MS Mincho" panose="02020609040205080304" pitchFamily="49" charset="-128"/>
                <a:cs typeface="Times New Roman" panose="02020603050405020304" pitchFamily="18" charset="0"/>
              </a:rPr>
              <a:t>Joseph Grinnell </a:t>
            </a:r>
            <a:r>
              <a:rPr lang="en-US" sz="2800" dirty="0">
                <a:latin typeface="Cambria" panose="02040503050406030204" pitchFamily="18" charset="0"/>
                <a:ea typeface="MS Mincho" panose="02020609040205080304" pitchFamily="49" charset="-128"/>
                <a:cs typeface="Times New Roman" panose="02020603050405020304" pitchFamily="18" charset="0"/>
              </a:rPr>
              <a:t>and ecologists.  A </a:t>
            </a:r>
            <a:r>
              <a:rPr lang="en-US" sz="2800" dirty="0" err="1">
                <a:latin typeface="Cambria" panose="02040503050406030204" pitchFamily="18" charset="0"/>
                <a:ea typeface="MS Mincho" panose="02020609040205080304" pitchFamily="49" charset="-128"/>
                <a:cs typeface="Times New Roman" panose="02020603050405020304" pitchFamily="18" charset="0"/>
              </a:rPr>
              <a:t>delimitable</a:t>
            </a:r>
            <a:r>
              <a:rPr lang="en-US" sz="2800" dirty="0">
                <a:latin typeface="Cambria" panose="02040503050406030204" pitchFamily="18" charset="0"/>
                <a:ea typeface="MS Mincho" panose="02020609040205080304" pitchFamily="49" charset="-128"/>
                <a:cs typeface="Times New Roman" panose="02020603050405020304" pitchFamily="18" charset="0"/>
              </a:rPr>
              <a:t> “laboratory in the field.” Allowing for the establishment of a research question?  </a:t>
            </a:r>
          </a:p>
          <a:p>
            <a:pPr marL="457200" indent="-457200">
              <a:buFont typeface="Arial" panose="020B0604020202020204" pitchFamily="34" charset="0"/>
              <a:buChar char="•"/>
            </a:pPr>
            <a:endParaRPr lang="en-US" sz="2800" dirty="0">
              <a:latin typeface="Cambria" panose="02040503050406030204" pitchFamily="18" charset="0"/>
              <a:ea typeface="MS Mincho" panose="02020609040205080304" pitchFamily="49" charset="-128"/>
              <a:cs typeface="Times New Roman" panose="02020603050405020304" pitchFamily="18" charset="0"/>
            </a:endParaRPr>
          </a:p>
          <a:p>
            <a:pPr marL="457200" indent="-457200">
              <a:buFont typeface="Arial" panose="020B0604020202020204" pitchFamily="34" charset="0"/>
              <a:buChar char="•"/>
            </a:pPr>
            <a:r>
              <a:rPr lang="en-US" sz="2800" dirty="0">
                <a:latin typeface="Cambria" panose="02040503050406030204" pitchFamily="18" charset="0"/>
                <a:ea typeface="MS Mincho" panose="02020609040205080304" pitchFamily="49" charset="-128"/>
                <a:cs typeface="Times New Roman" panose="02020603050405020304" pitchFamily="18" charset="0"/>
              </a:rPr>
              <a:t>Allowing </a:t>
            </a:r>
            <a:r>
              <a:rPr lang="en-US" sz="2800" b="1" dirty="0">
                <a:latin typeface="Cambria" panose="02040503050406030204" pitchFamily="18" charset="0"/>
                <a:ea typeface="MS Mincho" panose="02020609040205080304" pitchFamily="49" charset="-128"/>
                <a:cs typeface="Times New Roman" panose="02020603050405020304" pitchFamily="18" charset="0"/>
              </a:rPr>
              <a:t>university administrators </a:t>
            </a:r>
            <a:r>
              <a:rPr lang="en-US" sz="2800" dirty="0">
                <a:latin typeface="Cambria" panose="02040503050406030204" pitchFamily="18" charset="0"/>
                <a:ea typeface="MS Mincho" panose="02020609040205080304" pitchFamily="49" charset="-128"/>
                <a:cs typeface="Times New Roman" panose="02020603050405020304" pitchFamily="18" charset="0"/>
              </a:rPr>
              <a:t>to show they are serving the public of the state.</a:t>
            </a:r>
          </a:p>
          <a:p>
            <a:r>
              <a:rPr lang="en-US" sz="2800" dirty="0">
                <a:latin typeface="Cambria" panose="02040503050406030204" pitchFamily="18" charset="0"/>
                <a:ea typeface="MS Mincho" panose="02020609040205080304" pitchFamily="49" charset="-128"/>
                <a:cs typeface="Times New Roman" panose="02020603050405020304" pitchFamily="18" charset="0"/>
              </a:rPr>
              <a:t> </a:t>
            </a:r>
          </a:p>
          <a:p>
            <a:pPr marL="457200" indent="-457200">
              <a:buFont typeface="Arial" panose="020B0604020202020204" pitchFamily="34" charset="0"/>
              <a:buChar char="•"/>
            </a:pPr>
            <a:r>
              <a:rPr lang="en-US" sz="2800" b="1" dirty="0">
                <a:latin typeface="Cambria" panose="02040503050406030204" pitchFamily="18" charset="0"/>
                <a:ea typeface="MS Mincho" panose="02020609040205080304" pitchFamily="49" charset="-128"/>
                <a:cs typeface="Times New Roman" panose="02020603050405020304" pitchFamily="18" charset="0"/>
              </a:rPr>
              <a:t>Amateur naturalists </a:t>
            </a:r>
            <a:r>
              <a:rPr lang="en-US" sz="2800" dirty="0">
                <a:latin typeface="Cambria" panose="02040503050406030204" pitchFamily="18" charset="0"/>
                <a:ea typeface="MS Mincho" panose="02020609040205080304" pitchFamily="49" charset="-128"/>
                <a:cs typeface="Times New Roman" panose="02020603050405020304" pitchFamily="18" charset="0"/>
              </a:rPr>
              <a:t>can preserve the flora and fauna of their state.</a:t>
            </a:r>
          </a:p>
        </p:txBody>
      </p:sp>
    </p:spTree>
    <p:extLst>
      <p:ext uri="{BB962C8B-B14F-4D97-AF65-F5344CB8AC3E}">
        <p14:creationId xmlns:p14="http://schemas.microsoft.com/office/powerpoint/2010/main" val="1516362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23158" y="1506226"/>
            <a:ext cx="6259415" cy="2677656"/>
          </a:xfrm>
          <a:prstGeom prst="rect">
            <a:avLst/>
          </a:prstGeom>
        </p:spPr>
        <p:txBody>
          <a:bodyPr wrap="square">
            <a:spAutoFit/>
          </a:bodyPr>
          <a:lstStyle/>
          <a:p>
            <a:r>
              <a:rPr lang="en-US" sz="2800" dirty="0">
                <a:latin typeface="Cambria" panose="02040503050406030204" pitchFamily="18" charset="0"/>
                <a:ea typeface="PingFang HK" panose="020B0400000000000000" pitchFamily="34" charset="-120"/>
                <a:cs typeface="Times New Roman" panose="02020603050405020304" pitchFamily="18" charset="0"/>
              </a:rPr>
              <a:t>Nick Fox adds that when implementing new technologies that serve as boundary objects, </a:t>
            </a:r>
            <a:r>
              <a:rPr lang="en-US" sz="2800" b="1" dirty="0">
                <a:latin typeface="Cambria" panose="02040503050406030204" pitchFamily="18" charset="0"/>
                <a:ea typeface="PingFang HK" panose="020B0400000000000000" pitchFamily="34" charset="-120"/>
                <a:cs typeface="Times New Roman" panose="02020603050405020304" pitchFamily="18" charset="0"/>
              </a:rPr>
              <a:t>“the broader social meaning”</a:t>
            </a:r>
            <a:r>
              <a:rPr lang="en-US" sz="2800" dirty="0">
                <a:latin typeface="Cambria" panose="02040503050406030204" pitchFamily="18" charset="0"/>
                <a:ea typeface="PingFang HK" panose="020B0400000000000000" pitchFamily="34" charset="-120"/>
                <a:cs typeface="Times New Roman" panose="02020603050405020304" pitchFamily="18" charset="0"/>
              </a:rPr>
              <a:t> of these objects for all stakeholders needs to be understood (Fox, 2009). </a:t>
            </a:r>
          </a:p>
        </p:txBody>
      </p:sp>
    </p:spTree>
    <p:extLst>
      <p:ext uri="{BB962C8B-B14F-4D97-AF65-F5344CB8AC3E}">
        <p14:creationId xmlns:p14="http://schemas.microsoft.com/office/powerpoint/2010/main" val="1870680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6300" y="1224043"/>
            <a:ext cx="7157673" cy="1384995"/>
          </a:xfrm>
          <a:prstGeom prst="rect">
            <a:avLst/>
          </a:prstGeom>
        </p:spPr>
        <p:txBody>
          <a:bodyPr wrap="square">
            <a:spAutoFit/>
          </a:bodyPr>
          <a:lstStyle/>
          <a:p>
            <a:r>
              <a:rPr lang="en-US" sz="2800" b="1" dirty="0">
                <a:latin typeface="Cambria" panose="02040503050406030204" pitchFamily="18" charset="0"/>
                <a:cs typeface="Times New Roman" panose="02020603050405020304" pitchFamily="18" charset="0"/>
              </a:rPr>
              <a:t>Inhibitory boundary object</a:t>
            </a:r>
            <a:r>
              <a:rPr lang="en-US" sz="2800" dirty="0">
                <a:latin typeface="Cambria" panose="02040503050406030204" pitchFamily="18" charset="0"/>
                <a:cs typeface="Times New Roman" panose="02020603050405020304" pitchFamily="18" charset="0"/>
              </a:rPr>
              <a:t>.  Boundary objects that keeps different groups from working together. </a:t>
            </a:r>
          </a:p>
        </p:txBody>
      </p:sp>
    </p:spTree>
    <p:extLst>
      <p:ext uri="{BB962C8B-B14F-4D97-AF65-F5344CB8AC3E}">
        <p14:creationId xmlns:p14="http://schemas.microsoft.com/office/powerpoint/2010/main" val="3265184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3468" y="1466847"/>
            <a:ext cx="7492418" cy="2246769"/>
          </a:xfrm>
          <a:prstGeom prst="rect">
            <a:avLst/>
          </a:prstGeom>
        </p:spPr>
        <p:txBody>
          <a:bodyPr wrap="square">
            <a:spAutoFit/>
          </a:bodyPr>
          <a:lstStyle/>
          <a:p>
            <a:r>
              <a:rPr lang="en-US" sz="2800" dirty="0">
                <a:latin typeface="Cambria" panose="02040503050406030204" pitchFamily="18" charset="0"/>
              </a:rPr>
              <a:t>For example, nineteenth century physicians did not readily accept </a:t>
            </a:r>
            <a:r>
              <a:rPr lang="en-US" sz="2800" b="1" dirty="0">
                <a:latin typeface="Cambria" panose="02040503050406030204" pitchFamily="18" charset="0"/>
              </a:rPr>
              <a:t>the postoperative application of antiseptics</a:t>
            </a:r>
            <a:r>
              <a:rPr lang="en-US" sz="2800" dirty="0">
                <a:latin typeface="Cambria" panose="02040503050406030204" pitchFamily="18" charset="0"/>
              </a:rPr>
              <a:t> to wounds as it communicated that surgeons introduced disease, an </a:t>
            </a:r>
            <a:r>
              <a:rPr lang="en-US" sz="2800" b="1" dirty="0">
                <a:latin typeface="Cambria" panose="02040503050406030204" pitchFamily="18" charset="0"/>
              </a:rPr>
              <a:t>inhibitory boundary object.  </a:t>
            </a:r>
          </a:p>
        </p:txBody>
      </p:sp>
    </p:spTree>
    <p:extLst>
      <p:ext uri="{BB962C8B-B14F-4D97-AF65-F5344CB8AC3E}">
        <p14:creationId xmlns:p14="http://schemas.microsoft.com/office/powerpoint/2010/main" val="752154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1278" y="1793174"/>
            <a:ext cx="7520301" cy="3108543"/>
          </a:xfrm>
          <a:prstGeom prst="rect">
            <a:avLst/>
          </a:prstGeom>
        </p:spPr>
        <p:txBody>
          <a:bodyPr wrap="square">
            <a:spAutoFit/>
          </a:bodyPr>
          <a:lstStyle/>
          <a:p>
            <a:r>
              <a:rPr lang="en-US" sz="2800" b="1" dirty="0">
                <a:latin typeface="Cambria" panose="02040503050406030204" pitchFamily="18" charset="0"/>
              </a:rPr>
              <a:t>Joseph Lister </a:t>
            </a:r>
            <a:r>
              <a:rPr lang="en-US" sz="2800" dirty="0">
                <a:latin typeface="Cambria" panose="02040503050406030204" pitchFamily="18" charset="0"/>
              </a:rPr>
              <a:t>was the leading advocate for this practice and his </a:t>
            </a:r>
            <a:r>
              <a:rPr lang="en-US" sz="2800" b="1" dirty="0">
                <a:latin typeface="Cambria" panose="02040503050406030204" pitchFamily="18" charset="0"/>
              </a:rPr>
              <a:t>primary emphasis was on killing germs with antiseptics</a:t>
            </a:r>
            <a:r>
              <a:rPr lang="en-US" sz="2800" dirty="0">
                <a:latin typeface="Cambria" panose="02040503050406030204" pitchFamily="18" charset="0"/>
              </a:rPr>
              <a:t>; he did not point out that some patients were more susceptible to postoperative infection because of factors such as </a:t>
            </a:r>
            <a:r>
              <a:rPr lang="en-US" sz="2800" b="1" dirty="0">
                <a:latin typeface="Cambria" panose="02040503050406030204" pitchFamily="18" charset="0"/>
              </a:rPr>
              <a:t>being poor and having bad diets</a:t>
            </a:r>
            <a:r>
              <a:rPr lang="en-US" sz="2800" dirty="0">
                <a:latin typeface="Cambria" panose="02040503050406030204" pitchFamily="18" charset="0"/>
              </a:rPr>
              <a:t>.  </a:t>
            </a:r>
          </a:p>
        </p:txBody>
      </p:sp>
    </p:spTree>
    <p:extLst>
      <p:ext uri="{BB962C8B-B14F-4D97-AF65-F5344CB8AC3E}">
        <p14:creationId xmlns:p14="http://schemas.microsoft.com/office/powerpoint/2010/main" val="1008697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0026" y="1448790"/>
            <a:ext cx="7339878" cy="4832092"/>
          </a:xfrm>
          <a:prstGeom prst="rect">
            <a:avLst/>
          </a:prstGeom>
        </p:spPr>
        <p:txBody>
          <a:bodyPr wrap="square">
            <a:spAutoFit/>
          </a:bodyPr>
          <a:lstStyle/>
          <a:p>
            <a:r>
              <a:rPr lang="en-US" sz="2800" dirty="0">
                <a:latin typeface="Cambria" panose="02040503050406030204" pitchFamily="18" charset="0"/>
              </a:rPr>
              <a:t>Fox concludes that had Lister also done this, the adoption of antiseptic theory would not have been resisted as much because surgeons would not be </a:t>
            </a:r>
            <a:r>
              <a:rPr lang="en-US" sz="2800" b="1" dirty="0">
                <a:latin typeface="Cambria" panose="02040503050406030204" pitchFamily="18" charset="0"/>
              </a:rPr>
              <a:t>implicated as the sole introducers of contagion.</a:t>
            </a:r>
            <a:r>
              <a:rPr lang="en-US" sz="2800" dirty="0">
                <a:latin typeface="Cambria" panose="02040503050406030204" pitchFamily="18" charset="0"/>
              </a:rPr>
              <a:t> </a:t>
            </a:r>
          </a:p>
          <a:p>
            <a:r>
              <a:rPr lang="en-US" sz="2800" dirty="0">
                <a:latin typeface="Cambria" panose="02040503050406030204" pitchFamily="18" charset="0"/>
              </a:rPr>
              <a:t> </a:t>
            </a:r>
          </a:p>
          <a:p>
            <a:r>
              <a:rPr lang="en-US" sz="2800" dirty="0">
                <a:latin typeface="Cambria" panose="02040503050406030204" pitchFamily="18" charset="0"/>
              </a:rPr>
              <a:t>Contrarily,</a:t>
            </a:r>
            <a:r>
              <a:rPr lang="en-US" sz="2800" b="1" dirty="0">
                <a:latin typeface="Cambria" panose="02040503050406030204" pitchFamily="18" charset="0"/>
              </a:rPr>
              <a:t> aseptic practices</a:t>
            </a:r>
            <a:r>
              <a:rPr lang="en-US" sz="2800" dirty="0">
                <a:latin typeface="Cambria" panose="02040503050406030204" pitchFamily="18" charset="0"/>
              </a:rPr>
              <a:t> such as keeping surgical theaters and gowns sterile clean were accepted as a new practice as they comported with </a:t>
            </a:r>
            <a:r>
              <a:rPr lang="en-US" sz="2800" b="1" dirty="0">
                <a:latin typeface="Cambria" panose="02040503050406030204" pitchFamily="18" charset="0"/>
              </a:rPr>
              <a:t>Victorian ideals</a:t>
            </a:r>
            <a:r>
              <a:rPr lang="en-US" sz="2800" dirty="0">
                <a:latin typeface="Cambria" panose="02040503050406030204" pitchFamily="18" charset="0"/>
              </a:rPr>
              <a:t> of cleanliness.  </a:t>
            </a:r>
          </a:p>
          <a:p>
            <a:r>
              <a:rPr lang="en-US" sz="2800" dirty="0">
                <a:latin typeface="Cambria" panose="02040503050406030204" pitchFamily="18" charset="0"/>
              </a:rPr>
              <a:t> </a:t>
            </a:r>
          </a:p>
        </p:txBody>
      </p:sp>
    </p:spTree>
    <p:extLst>
      <p:ext uri="{BB962C8B-B14F-4D97-AF65-F5344CB8AC3E}">
        <p14:creationId xmlns:p14="http://schemas.microsoft.com/office/powerpoint/2010/main" val="2197828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F3B2BA-2391-604C-A7D8-B9AC4DF1F483}"/>
              </a:ext>
            </a:extLst>
          </p:cNvPr>
          <p:cNvSpPr/>
          <p:nvPr/>
        </p:nvSpPr>
        <p:spPr>
          <a:xfrm>
            <a:off x="1175657" y="1104405"/>
            <a:ext cx="7042068" cy="2677656"/>
          </a:xfrm>
          <a:prstGeom prst="rect">
            <a:avLst/>
          </a:prstGeom>
        </p:spPr>
        <p:txBody>
          <a:bodyPr wrap="square">
            <a:spAutoFit/>
          </a:bodyPr>
          <a:lstStyle/>
          <a:p>
            <a:endParaRPr lang="en-US" sz="2800" dirty="0"/>
          </a:p>
          <a:p>
            <a:r>
              <a:rPr lang="en-US" sz="2800" dirty="0">
                <a:latin typeface="Cambria" panose="02040503050406030204" pitchFamily="18" charset="0"/>
              </a:rPr>
              <a:t>New technologies are not neutral and the </a:t>
            </a:r>
            <a:r>
              <a:rPr lang="en-US" sz="2800" b="1" dirty="0">
                <a:latin typeface="Cambria" panose="02040503050406030204" pitchFamily="18" charset="0"/>
              </a:rPr>
              <a:t>“semantic role they perform”</a:t>
            </a:r>
            <a:r>
              <a:rPr lang="en-US" sz="2800" dirty="0">
                <a:latin typeface="Cambria" panose="02040503050406030204" pitchFamily="18" charset="0"/>
              </a:rPr>
              <a:t> needs to be considered for all stakeholders when they are presented to the stakeholders involved (Fox).</a:t>
            </a:r>
          </a:p>
        </p:txBody>
      </p:sp>
    </p:spTree>
    <p:extLst>
      <p:ext uri="{BB962C8B-B14F-4D97-AF65-F5344CB8AC3E}">
        <p14:creationId xmlns:p14="http://schemas.microsoft.com/office/powerpoint/2010/main" val="3715882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4405" y="1068779"/>
            <a:ext cx="6757059" cy="3970318"/>
          </a:xfrm>
          <a:prstGeom prst="rect">
            <a:avLst/>
          </a:prstGeom>
        </p:spPr>
        <p:txBody>
          <a:bodyPr wrap="square">
            <a:spAutoFit/>
          </a:bodyPr>
          <a:lstStyle/>
          <a:p>
            <a:r>
              <a:rPr lang="en-US" sz="2800" dirty="0">
                <a:latin typeface="Cambria" panose="02040503050406030204" pitchFamily="18" charset="0"/>
              </a:rPr>
              <a:t>In his book </a:t>
            </a:r>
            <a:r>
              <a:rPr lang="en-US" sz="2800" b="1" i="1" dirty="0">
                <a:latin typeface="Cambria" panose="02040503050406030204" pitchFamily="18" charset="0"/>
              </a:rPr>
              <a:t>Who We Are and How We Got Here</a:t>
            </a:r>
            <a:r>
              <a:rPr lang="en-US" sz="2800" i="1" dirty="0">
                <a:latin typeface="Cambria" panose="02040503050406030204" pitchFamily="18" charset="0"/>
              </a:rPr>
              <a:t> </a:t>
            </a:r>
            <a:r>
              <a:rPr lang="en-US" sz="2800" dirty="0">
                <a:latin typeface="Cambria" panose="02040503050406030204" pitchFamily="18" charset="0"/>
              </a:rPr>
              <a:t>(2018), geneticist </a:t>
            </a:r>
            <a:r>
              <a:rPr lang="en-US" sz="2800" b="1" dirty="0">
                <a:latin typeface="Cambria" panose="02040503050406030204" pitchFamily="18" charset="0"/>
              </a:rPr>
              <a:t>David Reich</a:t>
            </a:r>
            <a:r>
              <a:rPr lang="en-US" sz="2800" dirty="0">
                <a:latin typeface="Cambria" panose="02040503050406030204" pitchFamily="18" charset="0"/>
              </a:rPr>
              <a:t> describes how genome sequencing technologies can identify our biological heritage, but the extent of how much this can reveal about human nature has been challenged and </a:t>
            </a:r>
            <a:r>
              <a:rPr lang="en-US" sz="2800" b="1" dirty="0">
                <a:latin typeface="Cambria" panose="02040503050406030204" pitchFamily="18" charset="0"/>
              </a:rPr>
              <a:t>his ideas might have been better received had he characterized his work with a wider audience in mind</a:t>
            </a:r>
            <a:r>
              <a:rPr lang="en-US" sz="2800" dirty="0">
                <a:latin typeface="Cambria" panose="02040503050406030204" pitchFamily="18" charset="0"/>
              </a:rPr>
              <a:t>. </a:t>
            </a:r>
          </a:p>
        </p:txBody>
      </p:sp>
    </p:spTree>
    <p:extLst>
      <p:ext uri="{BB962C8B-B14F-4D97-AF65-F5344CB8AC3E}">
        <p14:creationId xmlns:p14="http://schemas.microsoft.com/office/powerpoint/2010/main" val="2920679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4549" y="1220730"/>
            <a:ext cx="7197054" cy="2677656"/>
          </a:xfrm>
          <a:prstGeom prst="rect">
            <a:avLst/>
          </a:prstGeom>
        </p:spPr>
        <p:txBody>
          <a:bodyPr wrap="square">
            <a:spAutoFit/>
          </a:bodyPr>
          <a:lstStyle/>
          <a:p>
            <a:r>
              <a:rPr lang="en-US" sz="2800" dirty="0">
                <a:latin typeface="Cambria" panose="02040503050406030204" pitchFamily="18" charset="0"/>
              </a:rPr>
              <a:t>Reich’s technical work has certainly deepened and complicated our understanding of “</a:t>
            </a:r>
            <a:r>
              <a:rPr lang="en-US" sz="2800" b="1" dirty="0">
                <a:latin typeface="Cambria" panose="02040503050406030204" pitchFamily="18" charset="0"/>
              </a:rPr>
              <a:t>who we are</a:t>
            </a:r>
            <a:r>
              <a:rPr lang="en-US" sz="2800" dirty="0">
                <a:latin typeface="Cambria" panose="02040503050406030204" pitchFamily="18" charset="0"/>
              </a:rPr>
              <a:t>”; our ancestral populations have </a:t>
            </a:r>
            <a:r>
              <a:rPr lang="en-US" sz="2800" b="1" dirty="0">
                <a:latin typeface="Cambria" panose="02040503050406030204" pitchFamily="18" charset="0"/>
              </a:rPr>
              <a:t>repeatedly split and then come back together, migrated, and even interbred with Neanderthals</a:t>
            </a:r>
            <a:r>
              <a:rPr lang="en-US" sz="2800" dirty="0">
                <a:latin typeface="Cambria" panose="02040503050406030204" pitchFamily="18" charset="0"/>
              </a:rPr>
              <a:t>. </a:t>
            </a:r>
          </a:p>
        </p:txBody>
      </p:sp>
    </p:spTree>
    <p:extLst>
      <p:ext uri="{BB962C8B-B14F-4D97-AF65-F5344CB8AC3E}">
        <p14:creationId xmlns:p14="http://schemas.microsoft.com/office/powerpoint/2010/main" val="73535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027DA4-939C-0F4B-A25A-85AD5B5FFF17}"/>
              </a:ext>
            </a:extLst>
          </p:cNvPr>
          <p:cNvSpPr/>
          <p:nvPr/>
        </p:nvSpPr>
        <p:spPr>
          <a:xfrm>
            <a:off x="1425039" y="1935678"/>
            <a:ext cx="5783283" cy="2246769"/>
          </a:xfrm>
          <a:prstGeom prst="rect">
            <a:avLst/>
          </a:prstGeom>
        </p:spPr>
        <p:txBody>
          <a:bodyPr wrap="square">
            <a:spAutoFit/>
          </a:bodyPr>
          <a:lstStyle/>
          <a:p>
            <a:r>
              <a:rPr lang="en-US" sz="2800" dirty="0">
                <a:latin typeface="Cambria" panose="02040503050406030204" pitchFamily="18" charset="0"/>
                <a:ea typeface="MS Mincho" panose="02020609040205080304" pitchFamily="49" charset="-128"/>
                <a:cs typeface="Times New Roman" panose="02020603050405020304" pitchFamily="18" charset="0"/>
              </a:rPr>
              <a:t>Reich does say that genomic testing has had the effect of “</a:t>
            </a:r>
            <a:r>
              <a:rPr lang="en-US" sz="2800" b="1" dirty="0">
                <a:latin typeface="Cambria" panose="02040503050406030204" pitchFamily="18" charset="0"/>
                <a:ea typeface="MS Mincho" panose="02020609040205080304" pitchFamily="49" charset="-128"/>
                <a:cs typeface="Times New Roman" panose="02020603050405020304" pitchFamily="18" charset="0"/>
              </a:rPr>
              <a:t>breaking down fixed ideas of race that have been used to justify discrimination</a:t>
            </a:r>
            <a:r>
              <a:rPr lang="en-US" sz="2800" dirty="0">
                <a:latin typeface="Cambria" panose="02040503050406030204" pitchFamily="18" charset="0"/>
                <a:ea typeface="MS Mincho" panose="02020609040205080304" pitchFamily="49" charset="-128"/>
                <a:cs typeface="Times New Roman" panose="02020603050405020304" pitchFamily="18" charset="0"/>
              </a:rPr>
              <a:t>.” (164)</a:t>
            </a:r>
          </a:p>
        </p:txBody>
      </p:sp>
    </p:spTree>
    <p:extLst>
      <p:ext uri="{BB962C8B-B14F-4D97-AF65-F5344CB8AC3E}">
        <p14:creationId xmlns:p14="http://schemas.microsoft.com/office/powerpoint/2010/main" val="3390796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4411" y="961902"/>
            <a:ext cx="7427880" cy="4832092"/>
          </a:xfrm>
          <a:prstGeom prst="rect">
            <a:avLst/>
          </a:prstGeom>
        </p:spPr>
        <p:txBody>
          <a:bodyPr wrap="square">
            <a:spAutoFit/>
          </a:bodyPr>
          <a:lstStyle/>
          <a:p>
            <a:r>
              <a:rPr lang="en-US" sz="2800" dirty="0">
                <a:latin typeface="Cambria" panose="02040503050406030204" pitchFamily="18" charset="0"/>
                <a:cs typeface="Calibri" panose="020F0502020204030204" pitchFamily="34" charset="0"/>
              </a:rPr>
              <a:t>But while he states that the idea of </a:t>
            </a:r>
            <a:r>
              <a:rPr lang="en-US" sz="2800" b="1" dirty="0">
                <a:latin typeface="Cambria" panose="02040503050406030204" pitchFamily="18" charset="0"/>
                <a:cs typeface="Calibri" panose="020F0502020204030204" pitchFamily="34" charset="0"/>
              </a:rPr>
              <a:t>“race” is a social construction and not a valid scientific concept</a:t>
            </a:r>
            <a:r>
              <a:rPr lang="en-US" sz="2800" dirty="0">
                <a:latin typeface="Cambria" panose="02040503050406030204" pitchFamily="18" charset="0"/>
                <a:cs typeface="Calibri" panose="020F0502020204030204" pitchFamily="34" charset="0"/>
              </a:rPr>
              <a:t>, he also describes the genetic predispositions of some “populations” in terms that others use for race (Holmes, 2018).    </a:t>
            </a:r>
          </a:p>
          <a:p>
            <a:r>
              <a:rPr lang="en-US" sz="2800" dirty="0">
                <a:latin typeface="Cambria" panose="02040503050406030204" pitchFamily="18" charset="0"/>
                <a:cs typeface="Calibri" panose="020F0502020204030204" pitchFamily="34" charset="0"/>
              </a:rPr>
              <a:t> </a:t>
            </a:r>
          </a:p>
          <a:p>
            <a:r>
              <a:rPr lang="en-US" sz="2800" dirty="0">
                <a:latin typeface="Cambria" panose="02040503050406030204" pitchFamily="18" charset="0"/>
                <a:cs typeface="Calibri" panose="020F0502020204030204" pitchFamily="34" charset="0"/>
              </a:rPr>
              <a:t>People don’t come in kinds.  They are mixtures of many peoples. </a:t>
            </a:r>
            <a:r>
              <a:rPr lang="en-US" sz="2800" b="1" dirty="0">
                <a:latin typeface="Cambria" panose="02040503050406030204" pitchFamily="18" charset="0"/>
                <a:cs typeface="Calibri" panose="020F0502020204030204" pitchFamily="34" charset="0"/>
              </a:rPr>
              <a:t>We don’t live in separate populations or races.  We engage through our social networks</a:t>
            </a:r>
            <a:r>
              <a:rPr lang="en-US" sz="2800" dirty="0">
                <a:latin typeface="Cambria" panose="02040503050406030204" pitchFamily="18" charset="0"/>
                <a:cs typeface="Calibri" panose="020F0502020204030204" pitchFamily="34" charset="0"/>
              </a:rPr>
              <a:t>; this is “who we are.”</a:t>
            </a:r>
          </a:p>
          <a:p>
            <a:r>
              <a:rPr lang="en-US" sz="2800" dirty="0"/>
              <a:t> </a:t>
            </a:r>
          </a:p>
        </p:txBody>
      </p:sp>
    </p:spTree>
    <p:extLst>
      <p:ext uri="{BB962C8B-B14F-4D97-AF65-F5344CB8AC3E}">
        <p14:creationId xmlns:p14="http://schemas.microsoft.com/office/powerpoint/2010/main" val="1381107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C7BCE1-9E78-7346-8A34-F88B67AB316C}"/>
              </a:ext>
            </a:extLst>
          </p:cNvPr>
          <p:cNvSpPr/>
          <p:nvPr/>
        </p:nvSpPr>
        <p:spPr>
          <a:xfrm>
            <a:off x="1128156" y="748145"/>
            <a:ext cx="6258296" cy="2677656"/>
          </a:xfrm>
          <a:prstGeom prst="rect">
            <a:avLst/>
          </a:prstGeom>
        </p:spPr>
        <p:txBody>
          <a:bodyPr wrap="square">
            <a:spAutoFit/>
          </a:bodyPr>
          <a:lstStyle/>
          <a:p>
            <a:r>
              <a:rPr lang="en-US" sz="2800" b="1" dirty="0">
                <a:latin typeface="Cambria" panose="02040503050406030204" pitchFamily="18" charset="0"/>
              </a:rPr>
              <a:t>Cultural anthropologists </a:t>
            </a:r>
            <a:r>
              <a:rPr lang="en-US" sz="2800" dirty="0">
                <a:latin typeface="Cambria" panose="02040503050406030204" pitchFamily="18" charset="0"/>
              </a:rPr>
              <a:t>challenge Reich as he has not presented genome sequencing in a way that accounts for how </a:t>
            </a:r>
            <a:r>
              <a:rPr lang="en-US" sz="2800" b="1" dirty="0">
                <a:latin typeface="Cambria" panose="02040503050406030204" pitchFamily="18" charset="0"/>
              </a:rPr>
              <a:t>“genes, environments and social conditions interact” </a:t>
            </a:r>
            <a:r>
              <a:rPr lang="en-US" sz="2800" dirty="0">
                <a:latin typeface="Cambria" panose="02040503050406030204" pitchFamily="18" charset="0"/>
              </a:rPr>
              <a:t>(Goodman and </a:t>
            </a:r>
            <a:r>
              <a:rPr lang="en-US" sz="2800" dirty="0" err="1">
                <a:latin typeface="Cambria" panose="02040503050406030204" pitchFamily="18" charset="0"/>
              </a:rPr>
              <a:t>Darnovsky</a:t>
            </a:r>
            <a:r>
              <a:rPr lang="en-US" sz="2800" dirty="0">
                <a:latin typeface="Cambria" panose="02040503050406030204" pitchFamily="18" charset="0"/>
              </a:rPr>
              <a:t>, 2018).  </a:t>
            </a:r>
          </a:p>
        </p:txBody>
      </p:sp>
    </p:spTree>
    <p:extLst>
      <p:ext uri="{BB962C8B-B14F-4D97-AF65-F5344CB8AC3E}">
        <p14:creationId xmlns:p14="http://schemas.microsoft.com/office/powerpoint/2010/main" val="1082569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7175" y="354406"/>
            <a:ext cx="7098599" cy="5632311"/>
          </a:xfrm>
          <a:prstGeom prst="rect">
            <a:avLst/>
          </a:prstGeom>
        </p:spPr>
        <p:txBody>
          <a:bodyPr wrap="square">
            <a:spAutoFit/>
          </a:bodyPr>
          <a:lstStyle/>
          <a:p>
            <a:r>
              <a:rPr lang="en-US" sz="2800" b="1" dirty="0">
                <a:latin typeface="Cambria" panose="02040503050406030204" pitchFamily="18" charset="0"/>
              </a:rPr>
              <a:t>Plug and play research</a:t>
            </a:r>
            <a:r>
              <a:rPr lang="en-US" sz="2800" dirty="0">
                <a:latin typeface="Cambria" panose="02040503050406030204" pitchFamily="18" charset="0"/>
              </a:rPr>
              <a:t>:  You can take a genetic finding and </a:t>
            </a:r>
            <a:r>
              <a:rPr lang="en-US" sz="2800" b="1" dirty="0">
                <a:latin typeface="Cambria" panose="02040503050406030204" pitchFamily="18" charset="0"/>
              </a:rPr>
              <a:t>plug it into a pre-existing explanations </a:t>
            </a:r>
            <a:r>
              <a:rPr lang="en-US" sz="2800" dirty="0">
                <a:latin typeface="Cambria" panose="02040503050406030204" pitchFamily="18" charset="0"/>
              </a:rPr>
              <a:t>without entertaining the idea that there are better explanations. (Terrell)</a:t>
            </a:r>
          </a:p>
          <a:p>
            <a:r>
              <a:rPr lang="en-US" sz="2800" b="1" dirty="0">
                <a:latin typeface="Cambria" panose="02040503050406030204" pitchFamily="18" charset="0"/>
              </a:rPr>
              <a:t> </a:t>
            </a:r>
          </a:p>
          <a:p>
            <a:r>
              <a:rPr lang="en-US" sz="2800" dirty="0">
                <a:latin typeface="Cambria" panose="02040503050406030204" pitchFamily="18" charset="0"/>
              </a:rPr>
              <a:t>Reich uses old theories about trans pacific migrations.   Over a period of 2000 years, people in an island off of Taiwan migrated to what is now the islands of The Republic of Vanuatu and were the ancestors of modern day Polynesians.</a:t>
            </a:r>
          </a:p>
          <a:p>
            <a:r>
              <a:rPr lang="en-US" sz="2400" dirty="0"/>
              <a:t> </a:t>
            </a:r>
          </a:p>
        </p:txBody>
      </p:sp>
    </p:spTree>
    <p:extLst>
      <p:ext uri="{BB962C8B-B14F-4D97-AF65-F5344CB8AC3E}">
        <p14:creationId xmlns:p14="http://schemas.microsoft.com/office/powerpoint/2010/main" val="1564761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A5F8BAC-5C85-2541-B5A2-9A2FF14750B0}"/>
              </a:ext>
            </a:extLst>
          </p:cNvPr>
          <p:cNvSpPr/>
          <p:nvPr/>
        </p:nvSpPr>
        <p:spPr>
          <a:xfrm>
            <a:off x="1104405" y="985650"/>
            <a:ext cx="6412675" cy="3970318"/>
          </a:xfrm>
          <a:prstGeom prst="rect">
            <a:avLst/>
          </a:prstGeom>
        </p:spPr>
        <p:txBody>
          <a:bodyPr wrap="square">
            <a:spAutoFit/>
          </a:bodyPr>
          <a:lstStyle/>
          <a:p>
            <a:pPr marL="342900" indent="-342900">
              <a:buFont typeface="Arial" panose="020B0604020202020204" pitchFamily="34" charset="0"/>
              <a:buChar char="•"/>
            </a:pPr>
            <a:r>
              <a:rPr lang="en-US" sz="2800" dirty="0">
                <a:latin typeface="Cambria" panose="02040503050406030204" pitchFamily="18" charset="0"/>
              </a:rPr>
              <a:t>Did the hypothetical travelers </a:t>
            </a:r>
            <a:r>
              <a:rPr lang="en-US" sz="2800" b="1" dirty="0">
                <a:latin typeface="Cambria" panose="02040503050406030204" pitchFamily="18" charset="0"/>
              </a:rPr>
              <a:t>know they were migrating</a:t>
            </a:r>
            <a:r>
              <a:rPr lang="en-US" sz="2800" dirty="0">
                <a:latin typeface="Cambria" panose="02040503050406030204" pitchFamily="18" charset="0"/>
              </a:rPr>
              <a:t>? </a:t>
            </a:r>
          </a:p>
          <a:p>
            <a:pPr marL="342900" indent="-342900">
              <a:buFont typeface="Arial" panose="020B0604020202020204" pitchFamily="34" charset="0"/>
              <a:buChar char="•"/>
            </a:pPr>
            <a:endParaRPr lang="en-US" sz="2800" dirty="0">
              <a:latin typeface="Cambria" panose="02040503050406030204" pitchFamily="18" charset="0"/>
            </a:endParaRPr>
          </a:p>
          <a:p>
            <a:pPr marL="342900" indent="-342900">
              <a:buFont typeface="Arial" panose="020B0604020202020204" pitchFamily="34" charset="0"/>
              <a:buChar char="•"/>
            </a:pPr>
            <a:r>
              <a:rPr lang="en-US" sz="2800" dirty="0">
                <a:latin typeface="Cambria" panose="02040503050406030204" pitchFamily="18" charset="0"/>
              </a:rPr>
              <a:t>Did they </a:t>
            </a:r>
            <a:r>
              <a:rPr lang="en-US" sz="2800" b="1" dirty="0">
                <a:latin typeface="Cambria" panose="02040503050406030204" pitchFamily="18" charset="0"/>
              </a:rPr>
              <a:t>meet others </a:t>
            </a:r>
            <a:r>
              <a:rPr lang="en-US" sz="2800" dirty="0">
                <a:latin typeface="Cambria" panose="02040503050406030204" pitchFamily="18" charset="0"/>
              </a:rPr>
              <a:t>on the way?  </a:t>
            </a:r>
          </a:p>
          <a:p>
            <a:pPr marL="342900" indent="-342900">
              <a:buFont typeface="Arial" panose="020B0604020202020204" pitchFamily="34" charset="0"/>
              <a:buChar char="•"/>
            </a:pPr>
            <a:endParaRPr lang="en-US" sz="2800" dirty="0">
              <a:latin typeface="Cambria" panose="02040503050406030204" pitchFamily="18" charset="0"/>
            </a:endParaRPr>
          </a:p>
          <a:p>
            <a:pPr marL="342900" indent="-342900">
              <a:buFont typeface="Arial" panose="020B0604020202020204" pitchFamily="34" charset="0"/>
              <a:buChar char="•"/>
            </a:pPr>
            <a:r>
              <a:rPr lang="en-US" sz="2800" dirty="0">
                <a:latin typeface="Cambria" panose="02040503050406030204" pitchFamily="18" charset="0"/>
              </a:rPr>
              <a:t>Did they spend a lot of time </a:t>
            </a:r>
            <a:r>
              <a:rPr lang="en-US" sz="2800" b="1" dirty="0">
                <a:latin typeface="Cambria" panose="02040503050406030204" pitchFamily="18" charset="0"/>
              </a:rPr>
              <a:t>thinking about migrating</a:t>
            </a:r>
            <a:r>
              <a:rPr lang="en-US" sz="2800" dirty="0">
                <a:latin typeface="Cambria" panose="02040503050406030204" pitchFamily="18" charset="0"/>
              </a:rPr>
              <a:t>, or did they work more on feeding themselves and building or sustaining their cultures</a:t>
            </a:r>
            <a:r>
              <a:rPr lang="en-US" sz="2800" dirty="0"/>
              <a:t>.</a:t>
            </a:r>
          </a:p>
        </p:txBody>
      </p:sp>
    </p:spTree>
    <p:extLst>
      <p:ext uri="{BB962C8B-B14F-4D97-AF65-F5344CB8AC3E}">
        <p14:creationId xmlns:p14="http://schemas.microsoft.com/office/powerpoint/2010/main" val="3258447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4086" y="474345"/>
            <a:ext cx="6881998" cy="3108543"/>
          </a:xfrm>
          <a:prstGeom prst="rect">
            <a:avLst/>
          </a:prstGeom>
        </p:spPr>
        <p:txBody>
          <a:bodyPr wrap="square">
            <a:spAutoFit/>
          </a:bodyPr>
          <a:lstStyle/>
          <a:p>
            <a:r>
              <a:rPr lang="en-US" sz="2800" dirty="0"/>
              <a:t> </a:t>
            </a:r>
          </a:p>
          <a:p>
            <a:r>
              <a:rPr lang="en-US" sz="2800" dirty="0">
                <a:latin typeface="Cambria" panose="02040503050406030204" pitchFamily="18" charset="0"/>
              </a:rPr>
              <a:t>In this way Reich’s presentation of genomic sequencing constitutes an </a:t>
            </a:r>
            <a:r>
              <a:rPr lang="en-US" sz="2800" b="1" dirty="0">
                <a:latin typeface="Cambria" panose="02040503050406030204" pitchFamily="18" charset="0"/>
              </a:rPr>
              <a:t>“inhibitory boundary object,” </a:t>
            </a:r>
            <a:r>
              <a:rPr lang="en-US" sz="2800" dirty="0">
                <a:latin typeface="Cambria" panose="02040503050406030204" pitchFamily="18" charset="0"/>
              </a:rPr>
              <a:t>and he uses his position as a researcher to </a:t>
            </a:r>
            <a:r>
              <a:rPr lang="en-US" sz="2800" b="1" dirty="0">
                <a:latin typeface="Cambria" panose="02040503050406030204" pitchFamily="18" charset="0"/>
              </a:rPr>
              <a:t>demarcate his arguments from others and exclude their concerns</a:t>
            </a:r>
            <a:r>
              <a:rPr lang="en-US" sz="2800" dirty="0">
                <a:latin typeface="Cambria" panose="02040503050406030204" pitchFamily="18" charset="0"/>
              </a:rPr>
              <a:t>.  </a:t>
            </a:r>
          </a:p>
        </p:txBody>
      </p:sp>
    </p:spTree>
    <p:extLst>
      <p:ext uri="{BB962C8B-B14F-4D97-AF65-F5344CB8AC3E}">
        <p14:creationId xmlns:p14="http://schemas.microsoft.com/office/powerpoint/2010/main" val="1246050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95647" y="926275"/>
            <a:ext cx="7677396" cy="3816429"/>
          </a:xfrm>
          <a:prstGeom prst="rect">
            <a:avLst/>
          </a:prstGeom>
        </p:spPr>
        <p:txBody>
          <a:bodyPr wrap="square">
            <a:spAutoFit/>
          </a:bodyPr>
          <a:lstStyle/>
          <a:p>
            <a:r>
              <a:rPr lang="en-US" dirty="0"/>
              <a:t> </a:t>
            </a:r>
            <a:endParaRPr lang="en-US" b="1" dirty="0">
              <a:latin typeface="Cambria" panose="02040503050406030204" pitchFamily="18" charset="0"/>
            </a:endParaRPr>
          </a:p>
          <a:p>
            <a:r>
              <a:rPr lang="en-US" sz="2800" b="1" dirty="0">
                <a:latin typeface="Cambria" panose="02040503050406030204" pitchFamily="18" charset="0"/>
              </a:rPr>
              <a:t>Understanding technical boundary objects </a:t>
            </a:r>
            <a:r>
              <a:rPr lang="en-US" sz="2800" dirty="0">
                <a:latin typeface="Cambria" panose="02040503050406030204" pitchFamily="18" charset="0"/>
              </a:rPr>
              <a:t>such as genomic sequencing with an awareness of their </a:t>
            </a:r>
            <a:r>
              <a:rPr lang="en-US" sz="2800" b="1" dirty="0">
                <a:latin typeface="Cambria" panose="02040503050406030204" pitchFamily="18" charset="0"/>
              </a:rPr>
              <a:t>“broader social meaning” </a:t>
            </a:r>
            <a:r>
              <a:rPr lang="en-US" sz="2800" dirty="0">
                <a:latin typeface="Cambria" panose="02040503050406030204" pitchFamily="18" charset="0"/>
              </a:rPr>
              <a:t>will allow technical communicators to facilitate a wider acceptance of many of the technologies they are asked to document, one that all stakeholders can value and use.  </a:t>
            </a:r>
          </a:p>
          <a:p>
            <a:r>
              <a:rPr lang="en-US" sz="2800" dirty="0"/>
              <a:t> </a:t>
            </a:r>
            <a:endParaRPr lang="en-US" sz="2800" b="1" dirty="0"/>
          </a:p>
        </p:txBody>
      </p:sp>
    </p:spTree>
    <p:extLst>
      <p:ext uri="{BB962C8B-B14F-4D97-AF65-F5344CB8AC3E}">
        <p14:creationId xmlns:p14="http://schemas.microsoft.com/office/powerpoint/2010/main" val="3515116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247BE0-5B45-7748-89EB-D043561E97D9}"/>
              </a:ext>
            </a:extLst>
          </p:cNvPr>
          <p:cNvSpPr txBox="1"/>
          <p:nvPr/>
        </p:nvSpPr>
        <p:spPr>
          <a:xfrm>
            <a:off x="789709" y="819398"/>
            <a:ext cx="7564582" cy="3231654"/>
          </a:xfrm>
          <a:prstGeom prst="rect">
            <a:avLst/>
          </a:prstGeom>
          <a:noFill/>
        </p:spPr>
        <p:txBody>
          <a:bodyPr wrap="square" rtlCol="0">
            <a:spAutoFit/>
          </a:bodyPr>
          <a:lstStyle/>
          <a:p>
            <a:endParaRPr lang="en-US" dirty="0"/>
          </a:p>
          <a:p>
            <a:r>
              <a:rPr lang="en-US" sz="2800" dirty="0">
                <a:latin typeface="Cambria" panose="02040503050406030204" pitchFamily="18" charset="0"/>
              </a:rPr>
              <a:t>For genomic sequencing, these stakeholders include </a:t>
            </a:r>
            <a:r>
              <a:rPr lang="en-US" sz="2800" b="1" dirty="0">
                <a:latin typeface="Cambria" panose="02040503050406030204" pitchFamily="18" charset="0"/>
              </a:rPr>
              <a:t>traditional anthropologists who study cultural artifacts, geneticists who analyze our DNA, medical professionals, historians, and concerned citizens, </a:t>
            </a:r>
            <a:r>
              <a:rPr lang="en-US" sz="2800" dirty="0">
                <a:latin typeface="Cambria" panose="02040503050406030204" pitchFamily="18" charset="0"/>
              </a:rPr>
              <a:t>and all of these communities want to know </a:t>
            </a:r>
            <a:r>
              <a:rPr lang="en-US" sz="2800" b="1" dirty="0">
                <a:latin typeface="Cambria" panose="02040503050406030204" pitchFamily="18" charset="0"/>
              </a:rPr>
              <a:t>“who we are.” </a:t>
            </a:r>
          </a:p>
          <a:p>
            <a:endParaRPr lang="en-US" dirty="0"/>
          </a:p>
        </p:txBody>
      </p:sp>
    </p:spTree>
    <p:extLst>
      <p:ext uri="{BB962C8B-B14F-4D97-AF65-F5344CB8AC3E}">
        <p14:creationId xmlns:p14="http://schemas.microsoft.com/office/powerpoint/2010/main" val="2264065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318161"/>
            <a:ext cx="7251172" cy="3539430"/>
          </a:xfrm>
          <a:prstGeom prst="rect">
            <a:avLst/>
          </a:prstGeom>
        </p:spPr>
        <p:txBody>
          <a:bodyPr wrap="square">
            <a:spAutoFit/>
          </a:bodyPr>
          <a:lstStyle/>
          <a:p>
            <a:r>
              <a:rPr lang="en-US" sz="2800" dirty="0">
                <a:solidFill>
                  <a:srgbClr val="000000"/>
                </a:solidFill>
                <a:latin typeface="Cambria" panose="02040503050406030204" pitchFamily="18" charset="0"/>
              </a:rPr>
              <a:t>Reich tells us that ancient genomes </a:t>
            </a:r>
            <a:r>
              <a:rPr lang="en-US" sz="2800" b="1" dirty="0">
                <a:solidFill>
                  <a:srgbClr val="000000"/>
                </a:solidFill>
                <a:latin typeface="Cambria" panose="02040503050406030204" pitchFamily="18" charset="0"/>
              </a:rPr>
              <a:t>are “an ancient DNA an atlas of humanity”</a:t>
            </a:r>
            <a:r>
              <a:rPr lang="en-US" sz="2800" dirty="0">
                <a:solidFill>
                  <a:srgbClr val="000000"/>
                </a:solidFill>
                <a:latin typeface="Cambria" panose="02040503050406030204" pitchFamily="18" charset="0"/>
              </a:rPr>
              <a:t> (277). </a:t>
            </a:r>
            <a:r>
              <a:rPr lang="en-US" sz="2800" dirty="0">
                <a:latin typeface="Cambria" panose="02040503050406030204" pitchFamily="18" charset="0"/>
              </a:rPr>
              <a:t>But what does this mean? </a:t>
            </a:r>
          </a:p>
          <a:p>
            <a:r>
              <a:rPr lang="en-US" sz="2800" dirty="0">
                <a:solidFill>
                  <a:srgbClr val="000000"/>
                </a:solidFill>
                <a:latin typeface="Cambria" panose="02040503050406030204" pitchFamily="18" charset="0"/>
              </a:rPr>
              <a:t> </a:t>
            </a:r>
          </a:p>
          <a:p>
            <a:r>
              <a:rPr lang="en-US" sz="2800" b="1" dirty="0">
                <a:solidFill>
                  <a:srgbClr val="000000"/>
                </a:solidFill>
                <a:latin typeface="Cambria" panose="02040503050406030204" pitchFamily="18" charset="0"/>
              </a:rPr>
              <a:t>Fundamental questions </a:t>
            </a:r>
            <a:r>
              <a:rPr lang="en-US" sz="2800" dirty="0">
                <a:solidFill>
                  <a:srgbClr val="000000"/>
                </a:solidFill>
                <a:latin typeface="Cambria" panose="02040503050406030204" pitchFamily="18" charset="0"/>
              </a:rPr>
              <a:t>regarding how </a:t>
            </a:r>
            <a:r>
              <a:rPr lang="en-US" sz="2800" b="1" dirty="0">
                <a:solidFill>
                  <a:srgbClr val="000000"/>
                </a:solidFill>
                <a:latin typeface="Cambria" panose="02040503050406030204" pitchFamily="18" charset="0"/>
              </a:rPr>
              <a:t>natural selection </a:t>
            </a:r>
            <a:r>
              <a:rPr lang="en-US" sz="2800" dirty="0">
                <a:solidFill>
                  <a:srgbClr val="000000"/>
                </a:solidFill>
                <a:latin typeface="Cambria" panose="02040503050406030204" pitchFamily="18" charset="0"/>
              </a:rPr>
              <a:t>typically proceeds can be answered. </a:t>
            </a:r>
          </a:p>
          <a:p>
            <a:r>
              <a:rPr lang="en-US" sz="2800" dirty="0">
                <a:solidFill>
                  <a:srgbClr val="000000"/>
                </a:solidFill>
              </a:rPr>
              <a:t> </a:t>
            </a:r>
          </a:p>
        </p:txBody>
      </p:sp>
    </p:spTree>
    <p:extLst>
      <p:ext uri="{BB962C8B-B14F-4D97-AF65-F5344CB8AC3E}">
        <p14:creationId xmlns:p14="http://schemas.microsoft.com/office/powerpoint/2010/main" val="1117674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37B890-6281-FB49-9AE0-DE2081E19E72}"/>
              </a:ext>
            </a:extLst>
          </p:cNvPr>
          <p:cNvSpPr/>
          <p:nvPr/>
        </p:nvSpPr>
        <p:spPr>
          <a:xfrm>
            <a:off x="1223159" y="771896"/>
            <a:ext cx="6982691" cy="3539430"/>
          </a:xfrm>
          <a:prstGeom prst="rect">
            <a:avLst/>
          </a:prstGeom>
        </p:spPr>
        <p:txBody>
          <a:bodyPr wrap="square">
            <a:spAutoFit/>
          </a:bodyPr>
          <a:lstStyle/>
          <a:p>
            <a:endParaRPr lang="en-US" sz="2800" dirty="0">
              <a:solidFill>
                <a:srgbClr val="000000"/>
              </a:solidFill>
            </a:endParaRPr>
          </a:p>
          <a:p>
            <a:r>
              <a:rPr lang="en-US" sz="2800" dirty="0">
                <a:solidFill>
                  <a:srgbClr val="000000"/>
                </a:solidFill>
                <a:latin typeface="Cambria" panose="02040503050406030204" pitchFamily="18" charset="0"/>
              </a:rPr>
              <a:t>Determining </a:t>
            </a:r>
            <a:r>
              <a:rPr lang="en-US" sz="2800" dirty="0">
                <a:latin typeface="Cambria" panose="02040503050406030204" pitchFamily="18" charset="0"/>
              </a:rPr>
              <a:t>the </a:t>
            </a:r>
            <a:r>
              <a:rPr lang="en-US" sz="2800" b="1" dirty="0">
                <a:latin typeface="Cambria" panose="02040503050406030204" pitchFamily="18" charset="0"/>
              </a:rPr>
              <a:t>number of mutations </a:t>
            </a:r>
            <a:r>
              <a:rPr lang="en-US" sz="2800" dirty="0">
                <a:latin typeface="Cambria" panose="02040503050406030204" pitchFamily="18" charset="0"/>
              </a:rPr>
              <a:t>and </a:t>
            </a:r>
            <a:r>
              <a:rPr lang="en-US" sz="2800" b="1" dirty="0">
                <a:latin typeface="Cambria" panose="02040503050406030204" pitchFamily="18" charset="0"/>
              </a:rPr>
              <a:t>where they are positioned</a:t>
            </a:r>
            <a:r>
              <a:rPr lang="en-US" sz="2800" b="1" dirty="0">
                <a:solidFill>
                  <a:srgbClr val="000000"/>
                </a:solidFill>
                <a:latin typeface="Cambria" panose="02040503050406030204" pitchFamily="18" charset="0"/>
              </a:rPr>
              <a:t> </a:t>
            </a:r>
            <a:r>
              <a:rPr lang="en-US" sz="2800" dirty="0">
                <a:solidFill>
                  <a:srgbClr val="000000"/>
                </a:solidFill>
                <a:latin typeface="Cambria" panose="02040503050406030204" pitchFamily="18" charset="0"/>
              </a:rPr>
              <a:t>on our DNA will tell us a lot about how natural selection typically proceeds. (281) </a:t>
            </a:r>
            <a:r>
              <a:rPr lang="en-US" sz="2800" b="1" dirty="0">
                <a:solidFill>
                  <a:srgbClr val="000000"/>
                </a:solidFill>
                <a:latin typeface="Cambria" panose="02040503050406030204" pitchFamily="18" charset="0"/>
              </a:rPr>
              <a:t>Height differences </a:t>
            </a:r>
            <a:r>
              <a:rPr lang="en-US" sz="2800" dirty="0">
                <a:solidFill>
                  <a:srgbClr val="000000"/>
                </a:solidFill>
                <a:latin typeface="Cambria" panose="02040503050406030204" pitchFamily="18" charset="0"/>
              </a:rPr>
              <a:t>are based on larger numbers of mutations.  </a:t>
            </a:r>
            <a:r>
              <a:rPr lang="en-US" sz="2800" b="1" dirty="0">
                <a:solidFill>
                  <a:srgbClr val="000000"/>
                </a:solidFill>
                <a:latin typeface="Cambria" panose="02040503050406030204" pitchFamily="18" charset="0"/>
              </a:rPr>
              <a:t>Pigment</a:t>
            </a:r>
            <a:r>
              <a:rPr lang="en-US" sz="2800" dirty="0">
                <a:solidFill>
                  <a:srgbClr val="000000"/>
                </a:solidFill>
                <a:latin typeface="Cambria" panose="02040503050406030204" pitchFamily="18" charset="0"/>
              </a:rPr>
              <a:t> is based on small numbers of mutations. (281)</a:t>
            </a:r>
          </a:p>
        </p:txBody>
      </p:sp>
    </p:spTree>
    <p:extLst>
      <p:ext uri="{BB962C8B-B14F-4D97-AF65-F5344CB8AC3E}">
        <p14:creationId xmlns:p14="http://schemas.microsoft.com/office/powerpoint/2010/main" val="2442258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8152" y="1270660"/>
            <a:ext cx="6977624" cy="4708981"/>
          </a:xfrm>
          <a:prstGeom prst="rect">
            <a:avLst/>
          </a:prstGeom>
        </p:spPr>
        <p:txBody>
          <a:bodyPr wrap="square">
            <a:spAutoFit/>
          </a:bodyPr>
          <a:lstStyle/>
          <a:p>
            <a:r>
              <a:rPr lang="en-US" sz="2400" dirty="0">
                <a:latin typeface="Cambria" panose="02040503050406030204" pitchFamily="18" charset="0"/>
              </a:rPr>
              <a:t>“</a:t>
            </a:r>
            <a:r>
              <a:rPr lang="en-US" sz="2800" dirty="0">
                <a:latin typeface="Cambria" panose="02040503050406030204" pitchFamily="18" charset="0"/>
              </a:rPr>
              <a:t>Ancient DNA and the genome revolution can now answer a previously unresolvable question about the deep past: the question of </a:t>
            </a:r>
            <a:r>
              <a:rPr lang="en-US" sz="2800" b="1" i="1" dirty="0">
                <a:latin typeface="Cambria" panose="02040503050406030204" pitchFamily="18" charset="0"/>
              </a:rPr>
              <a:t>what happened</a:t>
            </a:r>
            <a:r>
              <a:rPr lang="en-US" sz="2800" b="1" dirty="0">
                <a:latin typeface="Cambria" panose="02040503050406030204" pitchFamily="18" charset="0"/>
              </a:rPr>
              <a:t>” </a:t>
            </a:r>
            <a:r>
              <a:rPr lang="en-US" sz="2800" dirty="0">
                <a:latin typeface="Cambria" panose="02040503050406030204" pitchFamily="18" charset="0"/>
              </a:rPr>
              <a:t>(Reich xxvi}.</a:t>
            </a:r>
          </a:p>
          <a:p>
            <a:r>
              <a:rPr lang="en-US" sz="2800" dirty="0">
                <a:latin typeface="Cambria" panose="02040503050406030204" pitchFamily="18" charset="0"/>
              </a:rPr>
              <a:t> </a:t>
            </a:r>
          </a:p>
          <a:p>
            <a:r>
              <a:rPr lang="en-US" sz="2800" dirty="0">
                <a:latin typeface="Cambria" panose="02040503050406030204" pitchFamily="18" charset="0"/>
              </a:rPr>
              <a:t>“It was clear with the sequencing of the Neanderthal that this was obviously </a:t>
            </a:r>
            <a:r>
              <a:rPr lang="en-US" sz="2800" b="1" dirty="0">
                <a:latin typeface="Cambria" panose="02040503050406030204" pitchFamily="18" charset="0"/>
              </a:rPr>
              <a:t>the best data in the world</a:t>
            </a:r>
            <a:r>
              <a:rPr lang="en-US" sz="2800" dirty="0">
                <a:latin typeface="Cambria" panose="02040503050406030204" pitchFamily="18" charset="0"/>
              </a:rPr>
              <a:t> </a:t>
            </a:r>
            <a:r>
              <a:rPr lang="en-US" sz="2800" b="1" dirty="0">
                <a:latin typeface="Cambria" panose="02040503050406030204" pitchFamily="18" charset="0"/>
              </a:rPr>
              <a:t>in any type of science.</a:t>
            </a:r>
            <a:r>
              <a:rPr lang="en-US" sz="2800" dirty="0">
                <a:latin typeface="Cambria" panose="02040503050406030204" pitchFamily="18" charset="0"/>
              </a:rPr>
              <a:t>” (Reich qtd. in Lewis-Kraus)</a:t>
            </a:r>
          </a:p>
          <a:p>
            <a:endParaRPr lang="en-US" sz="2400" dirty="0"/>
          </a:p>
          <a:p>
            <a:endParaRPr lang="en-US" sz="2400" dirty="0"/>
          </a:p>
        </p:txBody>
      </p:sp>
    </p:spTree>
    <p:extLst>
      <p:ext uri="{BB962C8B-B14F-4D97-AF65-F5344CB8AC3E}">
        <p14:creationId xmlns:p14="http://schemas.microsoft.com/office/powerpoint/2010/main" val="65600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0021" y="249383"/>
            <a:ext cx="7980217" cy="6617196"/>
          </a:xfrm>
          <a:prstGeom prst="rect">
            <a:avLst/>
          </a:prstGeom>
        </p:spPr>
        <p:txBody>
          <a:bodyPr wrap="square">
            <a:spAutoFit/>
          </a:bodyPr>
          <a:lstStyle/>
          <a:p>
            <a:r>
              <a:rPr lang="en-US" sz="2800" dirty="0">
                <a:latin typeface="Cambria" panose="02040503050406030204" pitchFamily="18" charset="0"/>
              </a:rPr>
              <a:t>Reich emphasizes great migration events and cross-pollination as a more accurate rendering of genetic history, </a:t>
            </a:r>
            <a:r>
              <a:rPr lang="en-US" sz="2800" b="1" dirty="0">
                <a:solidFill>
                  <a:srgbClr val="000000"/>
                </a:solidFill>
                <a:latin typeface="Cambria" panose="02040503050406030204" pitchFamily="18" charset="0"/>
              </a:rPr>
              <a:t>not abiding geographical purity.</a:t>
            </a:r>
            <a:r>
              <a:rPr lang="en-US" sz="2800" dirty="0">
                <a:latin typeface="Cambria" panose="02040503050406030204" pitchFamily="18" charset="0"/>
              </a:rPr>
              <a:t>  People living today anywhere Reich has done his analyses have no genetic resemblance to people who lived in the same place thousands of years before them. </a:t>
            </a:r>
          </a:p>
          <a:p>
            <a:r>
              <a:rPr lang="en-US" sz="2800" dirty="0">
                <a:latin typeface="Cambria" panose="02040503050406030204" pitchFamily="18" charset="0"/>
              </a:rPr>
              <a:t> </a:t>
            </a:r>
          </a:p>
          <a:p>
            <a:r>
              <a:rPr lang="en-US" sz="2800" dirty="0">
                <a:latin typeface="Cambria" panose="02040503050406030204" pitchFamily="18" charset="0"/>
              </a:rPr>
              <a:t>Ni-Vanuatu are wary that being tested might show that they were not the first to come to the islands that they now inhabit.  </a:t>
            </a:r>
            <a:r>
              <a:rPr lang="en-US" sz="2800" b="1" dirty="0">
                <a:latin typeface="Cambria" panose="02040503050406030204" pitchFamily="18" charset="0"/>
              </a:rPr>
              <a:t>This would nullify land rights to them.</a:t>
            </a:r>
          </a:p>
          <a:p>
            <a:r>
              <a:rPr lang="en-US" sz="2800" dirty="0">
                <a:latin typeface="Cambria" panose="02040503050406030204" pitchFamily="18" charset="0"/>
              </a:rPr>
              <a:t> </a:t>
            </a:r>
          </a:p>
          <a:p>
            <a:r>
              <a:rPr lang="en-US" sz="2400" dirty="0"/>
              <a:t> </a:t>
            </a:r>
          </a:p>
          <a:p>
            <a:r>
              <a:rPr lang="en-US" dirty="0"/>
              <a:t> </a:t>
            </a:r>
          </a:p>
          <a:p>
            <a:r>
              <a:rPr lang="en-US" dirty="0"/>
              <a:t> </a:t>
            </a:r>
          </a:p>
        </p:txBody>
      </p:sp>
    </p:spTree>
    <p:extLst>
      <p:ext uri="{BB962C8B-B14F-4D97-AF65-F5344CB8AC3E}">
        <p14:creationId xmlns:p14="http://schemas.microsoft.com/office/powerpoint/2010/main" val="382686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7532" y="451263"/>
            <a:ext cx="7068168" cy="4832092"/>
          </a:xfrm>
          <a:prstGeom prst="rect">
            <a:avLst/>
          </a:prstGeom>
        </p:spPr>
        <p:txBody>
          <a:bodyPr wrap="square">
            <a:spAutoFit/>
          </a:bodyPr>
          <a:lstStyle/>
          <a:p>
            <a:r>
              <a:rPr lang="en-US" sz="2800" b="1" dirty="0">
                <a:latin typeface="Cambria" panose="02040503050406030204" pitchFamily="18" charset="0"/>
              </a:rPr>
              <a:t>Native American ethicists </a:t>
            </a:r>
            <a:r>
              <a:rPr lang="en-US" sz="2800" dirty="0">
                <a:latin typeface="Cambria" panose="02040503050406030204" pitchFamily="18" charset="0"/>
              </a:rPr>
              <a:t>are asking that there be </a:t>
            </a:r>
            <a:r>
              <a:rPr lang="en-US" sz="2800" b="1" dirty="0">
                <a:latin typeface="Cambria" panose="02040503050406030204" pitchFamily="18" charset="0"/>
              </a:rPr>
              <a:t>communal consent </a:t>
            </a:r>
            <a:r>
              <a:rPr lang="en-US" sz="2800" dirty="0">
                <a:latin typeface="Cambria" panose="02040503050406030204" pitchFamily="18" charset="0"/>
              </a:rPr>
              <a:t>when any individual in a tribe is tested for their genome as it tells us about their family and ancestors and thus, the entire tribe.  The tribe members are descendants of the same ancestors. (165)</a:t>
            </a:r>
          </a:p>
          <a:p>
            <a:r>
              <a:rPr lang="en-US" sz="2800" dirty="0">
                <a:latin typeface="Cambria" panose="02040503050406030204" pitchFamily="18" charset="0"/>
              </a:rPr>
              <a:t> </a:t>
            </a:r>
          </a:p>
          <a:p>
            <a:r>
              <a:rPr lang="en-US" sz="2800" dirty="0">
                <a:latin typeface="Cambria" panose="02040503050406030204" pitchFamily="18" charset="0"/>
              </a:rPr>
              <a:t>“</a:t>
            </a:r>
            <a:r>
              <a:rPr lang="en-US" sz="2800" b="1" dirty="0">
                <a:latin typeface="Cambria" panose="02040503050406030204" pitchFamily="18" charset="0"/>
              </a:rPr>
              <a:t>Navajo were created by Changing Woman</a:t>
            </a:r>
            <a:r>
              <a:rPr lang="en-US" sz="2800" dirty="0">
                <a:latin typeface="Cambria" panose="02040503050406030204" pitchFamily="18" charset="0"/>
              </a:rPr>
              <a:t>; therefore they know where they came from.” (162)</a:t>
            </a:r>
          </a:p>
        </p:txBody>
      </p:sp>
    </p:spTree>
    <p:extLst>
      <p:ext uri="{BB962C8B-B14F-4D97-AF65-F5344CB8AC3E}">
        <p14:creationId xmlns:p14="http://schemas.microsoft.com/office/powerpoint/2010/main" val="1303360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6281" y="807522"/>
            <a:ext cx="6899563" cy="5262979"/>
          </a:xfrm>
          <a:prstGeom prst="rect">
            <a:avLst/>
          </a:prstGeom>
        </p:spPr>
        <p:txBody>
          <a:bodyPr wrap="square">
            <a:spAutoFit/>
          </a:bodyPr>
          <a:lstStyle/>
          <a:p>
            <a:r>
              <a:rPr lang="en-US" sz="2800" dirty="0">
                <a:latin typeface="Cambria" panose="02040503050406030204" pitchFamily="18" charset="0"/>
              </a:rPr>
              <a:t>Ancient history is </a:t>
            </a:r>
            <a:r>
              <a:rPr lang="en-US" sz="2800" b="1" dirty="0">
                <a:latin typeface="Cambria" panose="02040503050406030204" pitchFamily="18" charset="0"/>
              </a:rPr>
              <a:t>not about culture or intellectual breakthroughs or invention </a:t>
            </a:r>
            <a:r>
              <a:rPr lang="en-US" sz="2800" dirty="0">
                <a:latin typeface="Cambria" panose="02040503050406030204" pitchFamily="18" charset="0"/>
              </a:rPr>
              <a:t>according to Reich.</a:t>
            </a:r>
          </a:p>
          <a:p>
            <a:endParaRPr lang="en-US" sz="2800" dirty="0">
              <a:latin typeface="Cambria" panose="02040503050406030204" pitchFamily="18" charset="0"/>
            </a:endParaRPr>
          </a:p>
          <a:p>
            <a:r>
              <a:rPr lang="en-US" sz="2800" dirty="0">
                <a:latin typeface="Cambria" panose="02040503050406030204" pitchFamily="18" charset="0"/>
              </a:rPr>
              <a:t>Winter and Butler characterize the “shared databases of mapped genes” of the human genome as boundary objects, and when imagining the possible conclusions that can be drawn from them, we need to consider </a:t>
            </a:r>
            <a:r>
              <a:rPr lang="en-US" sz="2800" b="1" dirty="0">
                <a:latin typeface="Cambria" panose="02040503050406030204" pitchFamily="18" charset="0"/>
              </a:rPr>
              <a:t>the “perspective, motivations, and needs of different stakeholder</a:t>
            </a:r>
            <a:r>
              <a:rPr lang="en-US" sz="2800" dirty="0">
                <a:latin typeface="Cambria" panose="02040503050406030204" pitchFamily="18" charset="0"/>
              </a:rPr>
              <a:t>s” (2011). </a:t>
            </a:r>
          </a:p>
          <a:p>
            <a:endParaRPr lang="en-US" sz="2800" dirty="0"/>
          </a:p>
        </p:txBody>
      </p:sp>
    </p:spTree>
    <p:extLst>
      <p:ext uri="{BB962C8B-B14F-4D97-AF65-F5344CB8AC3E}">
        <p14:creationId xmlns:p14="http://schemas.microsoft.com/office/powerpoint/2010/main" val="16043621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826</TotalTime>
  <Words>1449</Words>
  <Application>Microsoft Macintosh PowerPoint</Application>
  <PresentationFormat>On-screen Show (4:3)</PresentationFormat>
  <Paragraphs>81</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Cambria</vt:lpstr>
      <vt:lpstr>Office Theme</vt:lpstr>
      <vt:lpstr>  Genome Sequencing as an Inhibitory Boundary Object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Genome Sequencing as an Inhibitory Boundary Object  </dc:title>
  <dc:creator>JD APPLEN</dc:creator>
  <cp:lastModifiedBy>JD Applen</cp:lastModifiedBy>
  <cp:revision>40</cp:revision>
  <cp:lastPrinted>2020-02-23T01:47:20Z</cp:lastPrinted>
  <dcterms:created xsi:type="dcterms:W3CDTF">2020-02-22T14:42:52Z</dcterms:created>
  <dcterms:modified xsi:type="dcterms:W3CDTF">2020-02-23T23:49:11Z</dcterms:modified>
</cp:coreProperties>
</file>