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611" r:id="rId2"/>
    <p:sldId id="614" r:id="rId3"/>
    <p:sldId id="664" r:id="rId4"/>
    <p:sldId id="617" r:id="rId5"/>
    <p:sldId id="618" r:id="rId6"/>
    <p:sldId id="621" r:id="rId7"/>
    <p:sldId id="622" r:id="rId8"/>
    <p:sldId id="620" r:id="rId9"/>
    <p:sldId id="612" r:id="rId10"/>
    <p:sldId id="629" r:id="rId11"/>
    <p:sldId id="630" r:id="rId12"/>
    <p:sldId id="658" r:id="rId13"/>
    <p:sldId id="660" r:id="rId14"/>
    <p:sldId id="661" r:id="rId15"/>
    <p:sldId id="615" r:id="rId16"/>
    <p:sldId id="636" r:id="rId17"/>
    <p:sldId id="626" r:id="rId18"/>
    <p:sldId id="637" r:id="rId19"/>
    <p:sldId id="631" r:id="rId20"/>
    <p:sldId id="632" r:id="rId21"/>
    <p:sldId id="638" r:id="rId22"/>
    <p:sldId id="639" r:id="rId23"/>
    <p:sldId id="640" r:id="rId24"/>
    <p:sldId id="633" r:id="rId25"/>
    <p:sldId id="627" r:id="rId26"/>
    <p:sldId id="644" r:id="rId27"/>
    <p:sldId id="643" r:id="rId28"/>
    <p:sldId id="628" r:id="rId29"/>
    <p:sldId id="642" r:id="rId30"/>
    <p:sldId id="641" r:id="rId31"/>
    <p:sldId id="616" r:id="rId32"/>
    <p:sldId id="645" r:id="rId33"/>
    <p:sldId id="650" r:id="rId34"/>
    <p:sldId id="646" r:id="rId35"/>
    <p:sldId id="651" r:id="rId36"/>
    <p:sldId id="652" r:id="rId37"/>
    <p:sldId id="663" r:id="rId38"/>
    <p:sldId id="647" r:id="rId39"/>
    <p:sldId id="662" r:id="rId40"/>
    <p:sldId id="654" r:id="rId41"/>
    <p:sldId id="655" r:id="rId42"/>
    <p:sldId id="648" r:id="rId43"/>
    <p:sldId id="656" r:id="rId44"/>
    <p:sldId id="653" r:id="rId4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FB9"/>
    <a:srgbClr val="F2F2F2"/>
    <a:srgbClr val="D6E6F3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9"/>
    <p:restoredTop sz="85096"/>
  </p:normalViewPr>
  <p:slideViewPr>
    <p:cSldViewPr snapToGrid="0" snapToObjects="1" showGuides="1">
      <p:cViewPr varScale="1">
        <p:scale>
          <a:sx n="142" d="100"/>
          <a:sy n="142" d="100"/>
        </p:scale>
        <p:origin x="432" y="176"/>
      </p:cViewPr>
      <p:guideLst>
        <p:guide orient="horz" pos="16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1AB97B-EB79-4342-9119-945260067E61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2E389EB-C695-4044-93F5-4AEE91354D1E}">
      <dgm:prSet phldrT="[Text]"/>
      <dgm:spPr/>
      <dgm:t>
        <a:bodyPr/>
        <a:lstStyle/>
        <a:p>
          <a:r>
            <a:rPr lang="en-US" b="1" dirty="0"/>
            <a:t>ethics</a:t>
          </a:r>
        </a:p>
      </dgm:t>
    </dgm:pt>
    <dgm:pt modelId="{8AD52528-1C02-134E-BDAA-C9DFED3BAA30}" type="parTrans" cxnId="{C55A54D5-05FD-D242-B7F4-E264E34641A0}">
      <dgm:prSet/>
      <dgm:spPr/>
      <dgm:t>
        <a:bodyPr/>
        <a:lstStyle/>
        <a:p>
          <a:endParaRPr lang="en-US"/>
        </a:p>
      </dgm:t>
    </dgm:pt>
    <dgm:pt modelId="{78E07FAE-BF7E-C34C-B492-D5F426CD55A8}" type="sibTrans" cxnId="{C55A54D5-05FD-D242-B7F4-E264E34641A0}">
      <dgm:prSet/>
      <dgm:spPr/>
      <dgm:t>
        <a:bodyPr/>
        <a:lstStyle/>
        <a:p>
          <a:endParaRPr lang="en-US"/>
        </a:p>
      </dgm:t>
    </dgm:pt>
    <dgm:pt modelId="{D73E732D-A6CE-2D47-8CCE-0E295F709E9F}">
      <dgm:prSet phldrT="[Text]"/>
      <dgm:spPr/>
      <dgm:t>
        <a:bodyPr/>
        <a:lstStyle/>
        <a:p>
          <a:r>
            <a:rPr lang="en-US" b="1" dirty="0"/>
            <a:t>form</a:t>
          </a:r>
        </a:p>
      </dgm:t>
    </dgm:pt>
    <dgm:pt modelId="{ED542CC0-826F-3E42-AC8E-B31813B04D64}" type="parTrans" cxnId="{945B0A99-F1BC-694E-8E78-5BC74D07CE78}">
      <dgm:prSet/>
      <dgm:spPr/>
      <dgm:t>
        <a:bodyPr/>
        <a:lstStyle/>
        <a:p>
          <a:endParaRPr lang="en-US"/>
        </a:p>
      </dgm:t>
    </dgm:pt>
    <dgm:pt modelId="{442C3BA3-2F25-C645-8CE6-B53C02BA6852}" type="sibTrans" cxnId="{945B0A99-F1BC-694E-8E78-5BC74D07CE78}">
      <dgm:prSet/>
      <dgm:spPr/>
      <dgm:t>
        <a:bodyPr/>
        <a:lstStyle/>
        <a:p>
          <a:endParaRPr lang="en-US"/>
        </a:p>
      </dgm:t>
    </dgm:pt>
    <dgm:pt modelId="{F94B85DD-455D-F649-AAA7-776F5163DAC4}">
      <dgm:prSet phldrT="[Text]"/>
      <dgm:spPr/>
      <dgm:t>
        <a:bodyPr/>
        <a:lstStyle/>
        <a:p>
          <a:r>
            <a:rPr lang="en-US" b="1" dirty="0"/>
            <a:t>function</a:t>
          </a:r>
        </a:p>
      </dgm:t>
    </dgm:pt>
    <dgm:pt modelId="{D5B64945-CF9C-5745-A77E-642E88E2D0F3}" type="parTrans" cxnId="{08C1C478-1110-D547-BC37-B6F1EB0561D7}">
      <dgm:prSet/>
      <dgm:spPr/>
      <dgm:t>
        <a:bodyPr/>
        <a:lstStyle/>
        <a:p>
          <a:endParaRPr lang="en-US"/>
        </a:p>
      </dgm:t>
    </dgm:pt>
    <dgm:pt modelId="{F9E2F889-2514-0449-B4BF-3D7229E7561B}" type="sibTrans" cxnId="{08C1C478-1110-D547-BC37-B6F1EB0561D7}">
      <dgm:prSet/>
      <dgm:spPr/>
      <dgm:t>
        <a:bodyPr/>
        <a:lstStyle/>
        <a:p>
          <a:endParaRPr lang="en-US"/>
        </a:p>
      </dgm:t>
    </dgm:pt>
    <dgm:pt modelId="{6F6C7F36-E2C9-9745-9DF6-893EE3708E60}" type="pres">
      <dgm:prSet presAssocID="{8C1AB97B-EB79-4342-9119-945260067E6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404DD0F-DE87-FB4B-91E6-5D0DA3F6F48A}" type="pres">
      <dgm:prSet presAssocID="{B2E389EB-C695-4044-93F5-4AEE91354D1E}" presName="Accent1" presStyleCnt="0"/>
      <dgm:spPr/>
    </dgm:pt>
    <dgm:pt modelId="{78E7DDB2-7E4B-9E43-AD98-BA370148D453}" type="pres">
      <dgm:prSet presAssocID="{B2E389EB-C695-4044-93F5-4AEE91354D1E}" presName="Accent" presStyleLbl="node1" presStyleIdx="0" presStyleCnt="3"/>
      <dgm:spPr/>
    </dgm:pt>
    <dgm:pt modelId="{842864B9-5B9F-7744-BEB6-FE03DCD8E4A0}" type="pres">
      <dgm:prSet presAssocID="{B2E389EB-C695-4044-93F5-4AEE91354D1E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D76C2497-0761-524F-B78E-22F8EC2ACE63}" type="pres">
      <dgm:prSet presAssocID="{D73E732D-A6CE-2D47-8CCE-0E295F709E9F}" presName="Accent2" presStyleCnt="0"/>
      <dgm:spPr/>
    </dgm:pt>
    <dgm:pt modelId="{718F1100-7526-0B44-833E-8DCC9B5F60E6}" type="pres">
      <dgm:prSet presAssocID="{D73E732D-A6CE-2D47-8CCE-0E295F709E9F}" presName="Accent" presStyleLbl="node1" presStyleIdx="1" presStyleCnt="3"/>
      <dgm:spPr/>
    </dgm:pt>
    <dgm:pt modelId="{8C47E599-8636-F347-926A-703F565824FD}" type="pres">
      <dgm:prSet presAssocID="{D73E732D-A6CE-2D47-8CCE-0E295F709E9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F8429B02-F2E4-7F4F-8F7B-941D8B55DAB1}" type="pres">
      <dgm:prSet presAssocID="{F94B85DD-455D-F649-AAA7-776F5163DAC4}" presName="Accent3" presStyleCnt="0"/>
      <dgm:spPr/>
    </dgm:pt>
    <dgm:pt modelId="{27878265-47F1-6C41-843C-5B1B05AFBA75}" type="pres">
      <dgm:prSet presAssocID="{F94B85DD-455D-F649-AAA7-776F5163DAC4}" presName="Accent" presStyleLbl="node1" presStyleIdx="2" presStyleCnt="3"/>
      <dgm:spPr/>
    </dgm:pt>
    <dgm:pt modelId="{45470768-FC50-C541-966E-6D36144D198A}" type="pres">
      <dgm:prSet presAssocID="{F94B85DD-455D-F649-AAA7-776F5163DAC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7F4B975-9953-7742-B640-CF535156FAAA}" type="presOf" srcId="{B2E389EB-C695-4044-93F5-4AEE91354D1E}" destId="{842864B9-5B9F-7744-BEB6-FE03DCD8E4A0}" srcOrd="0" destOrd="0" presId="urn:microsoft.com/office/officeart/2009/layout/CircleArrowProcess"/>
    <dgm:cxn modelId="{08C1C478-1110-D547-BC37-B6F1EB0561D7}" srcId="{8C1AB97B-EB79-4342-9119-945260067E61}" destId="{F94B85DD-455D-F649-AAA7-776F5163DAC4}" srcOrd="2" destOrd="0" parTransId="{D5B64945-CF9C-5745-A77E-642E88E2D0F3}" sibTransId="{F9E2F889-2514-0449-B4BF-3D7229E7561B}"/>
    <dgm:cxn modelId="{E46B0A88-5711-4047-B866-5FFD608D3A5B}" type="presOf" srcId="{F94B85DD-455D-F649-AAA7-776F5163DAC4}" destId="{45470768-FC50-C541-966E-6D36144D198A}" srcOrd="0" destOrd="0" presId="urn:microsoft.com/office/officeart/2009/layout/CircleArrowProcess"/>
    <dgm:cxn modelId="{0CEF6A95-FBDD-6F49-9105-6B3AC29366DC}" type="presOf" srcId="{8C1AB97B-EB79-4342-9119-945260067E61}" destId="{6F6C7F36-E2C9-9745-9DF6-893EE3708E60}" srcOrd="0" destOrd="0" presId="urn:microsoft.com/office/officeart/2009/layout/CircleArrowProcess"/>
    <dgm:cxn modelId="{945B0A99-F1BC-694E-8E78-5BC74D07CE78}" srcId="{8C1AB97B-EB79-4342-9119-945260067E61}" destId="{D73E732D-A6CE-2D47-8CCE-0E295F709E9F}" srcOrd="1" destOrd="0" parTransId="{ED542CC0-826F-3E42-AC8E-B31813B04D64}" sibTransId="{442C3BA3-2F25-C645-8CE6-B53C02BA6852}"/>
    <dgm:cxn modelId="{B2AB1BD0-F769-FF4A-A390-407EC4AEAB42}" type="presOf" srcId="{D73E732D-A6CE-2D47-8CCE-0E295F709E9F}" destId="{8C47E599-8636-F347-926A-703F565824FD}" srcOrd="0" destOrd="0" presId="urn:microsoft.com/office/officeart/2009/layout/CircleArrowProcess"/>
    <dgm:cxn modelId="{C55A54D5-05FD-D242-B7F4-E264E34641A0}" srcId="{8C1AB97B-EB79-4342-9119-945260067E61}" destId="{B2E389EB-C695-4044-93F5-4AEE91354D1E}" srcOrd="0" destOrd="0" parTransId="{8AD52528-1C02-134E-BDAA-C9DFED3BAA30}" sibTransId="{78E07FAE-BF7E-C34C-B492-D5F426CD55A8}"/>
    <dgm:cxn modelId="{D11A67A9-3BEE-F74B-8A81-F223398BF107}" type="presParOf" srcId="{6F6C7F36-E2C9-9745-9DF6-893EE3708E60}" destId="{C404DD0F-DE87-FB4B-91E6-5D0DA3F6F48A}" srcOrd="0" destOrd="0" presId="urn:microsoft.com/office/officeart/2009/layout/CircleArrowProcess"/>
    <dgm:cxn modelId="{D6004819-F941-574B-9610-3A58F78E5D9D}" type="presParOf" srcId="{C404DD0F-DE87-FB4B-91E6-5D0DA3F6F48A}" destId="{78E7DDB2-7E4B-9E43-AD98-BA370148D453}" srcOrd="0" destOrd="0" presId="urn:microsoft.com/office/officeart/2009/layout/CircleArrowProcess"/>
    <dgm:cxn modelId="{E6BCD7D5-BA80-7140-8E09-04530019B972}" type="presParOf" srcId="{6F6C7F36-E2C9-9745-9DF6-893EE3708E60}" destId="{842864B9-5B9F-7744-BEB6-FE03DCD8E4A0}" srcOrd="1" destOrd="0" presId="urn:microsoft.com/office/officeart/2009/layout/CircleArrowProcess"/>
    <dgm:cxn modelId="{33BDE3EC-38E7-B24E-B93C-CB285EAAE80C}" type="presParOf" srcId="{6F6C7F36-E2C9-9745-9DF6-893EE3708E60}" destId="{D76C2497-0761-524F-B78E-22F8EC2ACE63}" srcOrd="2" destOrd="0" presId="urn:microsoft.com/office/officeart/2009/layout/CircleArrowProcess"/>
    <dgm:cxn modelId="{740DD50E-6DAF-5E42-B65F-B95B5EC11288}" type="presParOf" srcId="{D76C2497-0761-524F-B78E-22F8EC2ACE63}" destId="{718F1100-7526-0B44-833E-8DCC9B5F60E6}" srcOrd="0" destOrd="0" presId="urn:microsoft.com/office/officeart/2009/layout/CircleArrowProcess"/>
    <dgm:cxn modelId="{D5DF83DD-A14A-D845-A203-7880C793BFD7}" type="presParOf" srcId="{6F6C7F36-E2C9-9745-9DF6-893EE3708E60}" destId="{8C47E599-8636-F347-926A-703F565824FD}" srcOrd="3" destOrd="0" presId="urn:microsoft.com/office/officeart/2009/layout/CircleArrowProcess"/>
    <dgm:cxn modelId="{F0BBD3F5-6159-6A42-8359-85DF4B971EDE}" type="presParOf" srcId="{6F6C7F36-E2C9-9745-9DF6-893EE3708E60}" destId="{F8429B02-F2E4-7F4F-8F7B-941D8B55DAB1}" srcOrd="4" destOrd="0" presId="urn:microsoft.com/office/officeart/2009/layout/CircleArrowProcess"/>
    <dgm:cxn modelId="{2E98AE4B-A6DB-2F42-B9D3-8B99A999AF69}" type="presParOf" srcId="{F8429B02-F2E4-7F4F-8F7B-941D8B55DAB1}" destId="{27878265-47F1-6C41-843C-5B1B05AFBA75}" srcOrd="0" destOrd="0" presId="urn:microsoft.com/office/officeart/2009/layout/CircleArrowProcess"/>
    <dgm:cxn modelId="{2F1BFBF3-86C3-214E-9DCD-8B71B1556658}" type="presParOf" srcId="{6F6C7F36-E2C9-9745-9DF6-893EE3708E60}" destId="{45470768-FC50-C541-966E-6D36144D198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AB97B-EB79-4342-9119-945260067E61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2E389EB-C695-4044-93F5-4AEE91354D1E}">
      <dgm:prSet phldrT="[Text]"/>
      <dgm:spPr/>
      <dgm:t>
        <a:bodyPr/>
        <a:lstStyle/>
        <a:p>
          <a:r>
            <a:rPr lang="en-US" b="1" dirty="0"/>
            <a:t>ethics</a:t>
          </a:r>
        </a:p>
      </dgm:t>
    </dgm:pt>
    <dgm:pt modelId="{8AD52528-1C02-134E-BDAA-C9DFED3BAA30}" type="parTrans" cxnId="{C55A54D5-05FD-D242-B7F4-E264E34641A0}">
      <dgm:prSet/>
      <dgm:spPr/>
      <dgm:t>
        <a:bodyPr/>
        <a:lstStyle/>
        <a:p>
          <a:endParaRPr lang="en-US"/>
        </a:p>
      </dgm:t>
    </dgm:pt>
    <dgm:pt modelId="{78E07FAE-BF7E-C34C-B492-D5F426CD55A8}" type="sibTrans" cxnId="{C55A54D5-05FD-D242-B7F4-E264E34641A0}">
      <dgm:prSet/>
      <dgm:spPr/>
      <dgm:t>
        <a:bodyPr/>
        <a:lstStyle/>
        <a:p>
          <a:endParaRPr lang="en-US"/>
        </a:p>
      </dgm:t>
    </dgm:pt>
    <dgm:pt modelId="{D73E732D-A6CE-2D47-8CCE-0E295F709E9F}">
      <dgm:prSet phldrT="[Text]"/>
      <dgm:spPr/>
      <dgm:t>
        <a:bodyPr/>
        <a:lstStyle/>
        <a:p>
          <a:r>
            <a:rPr lang="en-US" b="1" dirty="0"/>
            <a:t>form</a:t>
          </a:r>
        </a:p>
      </dgm:t>
    </dgm:pt>
    <dgm:pt modelId="{ED542CC0-826F-3E42-AC8E-B31813B04D64}" type="parTrans" cxnId="{945B0A99-F1BC-694E-8E78-5BC74D07CE78}">
      <dgm:prSet/>
      <dgm:spPr/>
      <dgm:t>
        <a:bodyPr/>
        <a:lstStyle/>
        <a:p>
          <a:endParaRPr lang="en-US"/>
        </a:p>
      </dgm:t>
    </dgm:pt>
    <dgm:pt modelId="{442C3BA3-2F25-C645-8CE6-B53C02BA6852}" type="sibTrans" cxnId="{945B0A99-F1BC-694E-8E78-5BC74D07CE78}">
      <dgm:prSet/>
      <dgm:spPr/>
      <dgm:t>
        <a:bodyPr/>
        <a:lstStyle/>
        <a:p>
          <a:endParaRPr lang="en-US"/>
        </a:p>
      </dgm:t>
    </dgm:pt>
    <dgm:pt modelId="{F94B85DD-455D-F649-AAA7-776F5163DAC4}">
      <dgm:prSet phldrT="[Text]"/>
      <dgm:spPr/>
      <dgm:t>
        <a:bodyPr/>
        <a:lstStyle/>
        <a:p>
          <a:r>
            <a:rPr lang="en-US" b="1" dirty="0"/>
            <a:t>function</a:t>
          </a:r>
        </a:p>
      </dgm:t>
    </dgm:pt>
    <dgm:pt modelId="{D5B64945-CF9C-5745-A77E-642E88E2D0F3}" type="parTrans" cxnId="{08C1C478-1110-D547-BC37-B6F1EB0561D7}">
      <dgm:prSet/>
      <dgm:spPr/>
      <dgm:t>
        <a:bodyPr/>
        <a:lstStyle/>
        <a:p>
          <a:endParaRPr lang="en-US"/>
        </a:p>
      </dgm:t>
    </dgm:pt>
    <dgm:pt modelId="{F9E2F889-2514-0449-B4BF-3D7229E7561B}" type="sibTrans" cxnId="{08C1C478-1110-D547-BC37-B6F1EB0561D7}">
      <dgm:prSet/>
      <dgm:spPr/>
      <dgm:t>
        <a:bodyPr/>
        <a:lstStyle/>
        <a:p>
          <a:endParaRPr lang="en-US"/>
        </a:p>
      </dgm:t>
    </dgm:pt>
    <dgm:pt modelId="{6F6C7F36-E2C9-9745-9DF6-893EE3708E60}" type="pres">
      <dgm:prSet presAssocID="{8C1AB97B-EB79-4342-9119-945260067E6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404DD0F-DE87-FB4B-91E6-5D0DA3F6F48A}" type="pres">
      <dgm:prSet presAssocID="{B2E389EB-C695-4044-93F5-4AEE91354D1E}" presName="Accent1" presStyleCnt="0"/>
      <dgm:spPr/>
    </dgm:pt>
    <dgm:pt modelId="{78E7DDB2-7E4B-9E43-AD98-BA370148D453}" type="pres">
      <dgm:prSet presAssocID="{B2E389EB-C695-4044-93F5-4AEE91354D1E}" presName="Accent" presStyleLbl="node1" presStyleIdx="0" presStyleCnt="3"/>
      <dgm:spPr/>
    </dgm:pt>
    <dgm:pt modelId="{842864B9-5B9F-7744-BEB6-FE03DCD8E4A0}" type="pres">
      <dgm:prSet presAssocID="{B2E389EB-C695-4044-93F5-4AEE91354D1E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D76C2497-0761-524F-B78E-22F8EC2ACE63}" type="pres">
      <dgm:prSet presAssocID="{D73E732D-A6CE-2D47-8CCE-0E295F709E9F}" presName="Accent2" presStyleCnt="0"/>
      <dgm:spPr/>
    </dgm:pt>
    <dgm:pt modelId="{718F1100-7526-0B44-833E-8DCC9B5F60E6}" type="pres">
      <dgm:prSet presAssocID="{D73E732D-A6CE-2D47-8CCE-0E295F709E9F}" presName="Accent" presStyleLbl="node1" presStyleIdx="1" presStyleCnt="3"/>
      <dgm:spPr/>
    </dgm:pt>
    <dgm:pt modelId="{8C47E599-8636-F347-926A-703F565824FD}" type="pres">
      <dgm:prSet presAssocID="{D73E732D-A6CE-2D47-8CCE-0E295F709E9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F8429B02-F2E4-7F4F-8F7B-941D8B55DAB1}" type="pres">
      <dgm:prSet presAssocID="{F94B85DD-455D-F649-AAA7-776F5163DAC4}" presName="Accent3" presStyleCnt="0"/>
      <dgm:spPr/>
    </dgm:pt>
    <dgm:pt modelId="{27878265-47F1-6C41-843C-5B1B05AFBA75}" type="pres">
      <dgm:prSet presAssocID="{F94B85DD-455D-F649-AAA7-776F5163DAC4}" presName="Accent" presStyleLbl="node1" presStyleIdx="2" presStyleCnt="3"/>
      <dgm:spPr/>
    </dgm:pt>
    <dgm:pt modelId="{45470768-FC50-C541-966E-6D36144D198A}" type="pres">
      <dgm:prSet presAssocID="{F94B85DD-455D-F649-AAA7-776F5163DAC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7F4B975-9953-7742-B640-CF535156FAAA}" type="presOf" srcId="{B2E389EB-C695-4044-93F5-4AEE91354D1E}" destId="{842864B9-5B9F-7744-BEB6-FE03DCD8E4A0}" srcOrd="0" destOrd="0" presId="urn:microsoft.com/office/officeart/2009/layout/CircleArrowProcess"/>
    <dgm:cxn modelId="{08C1C478-1110-D547-BC37-B6F1EB0561D7}" srcId="{8C1AB97B-EB79-4342-9119-945260067E61}" destId="{F94B85DD-455D-F649-AAA7-776F5163DAC4}" srcOrd="2" destOrd="0" parTransId="{D5B64945-CF9C-5745-A77E-642E88E2D0F3}" sibTransId="{F9E2F889-2514-0449-B4BF-3D7229E7561B}"/>
    <dgm:cxn modelId="{E46B0A88-5711-4047-B866-5FFD608D3A5B}" type="presOf" srcId="{F94B85DD-455D-F649-AAA7-776F5163DAC4}" destId="{45470768-FC50-C541-966E-6D36144D198A}" srcOrd="0" destOrd="0" presId="urn:microsoft.com/office/officeart/2009/layout/CircleArrowProcess"/>
    <dgm:cxn modelId="{0CEF6A95-FBDD-6F49-9105-6B3AC29366DC}" type="presOf" srcId="{8C1AB97B-EB79-4342-9119-945260067E61}" destId="{6F6C7F36-E2C9-9745-9DF6-893EE3708E60}" srcOrd="0" destOrd="0" presId="urn:microsoft.com/office/officeart/2009/layout/CircleArrowProcess"/>
    <dgm:cxn modelId="{945B0A99-F1BC-694E-8E78-5BC74D07CE78}" srcId="{8C1AB97B-EB79-4342-9119-945260067E61}" destId="{D73E732D-A6CE-2D47-8CCE-0E295F709E9F}" srcOrd="1" destOrd="0" parTransId="{ED542CC0-826F-3E42-AC8E-B31813B04D64}" sibTransId="{442C3BA3-2F25-C645-8CE6-B53C02BA6852}"/>
    <dgm:cxn modelId="{B2AB1BD0-F769-FF4A-A390-407EC4AEAB42}" type="presOf" srcId="{D73E732D-A6CE-2D47-8CCE-0E295F709E9F}" destId="{8C47E599-8636-F347-926A-703F565824FD}" srcOrd="0" destOrd="0" presId="urn:microsoft.com/office/officeart/2009/layout/CircleArrowProcess"/>
    <dgm:cxn modelId="{C55A54D5-05FD-D242-B7F4-E264E34641A0}" srcId="{8C1AB97B-EB79-4342-9119-945260067E61}" destId="{B2E389EB-C695-4044-93F5-4AEE91354D1E}" srcOrd="0" destOrd="0" parTransId="{8AD52528-1C02-134E-BDAA-C9DFED3BAA30}" sibTransId="{78E07FAE-BF7E-C34C-B492-D5F426CD55A8}"/>
    <dgm:cxn modelId="{D11A67A9-3BEE-F74B-8A81-F223398BF107}" type="presParOf" srcId="{6F6C7F36-E2C9-9745-9DF6-893EE3708E60}" destId="{C404DD0F-DE87-FB4B-91E6-5D0DA3F6F48A}" srcOrd="0" destOrd="0" presId="urn:microsoft.com/office/officeart/2009/layout/CircleArrowProcess"/>
    <dgm:cxn modelId="{D6004819-F941-574B-9610-3A58F78E5D9D}" type="presParOf" srcId="{C404DD0F-DE87-FB4B-91E6-5D0DA3F6F48A}" destId="{78E7DDB2-7E4B-9E43-AD98-BA370148D453}" srcOrd="0" destOrd="0" presId="urn:microsoft.com/office/officeart/2009/layout/CircleArrowProcess"/>
    <dgm:cxn modelId="{E6BCD7D5-BA80-7140-8E09-04530019B972}" type="presParOf" srcId="{6F6C7F36-E2C9-9745-9DF6-893EE3708E60}" destId="{842864B9-5B9F-7744-BEB6-FE03DCD8E4A0}" srcOrd="1" destOrd="0" presId="urn:microsoft.com/office/officeart/2009/layout/CircleArrowProcess"/>
    <dgm:cxn modelId="{33BDE3EC-38E7-B24E-B93C-CB285EAAE80C}" type="presParOf" srcId="{6F6C7F36-E2C9-9745-9DF6-893EE3708E60}" destId="{D76C2497-0761-524F-B78E-22F8EC2ACE63}" srcOrd="2" destOrd="0" presId="urn:microsoft.com/office/officeart/2009/layout/CircleArrowProcess"/>
    <dgm:cxn modelId="{740DD50E-6DAF-5E42-B65F-B95B5EC11288}" type="presParOf" srcId="{D76C2497-0761-524F-B78E-22F8EC2ACE63}" destId="{718F1100-7526-0B44-833E-8DCC9B5F60E6}" srcOrd="0" destOrd="0" presId="urn:microsoft.com/office/officeart/2009/layout/CircleArrowProcess"/>
    <dgm:cxn modelId="{D5DF83DD-A14A-D845-A203-7880C793BFD7}" type="presParOf" srcId="{6F6C7F36-E2C9-9745-9DF6-893EE3708E60}" destId="{8C47E599-8636-F347-926A-703F565824FD}" srcOrd="3" destOrd="0" presId="urn:microsoft.com/office/officeart/2009/layout/CircleArrowProcess"/>
    <dgm:cxn modelId="{F0BBD3F5-6159-6A42-8359-85DF4B971EDE}" type="presParOf" srcId="{6F6C7F36-E2C9-9745-9DF6-893EE3708E60}" destId="{F8429B02-F2E4-7F4F-8F7B-941D8B55DAB1}" srcOrd="4" destOrd="0" presId="urn:microsoft.com/office/officeart/2009/layout/CircleArrowProcess"/>
    <dgm:cxn modelId="{2E98AE4B-A6DB-2F42-B9D3-8B99A999AF69}" type="presParOf" srcId="{F8429B02-F2E4-7F4F-8F7B-941D8B55DAB1}" destId="{27878265-47F1-6C41-843C-5B1B05AFBA75}" srcOrd="0" destOrd="0" presId="urn:microsoft.com/office/officeart/2009/layout/CircleArrowProcess"/>
    <dgm:cxn modelId="{2F1BFBF3-86C3-214E-9DCD-8B71B1556658}" type="presParOf" srcId="{6F6C7F36-E2C9-9745-9DF6-893EE3708E60}" destId="{45470768-FC50-C541-966E-6D36144D198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1AB97B-EB79-4342-9119-945260067E61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2E389EB-C695-4044-93F5-4AEE91354D1E}">
      <dgm:prSet phldrT="[Text]"/>
      <dgm:spPr/>
      <dgm:t>
        <a:bodyPr/>
        <a:lstStyle/>
        <a:p>
          <a:r>
            <a:rPr lang="en-US" b="1" dirty="0"/>
            <a:t>ethics</a:t>
          </a:r>
        </a:p>
      </dgm:t>
    </dgm:pt>
    <dgm:pt modelId="{8AD52528-1C02-134E-BDAA-C9DFED3BAA30}" type="parTrans" cxnId="{C55A54D5-05FD-D242-B7F4-E264E34641A0}">
      <dgm:prSet/>
      <dgm:spPr/>
      <dgm:t>
        <a:bodyPr/>
        <a:lstStyle/>
        <a:p>
          <a:endParaRPr lang="en-US"/>
        </a:p>
      </dgm:t>
    </dgm:pt>
    <dgm:pt modelId="{78E07FAE-BF7E-C34C-B492-D5F426CD55A8}" type="sibTrans" cxnId="{C55A54D5-05FD-D242-B7F4-E264E34641A0}">
      <dgm:prSet/>
      <dgm:spPr/>
      <dgm:t>
        <a:bodyPr/>
        <a:lstStyle/>
        <a:p>
          <a:endParaRPr lang="en-US"/>
        </a:p>
      </dgm:t>
    </dgm:pt>
    <dgm:pt modelId="{D73E732D-A6CE-2D47-8CCE-0E295F709E9F}">
      <dgm:prSet phldrT="[Text]"/>
      <dgm:spPr/>
      <dgm:t>
        <a:bodyPr/>
        <a:lstStyle/>
        <a:p>
          <a:r>
            <a:rPr lang="en-US" b="1" dirty="0"/>
            <a:t>form</a:t>
          </a:r>
        </a:p>
      </dgm:t>
    </dgm:pt>
    <dgm:pt modelId="{ED542CC0-826F-3E42-AC8E-B31813B04D64}" type="parTrans" cxnId="{945B0A99-F1BC-694E-8E78-5BC74D07CE78}">
      <dgm:prSet/>
      <dgm:spPr/>
      <dgm:t>
        <a:bodyPr/>
        <a:lstStyle/>
        <a:p>
          <a:endParaRPr lang="en-US"/>
        </a:p>
      </dgm:t>
    </dgm:pt>
    <dgm:pt modelId="{442C3BA3-2F25-C645-8CE6-B53C02BA6852}" type="sibTrans" cxnId="{945B0A99-F1BC-694E-8E78-5BC74D07CE78}">
      <dgm:prSet/>
      <dgm:spPr/>
      <dgm:t>
        <a:bodyPr/>
        <a:lstStyle/>
        <a:p>
          <a:endParaRPr lang="en-US"/>
        </a:p>
      </dgm:t>
    </dgm:pt>
    <dgm:pt modelId="{F94B85DD-455D-F649-AAA7-776F5163DAC4}">
      <dgm:prSet phldrT="[Text]"/>
      <dgm:spPr/>
      <dgm:t>
        <a:bodyPr/>
        <a:lstStyle/>
        <a:p>
          <a:r>
            <a:rPr lang="en-US" b="1" dirty="0"/>
            <a:t>function</a:t>
          </a:r>
        </a:p>
      </dgm:t>
    </dgm:pt>
    <dgm:pt modelId="{D5B64945-CF9C-5745-A77E-642E88E2D0F3}" type="parTrans" cxnId="{08C1C478-1110-D547-BC37-B6F1EB0561D7}">
      <dgm:prSet/>
      <dgm:spPr/>
      <dgm:t>
        <a:bodyPr/>
        <a:lstStyle/>
        <a:p>
          <a:endParaRPr lang="en-US"/>
        </a:p>
      </dgm:t>
    </dgm:pt>
    <dgm:pt modelId="{F9E2F889-2514-0449-B4BF-3D7229E7561B}" type="sibTrans" cxnId="{08C1C478-1110-D547-BC37-B6F1EB0561D7}">
      <dgm:prSet/>
      <dgm:spPr/>
      <dgm:t>
        <a:bodyPr/>
        <a:lstStyle/>
        <a:p>
          <a:endParaRPr lang="en-US"/>
        </a:p>
      </dgm:t>
    </dgm:pt>
    <dgm:pt modelId="{6F6C7F36-E2C9-9745-9DF6-893EE3708E60}" type="pres">
      <dgm:prSet presAssocID="{8C1AB97B-EB79-4342-9119-945260067E6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404DD0F-DE87-FB4B-91E6-5D0DA3F6F48A}" type="pres">
      <dgm:prSet presAssocID="{B2E389EB-C695-4044-93F5-4AEE91354D1E}" presName="Accent1" presStyleCnt="0"/>
      <dgm:spPr/>
    </dgm:pt>
    <dgm:pt modelId="{78E7DDB2-7E4B-9E43-AD98-BA370148D453}" type="pres">
      <dgm:prSet presAssocID="{B2E389EB-C695-4044-93F5-4AEE91354D1E}" presName="Accent" presStyleLbl="node1" presStyleIdx="0" presStyleCnt="3"/>
      <dgm:spPr/>
    </dgm:pt>
    <dgm:pt modelId="{842864B9-5B9F-7744-BEB6-FE03DCD8E4A0}" type="pres">
      <dgm:prSet presAssocID="{B2E389EB-C695-4044-93F5-4AEE91354D1E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D76C2497-0761-524F-B78E-22F8EC2ACE63}" type="pres">
      <dgm:prSet presAssocID="{D73E732D-A6CE-2D47-8CCE-0E295F709E9F}" presName="Accent2" presStyleCnt="0"/>
      <dgm:spPr/>
    </dgm:pt>
    <dgm:pt modelId="{718F1100-7526-0B44-833E-8DCC9B5F60E6}" type="pres">
      <dgm:prSet presAssocID="{D73E732D-A6CE-2D47-8CCE-0E295F709E9F}" presName="Accent" presStyleLbl="node1" presStyleIdx="1" presStyleCnt="3"/>
      <dgm:spPr/>
    </dgm:pt>
    <dgm:pt modelId="{8C47E599-8636-F347-926A-703F565824FD}" type="pres">
      <dgm:prSet presAssocID="{D73E732D-A6CE-2D47-8CCE-0E295F709E9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F8429B02-F2E4-7F4F-8F7B-941D8B55DAB1}" type="pres">
      <dgm:prSet presAssocID="{F94B85DD-455D-F649-AAA7-776F5163DAC4}" presName="Accent3" presStyleCnt="0"/>
      <dgm:spPr/>
    </dgm:pt>
    <dgm:pt modelId="{27878265-47F1-6C41-843C-5B1B05AFBA75}" type="pres">
      <dgm:prSet presAssocID="{F94B85DD-455D-F649-AAA7-776F5163DAC4}" presName="Accent" presStyleLbl="node1" presStyleIdx="2" presStyleCnt="3"/>
      <dgm:spPr/>
    </dgm:pt>
    <dgm:pt modelId="{45470768-FC50-C541-966E-6D36144D198A}" type="pres">
      <dgm:prSet presAssocID="{F94B85DD-455D-F649-AAA7-776F5163DAC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7F4B975-9953-7742-B640-CF535156FAAA}" type="presOf" srcId="{B2E389EB-C695-4044-93F5-4AEE91354D1E}" destId="{842864B9-5B9F-7744-BEB6-FE03DCD8E4A0}" srcOrd="0" destOrd="0" presId="urn:microsoft.com/office/officeart/2009/layout/CircleArrowProcess"/>
    <dgm:cxn modelId="{08C1C478-1110-D547-BC37-B6F1EB0561D7}" srcId="{8C1AB97B-EB79-4342-9119-945260067E61}" destId="{F94B85DD-455D-F649-AAA7-776F5163DAC4}" srcOrd="2" destOrd="0" parTransId="{D5B64945-CF9C-5745-A77E-642E88E2D0F3}" sibTransId="{F9E2F889-2514-0449-B4BF-3D7229E7561B}"/>
    <dgm:cxn modelId="{E46B0A88-5711-4047-B866-5FFD608D3A5B}" type="presOf" srcId="{F94B85DD-455D-F649-AAA7-776F5163DAC4}" destId="{45470768-FC50-C541-966E-6D36144D198A}" srcOrd="0" destOrd="0" presId="urn:microsoft.com/office/officeart/2009/layout/CircleArrowProcess"/>
    <dgm:cxn modelId="{0CEF6A95-FBDD-6F49-9105-6B3AC29366DC}" type="presOf" srcId="{8C1AB97B-EB79-4342-9119-945260067E61}" destId="{6F6C7F36-E2C9-9745-9DF6-893EE3708E60}" srcOrd="0" destOrd="0" presId="urn:microsoft.com/office/officeart/2009/layout/CircleArrowProcess"/>
    <dgm:cxn modelId="{945B0A99-F1BC-694E-8E78-5BC74D07CE78}" srcId="{8C1AB97B-EB79-4342-9119-945260067E61}" destId="{D73E732D-A6CE-2D47-8CCE-0E295F709E9F}" srcOrd="1" destOrd="0" parTransId="{ED542CC0-826F-3E42-AC8E-B31813B04D64}" sibTransId="{442C3BA3-2F25-C645-8CE6-B53C02BA6852}"/>
    <dgm:cxn modelId="{B2AB1BD0-F769-FF4A-A390-407EC4AEAB42}" type="presOf" srcId="{D73E732D-A6CE-2D47-8CCE-0E295F709E9F}" destId="{8C47E599-8636-F347-926A-703F565824FD}" srcOrd="0" destOrd="0" presId="urn:microsoft.com/office/officeart/2009/layout/CircleArrowProcess"/>
    <dgm:cxn modelId="{C55A54D5-05FD-D242-B7F4-E264E34641A0}" srcId="{8C1AB97B-EB79-4342-9119-945260067E61}" destId="{B2E389EB-C695-4044-93F5-4AEE91354D1E}" srcOrd="0" destOrd="0" parTransId="{8AD52528-1C02-134E-BDAA-C9DFED3BAA30}" sibTransId="{78E07FAE-BF7E-C34C-B492-D5F426CD55A8}"/>
    <dgm:cxn modelId="{D11A67A9-3BEE-F74B-8A81-F223398BF107}" type="presParOf" srcId="{6F6C7F36-E2C9-9745-9DF6-893EE3708E60}" destId="{C404DD0F-DE87-FB4B-91E6-5D0DA3F6F48A}" srcOrd="0" destOrd="0" presId="urn:microsoft.com/office/officeart/2009/layout/CircleArrowProcess"/>
    <dgm:cxn modelId="{D6004819-F941-574B-9610-3A58F78E5D9D}" type="presParOf" srcId="{C404DD0F-DE87-FB4B-91E6-5D0DA3F6F48A}" destId="{78E7DDB2-7E4B-9E43-AD98-BA370148D453}" srcOrd="0" destOrd="0" presId="urn:microsoft.com/office/officeart/2009/layout/CircleArrowProcess"/>
    <dgm:cxn modelId="{E6BCD7D5-BA80-7140-8E09-04530019B972}" type="presParOf" srcId="{6F6C7F36-E2C9-9745-9DF6-893EE3708E60}" destId="{842864B9-5B9F-7744-BEB6-FE03DCD8E4A0}" srcOrd="1" destOrd="0" presId="urn:microsoft.com/office/officeart/2009/layout/CircleArrowProcess"/>
    <dgm:cxn modelId="{33BDE3EC-38E7-B24E-B93C-CB285EAAE80C}" type="presParOf" srcId="{6F6C7F36-E2C9-9745-9DF6-893EE3708E60}" destId="{D76C2497-0761-524F-B78E-22F8EC2ACE63}" srcOrd="2" destOrd="0" presId="urn:microsoft.com/office/officeart/2009/layout/CircleArrowProcess"/>
    <dgm:cxn modelId="{740DD50E-6DAF-5E42-B65F-B95B5EC11288}" type="presParOf" srcId="{D76C2497-0761-524F-B78E-22F8EC2ACE63}" destId="{718F1100-7526-0B44-833E-8DCC9B5F60E6}" srcOrd="0" destOrd="0" presId="urn:microsoft.com/office/officeart/2009/layout/CircleArrowProcess"/>
    <dgm:cxn modelId="{D5DF83DD-A14A-D845-A203-7880C793BFD7}" type="presParOf" srcId="{6F6C7F36-E2C9-9745-9DF6-893EE3708E60}" destId="{8C47E599-8636-F347-926A-703F565824FD}" srcOrd="3" destOrd="0" presId="urn:microsoft.com/office/officeart/2009/layout/CircleArrowProcess"/>
    <dgm:cxn modelId="{F0BBD3F5-6159-6A42-8359-85DF4B971EDE}" type="presParOf" srcId="{6F6C7F36-E2C9-9745-9DF6-893EE3708E60}" destId="{F8429B02-F2E4-7F4F-8F7B-941D8B55DAB1}" srcOrd="4" destOrd="0" presId="urn:microsoft.com/office/officeart/2009/layout/CircleArrowProcess"/>
    <dgm:cxn modelId="{2E98AE4B-A6DB-2F42-B9D3-8B99A999AF69}" type="presParOf" srcId="{F8429B02-F2E4-7F4F-8F7B-941D8B55DAB1}" destId="{27878265-47F1-6C41-843C-5B1B05AFBA75}" srcOrd="0" destOrd="0" presId="urn:microsoft.com/office/officeart/2009/layout/CircleArrowProcess"/>
    <dgm:cxn modelId="{2F1BFBF3-86C3-214E-9DCD-8B71B1556658}" type="presParOf" srcId="{6F6C7F36-E2C9-9745-9DF6-893EE3708E60}" destId="{45470768-FC50-C541-966E-6D36144D198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7DDB2-7E4B-9E43-AD98-BA370148D453}">
      <dsp:nvSpPr>
        <dsp:cNvPr id="0" name=""/>
        <dsp:cNvSpPr/>
      </dsp:nvSpPr>
      <dsp:spPr>
        <a:xfrm>
          <a:off x="2743910" y="0"/>
          <a:ext cx="2405067" cy="24054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864B9-5B9F-7744-BEB6-FE03DCD8E4A0}">
      <dsp:nvSpPr>
        <dsp:cNvPr id="0" name=""/>
        <dsp:cNvSpPr/>
      </dsp:nvSpPr>
      <dsp:spPr>
        <a:xfrm>
          <a:off x="3275509" y="868434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ethics</a:t>
          </a:r>
        </a:p>
      </dsp:txBody>
      <dsp:txXfrm>
        <a:off x="3275509" y="868434"/>
        <a:ext cx="1336449" cy="668064"/>
      </dsp:txXfrm>
    </dsp:sp>
    <dsp:sp modelId="{718F1100-7526-0B44-833E-8DCC9B5F60E6}">
      <dsp:nvSpPr>
        <dsp:cNvPr id="0" name=""/>
        <dsp:cNvSpPr/>
      </dsp:nvSpPr>
      <dsp:spPr>
        <a:xfrm>
          <a:off x="2075911" y="1382099"/>
          <a:ext cx="2405067" cy="24054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shade val="80000"/>
            <a:hueOff val="0"/>
            <a:satOff val="-24292"/>
            <a:lumOff val="18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7E599-8636-F347-926A-703F565824FD}">
      <dsp:nvSpPr>
        <dsp:cNvPr id="0" name=""/>
        <dsp:cNvSpPr/>
      </dsp:nvSpPr>
      <dsp:spPr>
        <a:xfrm>
          <a:off x="2610220" y="2258528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form</a:t>
          </a:r>
        </a:p>
      </dsp:txBody>
      <dsp:txXfrm>
        <a:off x="2610220" y="2258528"/>
        <a:ext cx="1336449" cy="668064"/>
      </dsp:txXfrm>
    </dsp:sp>
    <dsp:sp modelId="{27878265-47F1-6C41-843C-5B1B05AFBA75}">
      <dsp:nvSpPr>
        <dsp:cNvPr id="0" name=""/>
        <dsp:cNvSpPr/>
      </dsp:nvSpPr>
      <dsp:spPr>
        <a:xfrm>
          <a:off x="2915087" y="2929591"/>
          <a:ext cx="2066325" cy="2067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shade val="80000"/>
            <a:hueOff val="0"/>
            <a:satOff val="-48584"/>
            <a:lumOff val="363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70768-FC50-C541-966E-6D36144D198A}">
      <dsp:nvSpPr>
        <dsp:cNvPr id="0" name=""/>
        <dsp:cNvSpPr/>
      </dsp:nvSpPr>
      <dsp:spPr>
        <a:xfrm>
          <a:off x="3278670" y="3650621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function</a:t>
          </a:r>
        </a:p>
      </dsp:txBody>
      <dsp:txXfrm>
        <a:off x="3278670" y="3650621"/>
        <a:ext cx="1336449" cy="6680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7DDB2-7E4B-9E43-AD98-BA370148D453}">
      <dsp:nvSpPr>
        <dsp:cNvPr id="0" name=""/>
        <dsp:cNvSpPr/>
      </dsp:nvSpPr>
      <dsp:spPr>
        <a:xfrm>
          <a:off x="2743910" y="0"/>
          <a:ext cx="2405067" cy="24054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864B9-5B9F-7744-BEB6-FE03DCD8E4A0}">
      <dsp:nvSpPr>
        <dsp:cNvPr id="0" name=""/>
        <dsp:cNvSpPr/>
      </dsp:nvSpPr>
      <dsp:spPr>
        <a:xfrm>
          <a:off x="3275509" y="868434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ethics</a:t>
          </a:r>
        </a:p>
      </dsp:txBody>
      <dsp:txXfrm>
        <a:off x="3275509" y="868434"/>
        <a:ext cx="1336449" cy="668064"/>
      </dsp:txXfrm>
    </dsp:sp>
    <dsp:sp modelId="{718F1100-7526-0B44-833E-8DCC9B5F60E6}">
      <dsp:nvSpPr>
        <dsp:cNvPr id="0" name=""/>
        <dsp:cNvSpPr/>
      </dsp:nvSpPr>
      <dsp:spPr>
        <a:xfrm>
          <a:off x="2075911" y="1382099"/>
          <a:ext cx="2405067" cy="24054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shade val="80000"/>
            <a:hueOff val="0"/>
            <a:satOff val="-24292"/>
            <a:lumOff val="18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7E599-8636-F347-926A-703F565824FD}">
      <dsp:nvSpPr>
        <dsp:cNvPr id="0" name=""/>
        <dsp:cNvSpPr/>
      </dsp:nvSpPr>
      <dsp:spPr>
        <a:xfrm>
          <a:off x="2610220" y="2258528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form</a:t>
          </a:r>
        </a:p>
      </dsp:txBody>
      <dsp:txXfrm>
        <a:off x="2610220" y="2258528"/>
        <a:ext cx="1336449" cy="668064"/>
      </dsp:txXfrm>
    </dsp:sp>
    <dsp:sp modelId="{27878265-47F1-6C41-843C-5B1B05AFBA75}">
      <dsp:nvSpPr>
        <dsp:cNvPr id="0" name=""/>
        <dsp:cNvSpPr/>
      </dsp:nvSpPr>
      <dsp:spPr>
        <a:xfrm>
          <a:off x="2915087" y="2929591"/>
          <a:ext cx="2066325" cy="2067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shade val="80000"/>
            <a:hueOff val="0"/>
            <a:satOff val="-48584"/>
            <a:lumOff val="363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70768-FC50-C541-966E-6D36144D198A}">
      <dsp:nvSpPr>
        <dsp:cNvPr id="0" name=""/>
        <dsp:cNvSpPr/>
      </dsp:nvSpPr>
      <dsp:spPr>
        <a:xfrm>
          <a:off x="3278670" y="3650621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function</a:t>
          </a:r>
        </a:p>
      </dsp:txBody>
      <dsp:txXfrm>
        <a:off x="3278670" y="3650621"/>
        <a:ext cx="1336449" cy="6680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7DDB2-7E4B-9E43-AD98-BA370148D453}">
      <dsp:nvSpPr>
        <dsp:cNvPr id="0" name=""/>
        <dsp:cNvSpPr/>
      </dsp:nvSpPr>
      <dsp:spPr>
        <a:xfrm>
          <a:off x="2743910" y="0"/>
          <a:ext cx="2405067" cy="24054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864B9-5B9F-7744-BEB6-FE03DCD8E4A0}">
      <dsp:nvSpPr>
        <dsp:cNvPr id="0" name=""/>
        <dsp:cNvSpPr/>
      </dsp:nvSpPr>
      <dsp:spPr>
        <a:xfrm>
          <a:off x="3275509" y="868434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ethics</a:t>
          </a:r>
        </a:p>
      </dsp:txBody>
      <dsp:txXfrm>
        <a:off x="3275509" y="868434"/>
        <a:ext cx="1336449" cy="668064"/>
      </dsp:txXfrm>
    </dsp:sp>
    <dsp:sp modelId="{718F1100-7526-0B44-833E-8DCC9B5F60E6}">
      <dsp:nvSpPr>
        <dsp:cNvPr id="0" name=""/>
        <dsp:cNvSpPr/>
      </dsp:nvSpPr>
      <dsp:spPr>
        <a:xfrm>
          <a:off x="2075911" y="1382099"/>
          <a:ext cx="2405067" cy="24054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shade val="80000"/>
            <a:hueOff val="0"/>
            <a:satOff val="-24292"/>
            <a:lumOff val="18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7E599-8636-F347-926A-703F565824FD}">
      <dsp:nvSpPr>
        <dsp:cNvPr id="0" name=""/>
        <dsp:cNvSpPr/>
      </dsp:nvSpPr>
      <dsp:spPr>
        <a:xfrm>
          <a:off x="2610220" y="2258528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form</a:t>
          </a:r>
        </a:p>
      </dsp:txBody>
      <dsp:txXfrm>
        <a:off x="2610220" y="2258528"/>
        <a:ext cx="1336449" cy="668064"/>
      </dsp:txXfrm>
    </dsp:sp>
    <dsp:sp modelId="{27878265-47F1-6C41-843C-5B1B05AFBA75}">
      <dsp:nvSpPr>
        <dsp:cNvPr id="0" name=""/>
        <dsp:cNvSpPr/>
      </dsp:nvSpPr>
      <dsp:spPr>
        <a:xfrm>
          <a:off x="2915087" y="2929591"/>
          <a:ext cx="2066325" cy="2067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shade val="80000"/>
            <a:hueOff val="0"/>
            <a:satOff val="-48584"/>
            <a:lumOff val="363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70768-FC50-C541-966E-6D36144D198A}">
      <dsp:nvSpPr>
        <dsp:cNvPr id="0" name=""/>
        <dsp:cNvSpPr/>
      </dsp:nvSpPr>
      <dsp:spPr>
        <a:xfrm>
          <a:off x="3278670" y="3650621"/>
          <a:ext cx="1336449" cy="66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function</a:t>
          </a:r>
        </a:p>
      </dsp:txBody>
      <dsp:txXfrm>
        <a:off x="3278670" y="3650621"/>
        <a:ext cx="1336449" cy="668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C2113-02B8-6F4D-BDD6-1759D9DD907A}" type="datetimeFigureOut">
              <a:rPr lang="en-US" smtClean="0"/>
              <a:t>2/23/20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39DD6-B6F4-1947-9590-8E7EA4F8F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7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9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13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36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17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8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11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21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52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11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93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44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0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5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82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81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47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15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51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53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82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42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39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39DD6-B6F4-1947-9590-8E7EA4F8FC8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4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55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96057" y="825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96057" y="825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3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9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3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4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3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6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1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D93379-A68C-4E43-88E2-4DB011341733}" type="datetimeFigureOut">
              <a:rPr lang="en-US" smtClean="0"/>
              <a:pPr/>
              <a:t>2/23/20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3AA5926-0795-FE4B-A935-A3E325C1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57" y="825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1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1" r:id="rId3"/>
    <p:sldLayoutId id="2147483662" r:id="rId4"/>
    <p:sldLayoutId id="2147483664" r:id="rId5"/>
    <p:sldLayoutId id="2147483663" r:id="rId6"/>
    <p:sldLayoutId id="2147483665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530C0-4FDB-364B-B23C-27D8B0B2B08F}"/>
              </a:ext>
            </a:extLst>
          </p:cNvPr>
          <p:cNvSpPr txBox="1"/>
          <p:nvPr/>
        </p:nvSpPr>
        <p:spPr>
          <a:xfrm>
            <a:off x="494965" y="867419"/>
            <a:ext cx="7189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Ethical Responsibilities for Communicators in the Climate Debates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0FC8C2-C0B5-6944-AF02-27BF57EC02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0659"/>
            <a:ext cx="4089586" cy="9974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4EBE91-753E-634F-854D-87ABB573EF7A}"/>
              </a:ext>
            </a:extLst>
          </p:cNvPr>
          <p:cNvSpPr txBox="1"/>
          <p:nvPr/>
        </p:nvSpPr>
        <p:spPr>
          <a:xfrm>
            <a:off x="4975871" y="3881616"/>
            <a:ext cx="416812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Jean Goodwin</a:t>
            </a:r>
          </a:p>
          <a:p>
            <a:pPr algn="r"/>
            <a:r>
              <a:rPr lang="en-US" sz="1600" dirty="0"/>
              <a:t>SAS Institute Distinguished Professor </a:t>
            </a:r>
          </a:p>
          <a:p>
            <a:pPr algn="r"/>
            <a:r>
              <a:rPr lang="en-US" sz="1600" dirty="0"/>
              <a:t>of Rhetoric &amp; Technical Communication</a:t>
            </a:r>
          </a:p>
          <a:p>
            <a:pPr algn="r"/>
            <a:r>
              <a:rPr lang="en-US" sz="1600" dirty="0"/>
              <a:t>jegoodwi@ncsu.edu</a:t>
            </a:r>
          </a:p>
        </p:txBody>
      </p:sp>
    </p:spTree>
    <p:extLst>
      <p:ext uri="{BB962C8B-B14F-4D97-AF65-F5344CB8AC3E}">
        <p14:creationId xmlns:p14="http://schemas.microsoft.com/office/powerpoint/2010/main" val="9373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F7F1A5-9278-1B41-8929-F64C26070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F7F1A5-9278-1B41-8929-F64C26070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BBED3B-7535-7244-B2C3-A2BD2E7FD845}"/>
              </a:ext>
            </a:extLst>
          </p:cNvPr>
          <p:cNvSpPr txBox="1"/>
          <p:nvPr/>
        </p:nvSpPr>
        <p:spPr>
          <a:xfrm>
            <a:off x="77788" y="3019842"/>
            <a:ext cx="51380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Jameson, D. A. (2000). Telling the investment story: A narrative  </a:t>
            </a:r>
          </a:p>
          <a:p>
            <a:r>
              <a:rPr lang="en-US" sz="1200" dirty="0"/>
              <a:t>     analysis of shareholder reports. </a:t>
            </a:r>
            <a:r>
              <a:rPr lang="en-US" sz="1200" i="1" dirty="0"/>
              <a:t>Journal of Business </a:t>
            </a:r>
          </a:p>
          <a:p>
            <a:r>
              <a:rPr lang="en-US" sz="1200" i="1" dirty="0"/>
              <a:t>     Communication 37</a:t>
            </a:r>
            <a:r>
              <a:rPr lang="en-US" sz="1200" dirty="0"/>
              <a:t>(1), 7-38.</a:t>
            </a:r>
          </a:p>
          <a:p>
            <a:r>
              <a:rPr lang="en-US" sz="1200" dirty="0"/>
              <a:t>Rude, C. D. (1997). Environmental policy making and the report </a:t>
            </a:r>
          </a:p>
          <a:p>
            <a:r>
              <a:rPr lang="en-US" sz="1200" dirty="0"/>
              <a:t>     genre. </a:t>
            </a:r>
            <a:r>
              <a:rPr lang="en-US" sz="1200" i="1" dirty="0"/>
              <a:t>Technical Communication Quarterly, 6</a:t>
            </a:r>
            <a:r>
              <a:rPr lang="en-US" sz="1200" dirty="0"/>
              <a:t>(1), 77-90.</a:t>
            </a:r>
          </a:p>
          <a:p>
            <a:r>
              <a:rPr lang="en-US" sz="1200" dirty="0" err="1"/>
              <a:t>Souther</a:t>
            </a:r>
            <a:r>
              <a:rPr lang="en-US" sz="1200" dirty="0"/>
              <a:t>, J. W. (1985). What to report. </a:t>
            </a:r>
            <a:r>
              <a:rPr lang="en-US" sz="1200" i="1" dirty="0"/>
              <a:t>IEEE Transactions on </a:t>
            </a:r>
          </a:p>
          <a:p>
            <a:r>
              <a:rPr lang="en-US" sz="1200" i="1" dirty="0"/>
              <a:t>     Professional Communication, PC-28</a:t>
            </a:r>
            <a:r>
              <a:rPr lang="en-US" sz="1200" dirty="0"/>
              <a:t> (3), 5-8.</a:t>
            </a:r>
          </a:p>
          <a:p>
            <a:r>
              <a:rPr lang="en-US" sz="1200" dirty="0"/>
              <a:t>Wegner, D. (2004). The collaborative construction of a </a:t>
            </a:r>
          </a:p>
          <a:p>
            <a:r>
              <a:rPr lang="en-US" sz="1200" dirty="0"/>
              <a:t>     management report in a municipal community of practice: Text       </a:t>
            </a:r>
          </a:p>
          <a:p>
            <a:r>
              <a:rPr lang="en-US" sz="1200" dirty="0"/>
              <a:t>     and context, genre and learning. </a:t>
            </a:r>
            <a:r>
              <a:rPr lang="en-US" sz="1200" i="1" dirty="0"/>
              <a:t>Journal of Business and </a:t>
            </a:r>
          </a:p>
          <a:p>
            <a:r>
              <a:rPr lang="en-US" sz="1200" i="1" dirty="0"/>
              <a:t>     Technical Communication, 18</a:t>
            </a:r>
            <a:r>
              <a:rPr lang="en-US" sz="1200" dirty="0"/>
              <a:t>(4), 411-451.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E92A28-EBE4-1440-AA31-E75BC5E70B51}"/>
              </a:ext>
            </a:extLst>
          </p:cNvPr>
          <p:cNvSpPr txBox="1"/>
          <p:nvPr/>
        </p:nvSpPr>
        <p:spPr>
          <a:xfrm>
            <a:off x="4832593" y="0"/>
            <a:ext cx="1042273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1535 pages</a:t>
            </a:r>
          </a:p>
        </p:txBody>
      </p:sp>
    </p:spTree>
    <p:extLst>
      <p:ext uri="{BB962C8B-B14F-4D97-AF65-F5344CB8AC3E}">
        <p14:creationId xmlns:p14="http://schemas.microsoft.com/office/powerpoint/2010/main" val="12187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41F41-1C86-FD45-8F2E-E4A61CCC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sp>
        <p:nvSpPr>
          <p:cNvPr id="14" name="Triangle 13">
            <a:extLst>
              <a:ext uri="{FF2B5EF4-FFF2-40B4-BE49-F238E27FC236}">
                <a16:creationId xmlns:a16="http://schemas.microsoft.com/office/drawing/2014/main" id="{8132809A-AAB1-0E40-99D7-8B2E504EAC1D}"/>
              </a:ext>
            </a:extLst>
          </p:cNvPr>
          <p:cNvSpPr/>
          <p:nvPr/>
        </p:nvSpPr>
        <p:spPr>
          <a:xfrm>
            <a:off x="69476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7FBB59-2B74-3B49-BDED-5F9BFD33FB8C}"/>
              </a:ext>
            </a:extLst>
          </p:cNvPr>
          <p:cNvGrpSpPr/>
          <p:nvPr/>
        </p:nvGrpSpPr>
        <p:grpSpPr>
          <a:xfrm>
            <a:off x="300521" y="322557"/>
            <a:ext cx="3419526" cy="4463530"/>
            <a:chOff x="1100621" y="322557"/>
            <a:chExt cx="3419526" cy="446353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C267350-E8DA-8641-96E0-02EE906202D9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FEB3A45-7560-F34A-80B5-226C4EBDAE3D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FFA4F4-E1CE-0F48-920A-AAB18B2F2096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52DD556-2B30-CC4B-B889-8A7ECE1B03F4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A46C79-7BDB-C747-ADDC-F595B45AFED9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E0015C-6772-C74C-AFFE-1EECE16D51EC}"/>
                </a:ext>
              </a:extLst>
            </p:cNvPr>
            <p:cNvSpPr txBox="1"/>
            <p:nvPr/>
          </p:nvSpPr>
          <p:spPr>
            <a:xfrm>
              <a:off x="2138447" y="3835771"/>
              <a:ext cx="1244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4842F2-9D00-FF40-8506-C74D9B523A1E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54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48BA034-A6F3-614C-A058-9E3F8F626942}"/>
              </a:ext>
            </a:extLst>
          </p:cNvPr>
          <p:cNvSpPr/>
          <p:nvPr/>
        </p:nvSpPr>
        <p:spPr>
          <a:xfrm>
            <a:off x="3721100" y="98995"/>
            <a:ext cx="5270500" cy="997754"/>
          </a:xfrm>
          <a:prstGeom prst="roundRect">
            <a:avLst>
              <a:gd name="adj" fmla="val 19848"/>
            </a:avLst>
          </a:prstGeom>
          <a:solidFill>
            <a:schemeClr val="accent3">
              <a:lumMod val="20000"/>
              <a:lumOff val="8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A6EAF-62B0-4042-A9A7-7BA06E9490B8}"/>
              </a:ext>
            </a:extLst>
          </p:cNvPr>
          <p:cNvSpPr txBox="1"/>
          <p:nvPr/>
        </p:nvSpPr>
        <p:spPr>
          <a:xfrm>
            <a:off x="3936500" y="148847"/>
            <a:ext cx="48396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accent2"/>
                </a:solidFill>
              </a:rPr>
              <a:t>Warming of the climate system is unequivocal…</a:t>
            </a:r>
            <a:r>
              <a:rPr lang="en-US" sz="2000" dirty="0">
                <a:solidFill>
                  <a:schemeClr val="accent2"/>
                </a:solidFill>
              </a:rPr>
              <a:t>(2.4…)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6A1DAC38-7E9A-D346-B271-374F8751624B}"/>
              </a:ext>
            </a:extLst>
          </p:cNvPr>
          <p:cNvSpPr/>
          <p:nvPr/>
        </p:nvSpPr>
        <p:spPr>
          <a:xfrm>
            <a:off x="69476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77539-5466-8C46-8F25-011DB5C1E1B6}"/>
              </a:ext>
            </a:extLst>
          </p:cNvPr>
          <p:cNvGrpSpPr/>
          <p:nvPr/>
        </p:nvGrpSpPr>
        <p:grpSpPr>
          <a:xfrm>
            <a:off x="300521" y="322557"/>
            <a:ext cx="3419526" cy="4463530"/>
            <a:chOff x="1100621" y="322557"/>
            <a:chExt cx="3419526" cy="446353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064D4F4-491C-2444-B688-956F5B0C23B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63FFEAE-7876-904D-828E-7749630C9894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24ED0-0996-3D43-802E-A71C79B86F2C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DD8E51-2B97-9143-A5F5-DA2DDF8DFC04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31194D-7185-3543-8A53-737524878023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DD32BB-F73A-2046-ABF2-296AE2E56B84}"/>
                </a:ext>
              </a:extLst>
            </p:cNvPr>
            <p:cNvSpPr txBox="1"/>
            <p:nvPr/>
          </p:nvSpPr>
          <p:spPr>
            <a:xfrm>
              <a:off x="2138447" y="3835771"/>
              <a:ext cx="1244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02E938-B9AE-3D4D-BA4C-1499E8C3C2EB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FD02D74-37F4-764E-B3E3-5F012588811A}"/>
              </a:ext>
            </a:extLst>
          </p:cNvPr>
          <p:cNvSpPr txBox="1"/>
          <p:nvPr/>
        </p:nvSpPr>
        <p:spPr>
          <a:xfrm>
            <a:off x="8330351" y="10347"/>
            <a:ext cx="840295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55 words</a:t>
            </a:r>
          </a:p>
        </p:txBody>
      </p:sp>
    </p:spTree>
    <p:extLst>
      <p:ext uri="{BB962C8B-B14F-4D97-AF65-F5344CB8AC3E}">
        <p14:creationId xmlns:p14="http://schemas.microsoft.com/office/powerpoint/2010/main" val="393443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48BA034-A6F3-614C-A058-9E3F8F626942}"/>
              </a:ext>
            </a:extLst>
          </p:cNvPr>
          <p:cNvSpPr/>
          <p:nvPr/>
        </p:nvSpPr>
        <p:spPr>
          <a:xfrm>
            <a:off x="3721100" y="98995"/>
            <a:ext cx="5270500" cy="997754"/>
          </a:xfrm>
          <a:prstGeom prst="roundRect">
            <a:avLst>
              <a:gd name="adj" fmla="val 19848"/>
            </a:avLst>
          </a:prstGeom>
          <a:solidFill>
            <a:schemeClr val="accent3">
              <a:lumMod val="20000"/>
              <a:lumOff val="8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A6EAF-62B0-4042-A9A7-7BA06E9490B8}"/>
              </a:ext>
            </a:extLst>
          </p:cNvPr>
          <p:cNvSpPr txBox="1"/>
          <p:nvPr/>
        </p:nvSpPr>
        <p:spPr>
          <a:xfrm>
            <a:off x="3936500" y="148847"/>
            <a:ext cx="48396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accent2"/>
                </a:solidFill>
              </a:rPr>
              <a:t>Warming of the climate system is unequivocal…</a:t>
            </a:r>
            <a:r>
              <a:rPr lang="en-US" sz="2000" dirty="0">
                <a:solidFill>
                  <a:schemeClr val="accent2"/>
                </a:solidFill>
              </a:rPr>
              <a:t>(2.4…)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6A1DAC38-7E9A-D346-B271-374F8751624B}"/>
              </a:ext>
            </a:extLst>
          </p:cNvPr>
          <p:cNvSpPr/>
          <p:nvPr/>
        </p:nvSpPr>
        <p:spPr>
          <a:xfrm>
            <a:off x="69476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3FB4AC-7ADF-1A46-9CAF-1453CDEA74EC}"/>
              </a:ext>
            </a:extLst>
          </p:cNvPr>
          <p:cNvSpPr txBox="1"/>
          <p:nvPr/>
        </p:nvSpPr>
        <p:spPr>
          <a:xfrm>
            <a:off x="3763309" y="1276037"/>
            <a:ext cx="5308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>
              <a:buSzPct val="150000"/>
            </a:pPr>
            <a:r>
              <a:rPr lang="en-US" sz="1600" dirty="0"/>
              <a:t>For the longest period when calculation of regional trends is sufﬁciently complete (1901 to 2012), almost the entire globe has experienced surface warming (see Figure SPM.1). {2.4}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77539-5466-8C46-8F25-011DB5C1E1B6}"/>
              </a:ext>
            </a:extLst>
          </p:cNvPr>
          <p:cNvGrpSpPr/>
          <p:nvPr/>
        </p:nvGrpSpPr>
        <p:grpSpPr>
          <a:xfrm>
            <a:off x="300521" y="322557"/>
            <a:ext cx="3419526" cy="4463530"/>
            <a:chOff x="1100621" y="322557"/>
            <a:chExt cx="3419526" cy="446353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064D4F4-491C-2444-B688-956F5B0C23B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63FFEAE-7876-904D-828E-7749630C9894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24ED0-0996-3D43-802E-A71C79B86F2C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DD8E51-2B97-9143-A5F5-DA2DDF8DFC04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31194D-7185-3543-8A53-737524878023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DD32BB-F73A-2046-ABF2-296AE2E56B84}"/>
                </a:ext>
              </a:extLst>
            </p:cNvPr>
            <p:cNvSpPr txBox="1"/>
            <p:nvPr/>
          </p:nvSpPr>
          <p:spPr>
            <a:xfrm>
              <a:off x="2138447" y="3835771"/>
              <a:ext cx="1244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02E938-B9AE-3D4D-BA4C-1499E8C3C2EB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84C4F46-9B2E-414D-BB53-0B7B395E67C6}"/>
              </a:ext>
            </a:extLst>
          </p:cNvPr>
          <p:cNvSpPr txBox="1"/>
          <p:nvPr/>
        </p:nvSpPr>
        <p:spPr>
          <a:xfrm>
            <a:off x="8087300" y="1011938"/>
            <a:ext cx="1056700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4,700 words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AB10BB-0352-C34F-A2F1-1B03C30A6EBD}"/>
              </a:ext>
            </a:extLst>
          </p:cNvPr>
          <p:cNvSpPr txBox="1"/>
          <p:nvPr/>
        </p:nvSpPr>
        <p:spPr>
          <a:xfrm>
            <a:off x="3669176" y="118655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72027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48BA034-A6F3-614C-A058-9E3F8F626942}"/>
              </a:ext>
            </a:extLst>
          </p:cNvPr>
          <p:cNvSpPr/>
          <p:nvPr/>
        </p:nvSpPr>
        <p:spPr>
          <a:xfrm>
            <a:off x="3721100" y="98995"/>
            <a:ext cx="5270500" cy="997754"/>
          </a:xfrm>
          <a:prstGeom prst="roundRect">
            <a:avLst>
              <a:gd name="adj" fmla="val 19848"/>
            </a:avLst>
          </a:prstGeom>
          <a:solidFill>
            <a:schemeClr val="accent3">
              <a:lumMod val="20000"/>
              <a:lumOff val="8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A6EAF-62B0-4042-A9A7-7BA06E9490B8}"/>
              </a:ext>
            </a:extLst>
          </p:cNvPr>
          <p:cNvSpPr txBox="1"/>
          <p:nvPr/>
        </p:nvSpPr>
        <p:spPr>
          <a:xfrm>
            <a:off x="3936500" y="148847"/>
            <a:ext cx="48396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accent2"/>
                </a:solidFill>
              </a:rPr>
              <a:t>Warming of the climate system is unequivocal…</a:t>
            </a:r>
            <a:r>
              <a:rPr lang="en-US" sz="2000" dirty="0">
                <a:solidFill>
                  <a:schemeClr val="accent2"/>
                </a:solidFill>
              </a:rPr>
              <a:t>(2.4…)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6A1DAC38-7E9A-D346-B271-374F8751624B}"/>
              </a:ext>
            </a:extLst>
          </p:cNvPr>
          <p:cNvSpPr/>
          <p:nvPr/>
        </p:nvSpPr>
        <p:spPr>
          <a:xfrm>
            <a:off x="69476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77539-5466-8C46-8F25-011DB5C1E1B6}"/>
              </a:ext>
            </a:extLst>
          </p:cNvPr>
          <p:cNvGrpSpPr/>
          <p:nvPr/>
        </p:nvGrpSpPr>
        <p:grpSpPr>
          <a:xfrm>
            <a:off x="300521" y="322557"/>
            <a:ext cx="3419526" cy="4463530"/>
            <a:chOff x="1100621" y="322557"/>
            <a:chExt cx="3419526" cy="446353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064D4F4-491C-2444-B688-956F5B0C23B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63FFEAE-7876-904D-828E-7749630C9894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24ED0-0996-3D43-802E-A71C79B86F2C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DD8E51-2B97-9143-A5F5-DA2DDF8DFC04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31194D-7185-3543-8A53-737524878023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DD32BB-F73A-2046-ABF2-296AE2E56B84}"/>
                </a:ext>
              </a:extLst>
            </p:cNvPr>
            <p:cNvSpPr txBox="1"/>
            <p:nvPr/>
          </p:nvSpPr>
          <p:spPr>
            <a:xfrm>
              <a:off x="2138447" y="3835771"/>
              <a:ext cx="1244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02E938-B9AE-3D4D-BA4C-1499E8C3C2EB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A157705-BC7B-0949-90BB-8919C8BE1CEE}"/>
              </a:ext>
            </a:extLst>
          </p:cNvPr>
          <p:cNvSpPr txBox="1"/>
          <p:nvPr/>
        </p:nvSpPr>
        <p:spPr>
          <a:xfrm>
            <a:off x="3801002" y="3354446"/>
            <a:ext cx="2886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…Regionally, Makowski et al. (2008) found that DTR </a:t>
            </a:r>
            <a:r>
              <a:rPr lang="en-US" sz="1600" dirty="0" err="1"/>
              <a:t>behaviour</a:t>
            </a:r>
            <a:r>
              <a:rPr lang="en-US" sz="1600" dirty="0"/>
              <a:t> in Europe over 1950 to 2005 changed from a decrease to an increase in the 1970s…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A0CF4C-9A97-5F46-B386-ACD5816B63B8}"/>
              </a:ext>
            </a:extLst>
          </p:cNvPr>
          <p:cNvSpPr txBox="1"/>
          <p:nvPr/>
        </p:nvSpPr>
        <p:spPr>
          <a:xfrm>
            <a:off x="3801002" y="2031007"/>
            <a:ext cx="51106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2. Observations:  Atmosphere &amp; Surface</a:t>
            </a:r>
          </a:p>
          <a:p>
            <a:r>
              <a:rPr lang="en-US" sz="2000" dirty="0"/>
              <a:t>2.4 Changes in Temperature</a:t>
            </a:r>
          </a:p>
          <a:p>
            <a:r>
              <a:rPr lang="en-US" sz="2000" dirty="0"/>
              <a:t>2.4.1 Land Surface Air Temperature</a:t>
            </a:r>
          </a:p>
          <a:p>
            <a:r>
              <a:rPr lang="en-US" sz="2000" dirty="0"/>
              <a:t>2.4.1.2 Diurnal Temperature Range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32CA9-2E7E-A046-B5DD-B1DB394E4F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592" y="3362288"/>
            <a:ext cx="1933776" cy="14787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BEDEC22-E643-584F-A192-8CFE0F983D42}"/>
              </a:ext>
            </a:extLst>
          </p:cNvPr>
          <p:cNvSpPr txBox="1"/>
          <p:nvPr/>
        </p:nvSpPr>
        <p:spPr>
          <a:xfrm>
            <a:off x="8000738" y="1810099"/>
            <a:ext cx="1143262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85,000 words</a:t>
            </a:r>
          </a:p>
        </p:txBody>
      </p:sp>
    </p:spTree>
    <p:extLst>
      <p:ext uri="{BB962C8B-B14F-4D97-AF65-F5344CB8AC3E}">
        <p14:creationId xmlns:p14="http://schemas.microsoft.com/office/powerpoint/2010/main" val="86889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riangle 32">
            <a:extLst>
              <a:ext uri="{FF2B5EF4-FFF2-40B4-BE49-F238E27FC236}">
                <a16:creationId xmlns:a16="http://schemas.microsoft.com/office/drawing/2014/main" id="{E4A1EBB7-1A0A-F847-B4A3-92ADCB8811DF}"/>
              </a:ext>
            </a:extLst>
          </p:cNvPr>
          <p:cNvSpPr/>
          <p:nvPr/>
        </p:nvSpPr>
        <p:spPr>
          <a:xfrm>
            <a:off x="-1989120" y="-2530376"/>
            <a:ext cx="7290242" cy="10922516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6A1DAC38-7E9A-D346-B271-374F8751624B}"/>
              </a:ext>
            </a:extLst>
          </p:cNvPr>
          <p:cNvSpPr/>
          <p:nvPr/>
        </p:nvSpPr>
        <p:spPr>
          <a:xfrm>
            <a:off x="2684929" y="3810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77539-5466-8C46-8F25-011DB5C1E1B6}"/>
              </a:ext>
            </a:extLst>
          </p:cNvPr>
          <p:cNvGrpSpPr/>
          <p:nvPr/>
        </p:nvGrpSpPr>
        <p:grpSpPr>
          <a:xfrm>
            <a:off x="2915974" y="360657"/>
            <a:ext cx="3419526" cy="4463530"/>
            <a:chOff x="1100621" y="322557"/>
            <a:chExt cx="3419526" cy="446353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064D4F4-491C-2444-B688-956F5B0C23B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63FFEAE-7876-904D-828E-7749630C9894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24ED0-0996-3D43-802E-A71C79B86F2C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DD8E51-2B97-9143-A5F5-DA2DDF8DFC04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31194D-7185-3543-8A53-737524878023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DD32BB-F73A-2046-ABF2-296AE2E56B84}"/>
                </a:ext>
              </a:extLst>
            </p:cNvPr>
            <p:cNvSpPr txBox="1"/>
            <p:nvPr/>
          </p:nvSpPr>
          <p:spPr>
            <a:xfrm>
              <a:off x="2138447" y="3835771"/>
              <a:ext cx="1244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02E938-B9AE-3D4D-BA4C-1499E8C3C2EB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5A615A-0E53-5442-BA18-A4EE876E5A8C}"/>
              </a:ext>
            </a:extLst>
          </p:cNvPr>
          <p:cNvGrpSpPr/>
          <p:nvPr/>
        </p:nvGrpSpPr>
        <p:grpSpPr>
          <a:xfrm>
            <a:off x="5236605" y="1862658"/>
            <a:ext cx="2562044" cy="1666009"/>
            <a:chOff x="2764975" y="1870923"/>
            <a:chExt cx="2562044" cy="1666009"/>
          </a:xfrm>
        </p:grpSpPr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5629E2E3-745A-7A4E-9172-A3A4E75F4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34764" y="1870923"/>
              <a:ext cx="1222466" cy="1666009"/>
            </a:xfrm>
            <a:prstGeom prst="triangle">
              <a:avLst/>
            </a:prstGeom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0"/>
                    <a:lumOff val="100000"/>
                  </a:schemeClr>
                </a:gs>
                <a:gs pos="100000">
                  <a:schemeClr val="bg1"/>
                </a:gs>
              </a:gsLst>
              <a:path path="circle">
                <a:fillToRect l="50000" t="-80000" r="50000" b="180000"/>
              </a:path>
              <a:tileRect/>
            </a:gra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98CE156F-F86E-5F43-BE9A-F69FB42E21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04553" y="1870923"/>
              <a:ext cx="1222466" cy="1666009"/>
            </a:xfrm>
            <a:prstGeom prst="triangle">
              <a:avLst/>
            </a:prstGeom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0"/>
                    <a:lumOff val="100000"/>
                  </a:schemeClr>
                </a:gs>
                <a:gs pos="100000">
                  <a:schemeClr val="bg1"/>
                </a:gs>
              </a:gsLst>
              <a:path path="circle">
                <a:fillToRect l="50000" t="-80000" r="50000" b="180000"/>
              </a:path>
              <a:tileRect/>
            </a:gra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DFBEEA72-C7C2-6847-BB50-25545254D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4975" y="1870923"/>
              <a:ext cx="1222466" cy="1666009"/>
            </a:xfrm>
            <a:prstGeom prst="triangle">
              <a:avLst/>
            </a:prstGeom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0"/>
                    <a:lumOff val="100000"/>
                  </a:schemeClr>
                </a:gs>
                <a:gs pos="100000">
                  <a:schemeClr val="bg1"/>
                </a:gs>
              </a:gsLst>
              <a:path path="circle">
                <a:fillToRect l="50000" t="-80000" r="50000" b="180000"/>
              </a:path>
              <a:tileRect/>
            </a:gra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777DE9-2525-D047-AD9C-2106D0639BD4}"/>
                </a:ext>
              </a:extLst>
            </p:cNvPr>
            <p:cNvSpPr txBox="1"/>
            <p:nvPr/>
          </p:nvSpPr>
          <p:spPr>
            <a:xfrm>
              <a:off x="2864690" y="2074397"/>
              <a:ext cx="102303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Executive</a:t>
              </a:r>
            </a:p>
            <a:p>
              <a:pPr algn="ctr"/>
              <a:r>
                <a:rPr lang="en-US" sz="1200" dirty="0"/>
                <a:t>Summary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200" dirty="0"/>
                <a:t>Sections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200" dirty="0"/>
                <a:t>References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4B3391B-7E94-714D-BA2F-9A8E6AF2C168}"/>
              </a:ext>
            </a:extLst>
          </p:cNvPr>
          <p:cNvSpPr txBox="1"/>
          <p:nvPr/>
        </p:nvSpPr>
        <p:spPr>
          <a:xfrm>
            <a:off x="5633188" y="4872752"/>
            <a:ext cx="1042273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1535 pages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9AC5D5-E822-804B-919B-11FD7F8A3913}"/>
              </a:ext>
            </a:extLst>
          </p:cNvPr>
          <p:cNvSpPr txBox="1"/>
          <p:nvPr/>
        </p:nvSpPr>
        <p:spPr>
          <a:xfrm>
            <a:off x="173865" y="523830"/>
            <a:ext cx="29642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Synthesis Report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WG 1 Report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WG 2 Report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WG 3 Report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515892-1A42-424B-9827-838B5B53EF06}"/>
              </a:ext>
            </a:extLst>
          </p:cNvPr>
          <p:cNvSpPr txBox="1"/>
          <p:nvPr/>
        </p:nvSpPr>
        <p:spPr>
          <a:xfrm>
            <a:off x="0" y="0"/>
            <a:ext cx="1157540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5,000 pages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8931324-7052-7F4B-812D-424C4CFBB982}"/>
              </a:ext>
            </a:extLst>
          </p:cNvPr>
          <p:cNvSpPr/>
          <p:nvPr/>
        </p:nvSpPr>
        <p:spPr>
          <a:xfrm>
            <a:off x="2635624" y="1074101"/>
            <a:ext cx="1290917" cy="351287"/>
          </a:xfrm>
          <a:custGeom>
            <a:avLst/>
            <a:gdLst>
              <a:gd name="connsiteX0" fmla="*/ 0 w 1290917"/>
              <a:gd name="connsiteY0" fmla="*/ 351287 h 351287"/>
              <a:gd name="connsiteX1" fmla="*/ 470647 w 1290917"/>
              <a:gd name="connsiteY1" fmla="*/ 1664 h 351287"/>
              <a:gd name="connsiteX2" fmla="*/ 1290917 w 1290917"/>
              <a:gd name="connsiteY2" fmla="*/ 243711 h 35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917" h="351287">
                <a:moveTo>
                  <a:pt x="0" y="351287"/>
                </a:moveTo>
                <a:cubicBezTo>
                  <a:pt x="127747" y="185440"/>
                  <a:pt x="255494" y="19593"/>
                  <a:pt x="470647" y="1664"/>
                </a:cubicBezTo>
                <a:cubicBezTo>
                  <a:pt x="685800" y="-16265"/>
                  <a:pt x="988358" y="113723"/>
                  <a:pt x="1290917" y="243711"/>
                </a:cubicBezTo>
              </a:path>
            </a:pathLst>
          </a:custGeom>
          <a:noFill/>
          <a:ln w="38100" cmpd="sng"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377A6934-084A-584E-BF1A-D02B7749F57C}"/>
              </a:ext>
            </a:extLst>
          </p:cNvPr>
          <p:cNvSpPr>
            <a:spLocks noChangeAspect="1"/>
          </p:cNvSpPr>
          <p:nvPr/>
        </p:nvSpPr>
        <p:spPr>
          <a:xfrm>
            <a:off x="4796672" y="2520275"/>
            <a:ext cx="802757" cy="218448"/>
          </a:xfrm>
          <a:custGeom>
            <a:avLst/>
            <a:gdLst>
              <a:gd name="connsiteX0" fmla="*/ 0 w 1290917"/>
              <a:gd name="connsiteY0" fmla="*/ 351287 h 351287"/>
              <a:gd name="connsiteX1" fmla="*/ 470647 w 1290917"/>
              <a:gd name="connsiteY1" fmla="*/ 1664 h 351287"/>
              <a:gd name="connsiteX2" fmla="*/ 1290917 w 1290917"/>
              <a:gd name="connsiteY2" fmla="*/ 243711 h 35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917" h="351287">
                <a:moveTo>
                  <a:pt x="0" y="351287"/>
                </a:moveTo>
                <a:cubicBezTo>
                  <a:pt x="127747" y="185440"/>
                  <a:pt x="255494" y="19593"/>
                  <a:pt x="470647" y="1664"/>
                </a:cubicBezTo>
                <a:cubicBezTo>
                  <a:pt x="685800" y="-16265"/>
                  <a:pt x="988358" y="113723"/>
                  <a:pt x="1290917" y="243711"/>
                </a:cubicBezTo>
              </a:path>
            </a:pathLst>
          </a:custGeom>
          <a:noFill/>
          <a:ln w="31750" cmpd="sng"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2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41F41-1C86-FD45-8F2E-E4A61CCC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46ED2A-6382-AA4F-BA1D-A4E153288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14" y="147188"/>
            <a:ext cx="4182543" cy="3298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907DAD-1F34-1941-B0CA-C9D730F68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338" y="1886673"/>
            <a:ext cx="5695257" cy="31605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D2D1D0-1A3C-A642-8A0C-F9C1D47B6EC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14" y="2468797"/>
            <a:ext cx="4081786" cy="24974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9E009A-AEB0-0B47-B5BA-17C0A3BEDE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933" y="66165"/>
            <a:ext cx="5618449" cy="265411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7BA7D5A-44A6-E940-8578-E07321CEBB11}"/>
              </a:ext>
            </a:extLst>
          </p:cNvPr>
          <p:cNvGrpSpPr/>
          <p:nvPr/>
        </p:nvGrpSpPr>
        <p:grpSpPr>
          <a:xfrm>
            <a:off x="27374" y="0"/>
            <a:ext cx="5373887" cy="5143500"/>
            <a:chOff x="27374" y="0"/>
            <a:chExt cx="5373887" cy="51435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917CE8C-9D43-1440-9EB2-47B0946C4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74" y="0"/>
              <a:ext cx="4044755" cy="51435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55CE78-03C3-2249-A1A4-CF8B64B8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61132" y="3207468"/>
              <a:ext cx="2040129" cy="10200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5413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3A617249-1D37-EF43-A9D2-B64670B60E9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67955D-851F-234E-BCED-2D322EA582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9123292" cy="740780"/>
              <a:chOff x="0" y="0"/>
              <a:chExt cx="8214288" cy="66697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607C9A6-D0E7-324C-9CCD-6DAC15B53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8FA4DF-0872-1E48-A057-FBB7F1D6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C11B409-EBC6-BB40-9A84-E0C8CFC8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EA0B3A9-B352-4643-B28F-C660B1D22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CA904BC-0875-F24D-AB0E-4F33B8C05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A9CBE6-EA57-304A-82C1-A4C3E3ABE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AE4ACB-4624-4544-88A8-CB76429DB1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1481560"/>
              <a:ext cx="9123292" cy="740780"/>
              <a:chOff x="0" y="0"/>
              <a:chExt cx="8214288" cy="666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6D2271-DD4D-0C45-AB57-3CFFDD076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479F51-BBB3-1148-9613-5242B03F5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0AC041C-0ED7-8744-9E63-EDD5BDA62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4E9BA7A-1D1A-A54D-B0E4-6D4F02811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095E4C-E291-4947-9E3D-1C4624D4E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D95EC15-93CF-F24E-80F5-B3570C1B8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A34CEE2-3748-274B-8A5C-0518E227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54" y="2997361"/>
              <a:ext cx="9123292" cy="740780"/>
              <a:chOff x="0" y="0"/>
              <a:chExt cx="8214288" cy="66697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4D6AD07-0821-E94F-8A38-E862C3791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5B1EE10-81DF-0342-9758-6F41855E1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1FD27B-658A-BD49-A922-237485504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50334FC-E42E-C648-8F0D-68A214BD4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F2038B8-4D0F-EC4F-A8F0-5F1CB16EA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AFF8C00-69A2-D745-AADA-5F826236F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88A9E6-5F93-EB44-B9C0-20CAE43FF6D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3045" y="740780"/>
              <a:ext cx="9123292" cy="740780"/>
              <a:chOff x="0" y="0"/>
              <a:chExt cx="8214288" cy="6669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8CABB92-D4F6-6E4D-97ED-B93804C61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DFEC558-F966-D342-A633-3E657859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205AE24-4DEA-984F-A0FD-14EFE18F1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C647F6-427F-4F41-8B96-F0248498E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F3624D1-582D-E24E-9B78-0C70DAC09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39C7C4E-FD36-4B47-A445-055EE2131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F9F8DC-8ECE-E347-8D04-763B100B266C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0" y="2239460"/>
              <a:ext cx="9123292" cy="740780"/>
              <a:chOff x="0" y="0"/>
              <a:chExt cx="8214288" cy="66697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AF444BA-AAB0-E246-A41B-F66833E17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97C87E-35B2-3940-B751-80E7F6717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3CC9218-30A7-B941-AD48-0963347E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47F2041-0858-994B-AA06-382C50524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1E905E5-4790-634A-A70A-3872CA544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7EA5DDB-B46B-D943-9EF2-2DC164E12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B2A368F-D136-D045-B26A-4CAF13F0B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4402720"/>
              <a:ext cx="9123292" cy="740780"/>
              <a:chOff x="0" y="0"/>
              <a:chExt cx="8214288" cy="66697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21DBCAF-6B00-5A44-A49C-C2D6691A0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6C2C38F-CF0D-5144-A84A-835C7E5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7EC5C09-0E7B-AF45-B92F-E1C380362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E6288BF-12CD-3A4C-AA06-23D2CF10C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37BA6C1-9ECC-C244-9134-AC2BE1CFA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8FB53E4D-F67A-DF45-A082-C22325D4D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F6BDC0-2865-924E-8036-C90DFA6DBF8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354" y="3693892"/>
              <a:ext cx="9123292" cy="740780"/>
              <a:chOff x="0" y="0"/>
              <a:chExt cx="8214288" cy="66697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4D839C4-30CF-884D-88F5-262C4A2C5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58E9EE-DF99-1440-BF48-B1DE871C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400AD6A-D268-3244-9061-B6AE72FE52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99D0C692-810C-4D4E-AE9E-46F75C974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2ABADB9-A96F-0D47-B9CA-E8A66BF8E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A80A6AB-BF8D-0144-A3F5-2EADE5E65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86CDD4B5-4294-174F-A58D-CDEEFD71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DA3160D-03C0-D545-A14B-29E1D78B8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3361" y="1845790"/>
            <a:ext cx="3136667" cy="15281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101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3A617249-1D37-EF43-A9D2-B64670B60E9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67955D-851F-234E-BCED-2D322EA582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9123292" cy="740780"/>
              <a:chOff x="0" y="0"/>
              <a:chExt cx="8214288" cy="66697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607C9A6-D0E7-324C-9CCD-6DAC15B53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8FA4DF-0872-1E48-A057-FBB7F1D6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C11B409-EBC6-BB40-9A84-E0C8CFC8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EA0B3A9-B352-4643-B28F-C660B1D22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CA904BC-0875-F24D-AB0E-4F33B8C05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A9CBE6-EA57-304A-82C1-A4C3E3ABE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AE4ACB-4624-4544-88A8-CB76429DB1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1481560"/>
              <a:ext cx="9123292" cy="740780"/>
              <a:chOff x="0" y="0"/>
              <a:chExt cx="8214288" cy="666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6D2271-DD4D-0C45-AB57-3CFFDD076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479F51-BBB3-1148-9613-5242B03F5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0AC041C-0ED7-8744-9E63-EDD5BDA62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4E9BA7A-1D1A-A54D-B0E4-6D4F02811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095E4C-E291-4947-9E3D-1C4624D4E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D95EC15-93CF-F24E-80F5-B3570C1B8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A34CEE2-3748-274B-8A5C-0518E227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54" y="2997361"/>
              <a:ext cx="9123292" cy="740780"/>
              <a:chOff x="0" y="0"/>
              <a:chExt cx="8214288" cy="66697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4D6AD07-0821-E94F-8A38-E862C3791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5B1EE10-81DF-0342-9758-6F41855E1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1FD27B-658A-BD49-A922-237485504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50334FC-E42E-C648-8F0D-68A214BD4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F2038B8-4D0F-EC4F-A8F0-5F1CB16EA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AFF8C00-69A2-D745-AADA-5F826236F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88A9E6-5F93-EB44-B9C0-20CAE43FF6D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3045" y="740780"/>
              <a:ext cx="9123292" cy="740780"/>
              <a:chOff x="0" y="0"/>
              <a:chExt cx="8214288" cy="6669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8CABB92-D4F6-6E4D-97ED-B93804C61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DFEC558-F966-D342-A633-3E657859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205AE24-4DEA-984F-A0FD-14EFE18F1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C647F6-427F-4F41-8B96-F0248498E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F3624D1-582D-E24E-9B78-0C70DAC09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39C7C4E-FD36-4B47-A445-055EE2131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F9F8DC-8ECE-E347-8D04-763B100B266C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0" y="2239460"/>
              <a:ext cx="9123292" cy="740780"/>
              <a:chOff x="0" y="0"/>
              <a:chExt cx="8214288" cy="66697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AF444BA-AAB0-E246-A41B-F66833E17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97C87E-35B2-3940-B751-80E7F6717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3CC9218-30A7-B941-AD48-0963347E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47F2041-0858-994B-AA06-382C50524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1E905E5-4790-634A-A70A-3872CA544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7EA5DDB-B46B-D943-9EF2-2DC164E12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B2A368F-D136-D045-B26A-4CAF13F0B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4402720"/>
              <a:ext cx="9123292" cy="740780"/>
              <a:chOff x="0" y="0"/>
              <a:chExt cx="8214288" cy="66697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21DBCAF-6B00-5A44-A49C-C2D6691A0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6C2C38F-CF0D-5144-A84A-835C7E5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7EC5C09-0E7B-AF45-B92F-E1C380362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E6288BF-12CD-3A4C-AA06-23D2CF10C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37BA6C1-9ECC-C244-9134-AC2BE1CFA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8FB53E4D-F67A-DF45-A082-C22325D4D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F6BDC0-2865-924E-8036-C90DFA6DBF8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354" y="3693892"/>
              <a:ext cx="9123292" cy="740780"/>
              <a:chOff x="0" y="0"/>
              <a:chExt cx="8214288" cy="66697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4D839C4-30CF-884D-88F5-262C4A2C5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58E9EE-DF99-1440-BF48-B1DE871C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400AD6A-D268-3244-9061-B6AE72FE52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99D0C692-810C-4D4E-AE9E-46F75C974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2ABADB9-A96F-0D47-B9CA-E8A66BF8E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A80A6AB-BF8D-0144-A3F5-2EADE5E65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86CDD4B5-4294-174F-A58D-CDEEFD71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0295A96-3677-6045-951A-9404A5E1DDD1}"/>
              </a:ext>
            </a:extLst>
          </p:cNvPr>
          <p:cNvSpPr/>
          <p:nvPr/>
        </p:nvSpPr>
        <p:spPr>
          <a:xfrm>
            <a:off x="5173884" y="3644819"/>
            <a:ext cx="3903108" cy="1412655"/>
          </a:xfrm>
          <a:prstGeom prst="roundRect">
            <a:avLst/>
          </a:prstGeom>
          <a:solidFill>
            <a:schemeClr val="accent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/>
              <a:t>…how does this vital report secure an appropriate reception?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26AC543-807D-4843-BF69-49FF80D44E2E}"/>
              </a:ext>
            </a:extLst>
          </p:cNvPr>
          <p:cNvSpPr/>
          <p:nvPr/>
        </p:nvSpPr>
        <p:spPr>
          <a:xfrm>
            <a:off x="58243" y="45275"/>
            <a:ext cx="3904488" cy="1417320"/>
          </a:xfrm>
          <a:prstGeom prst="roundRect">
            <a:avLst/>
          </a:prstGeom>
          <a:solidFill>
            <a:schemeClr val="accent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Within a context of controversy…</a:t>
            </a:r>
          </a:p>
        </p:txBody>
      </p:sp>
    </p:spTree>
    <p:extLst>
      <p:ext uri="{BB962C8B-B14F-4D97-AF65-F5344CB8AC3E}">
        <p14:creationId xmlns:p14="http://schemas.microsoft.com/office/powerpoint/2010/main" val="29511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3A617249-1D37-EF43-A9D2-B64670B60E9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67955D-851F-234E-BCED-2D322EA582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9123292" cy="740780"/>
              <a:chOff x="0" y="0"/>
              <a:chExt cx="8214288" cy="66697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607C9A6-D0E7-324C-9CCD-6DAC15B53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8FA4DF-0872-1E48-A057-FBB7F1D6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C11B409-EBC6-BB40-9A84-E0C8CFC8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EA0B3A9-B352-4643-B28F-C660B1D22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CA904BC-0875-F24D-AB0E-4F33B8C05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A9CBE6-EA57-304A-82C1-A4C3E3ABE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AE4ACB-4624-4544-88A8-CB76429DB1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1481560"/>
              <a:ext cx="9123292" cy="740780"/>
              <a:chOff x="0" y="0"/>
              <a:chExt cx="8214288" cy="666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6D2271-DD4D-0C45-AB57-3CFFDD076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479F51-BBB3-1148-9613-5242B03F5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0AC041C-0ED7-8744-9E63-EDD5BDA62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4E9BA7A-1D1A-A54D-B0E4-6D4F02811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095E4C-E291-4947-9E3D-1C4624D4E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D95EC15-93CF-F24E-80F5-B3570C1B8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A34CEE2-3748-274B-8A5C-0518E227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54" y="2997361"/>
              <a:ext cx="9123292" cy="740780"/>
              <a:chOff x="0" y="0"/>
              <a:chExt cx="8214288" cy="66697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4D6AD07-0821-E94F-8A38-E862C3791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5B1EE10-81DF-0342-9758-6F41855E1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1FD27B-658A-BD49-A922-237485504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50334FC-E42E-C648-8F0D-68A214BD4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F2038B8-4D0F-EC4F-A8F0-5F1CB16EA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AFF8C00-69A2-D745-AADA-5F826236F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88A9E6-5F93-EB44-B9C0-20CAE43FF6D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3045" y="740780"/>
              <a:ext cx="9123292" cy="740780"/>
              <a:chOff x="0" y="0"/>
              <a:chExt cx="8214288" cy="6669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8CABB92-D4F6-6E4D-97ED-B93804C61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DFEC558-F966-D342-A633-3E657859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205AE24-4DEA-984F-A0FD-14EFE18F1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C647F6-427F-4F41-8B96-F0248498E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F3624D1-582D-E24E-9B78-0C70DAC09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39C7C4E-FD36-4B47-A445-055EE2131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F9F8DC-8ECE-E347-8D04-763B100B266C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0" y="2239460"/>
              <a:ext cx="9123292" cy="740780"/>
              <a:chOff x="0" y="0"/>
              <a:chExt cx="8214288" cy="66697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AF444BA-AAB0-E246-A41B-F66833E17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97C87E-35B2-3940-B751-80E7F6717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3CC9218-30A7-B941-AD48-0963347E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47F2041-0858-994B-AA06-382C50524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1E905E5-4790-634A-A70A-3872CA544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7EA5DDB-B46B-D943-9EF2-2DC164E12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B2A368F-D136-D045-B26A-4CAF13F0B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4402720"/>
              <a:ext cx="9123292" cy="740780"/>
              <a:chOff x="0" y="0"/>
              <a:chExt cx="8214288" cy="66697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21DBCAF-6B00-5A44-A49C-C2D6691A0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6C2C38F-CF0D-5144-A84A-835C7E5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7EC5C09-0E7B-AF45-B92F-E1C380362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E6288BF-12CD-3A4C-AA06-23D2CF10C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37BA6C1-9ECC-C244-9134-AC2BE1CFA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8FB53E4D-F67A-DF45-A082-C22325D4D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F6BDC0-2865-924E-8036-C90DFA6DBF8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354" y="3693892"/>
              <a:ext cx="9123292" cy="740780"/>
              <a:chOff x="0" y="0"/>
              <a:chExt cx="8214288" cy="66697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4D839C4-30CF-884D-88F5-262C4A2C5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58E9EE-DF99-1440-BF48-B1DE871C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400AD6A-D268-3244-9061-B6AE72FE52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99D0C692-810C-4D4E-AE9E-46F75C974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2ABADB9-A96F-0D47-B9CA-E8A66BF8E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A80A6AB-BF8D-0144-A3F5-2EADE5E65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86CDD4B5-4294-174F-A58D-CDEEFD71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F72F53F5-96E6-3C41-8C03-C1B911125BB3}"/>
              </a:ext>
            </a:extLst>
          </p:cNvPr>
          <p:cNvSpPr txBox="1"/>
          <p:nvPr/>
        </p:nvSpPr>
        <p:spPr>
          <a:xfrm>
            <a:off x="139971" y="4402720"/>
            <a:ext cx="201048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Rhetoric</a:t>
            </a:r>
          </a:p>
        </p:txBody>
      </p:sp>
    </p:spTree>
    <p:extLst>
      <p:ext uri="{BB962C8B-B14F-4D97-AF65-F5344CB8AC3E}">
        <p14:creationId xmlns:p14="http://schemas.microsoft.com/office/powerpoint/2010/main" val="190436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3A617249-1D37-EF43-A9D2-B64670B60E9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67955D-851F-234E-BCED-2D322EA582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9123292" cy="740780"/>
              <a:chOff x="0" y="0"/>
              <a:chExt cx="8214288" cy="66697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607C9A6-D0E7-324C-9CCD-6DAC15B53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8FA4DF-0872-1E48-A057-FBB7F1D6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C11B409-EBC6-BB40-9A84-E0C8CFC8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EA0B3A9-B352-4643-B28F-C660B1D22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CA904BC-0875-F24D-AB0E-4F33B8C05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A9CBE6-EA57-304A-82C1-A4C3E3ABE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AE4ACB-4624-4544-88A8-CB76429DB1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1481560"/>
              <a:ext cx="9123292" cy="740780"/>
              <a:chOff x="0" y="0"/>
              <a:chExt cx="8214288" cy="666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6D2271-DD4D-0C45-AB57-3CFFDD076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479F51-BBB3-1148-9613-5242B03F5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0AC041C-0ED7-8744-9E63-EDD5BDA62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4E9BA7A-1D1A-A54D-B0E4-6D4F02811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095E4C-E291-4947-9E3D-1C4624D4E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D95EC15-93CF-F24E-80F5-B3570C1B8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A34CEE2-3748-274B-8A5C-0518E227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54" y="2997361"/>
              <a:ext cx="9123292" cy="740780"/>
              <a:chOff x="0" y="0"/>
              <a:chExt cx="8214288" cy="66697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4D6AD07-0821-E94F-8A38-E862C3791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5B1EE10-81DF-0342-9758-6F41855E1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1FD27B-658A-BD49-A922-237485504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50334FC-E42E-C648-8F0D-68A214BD4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F2038B8-4D0F-EC4F-A8F0-5F1CB16EA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AFF8C00-69A2-D745-AADA-5F826236F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88A9E6-5F93-EB44-B9C0-20CAE43FF6D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3045" y="740780"/>
              <a:ext cx="9123292" cy="740780"/>
              <a:chOff x="0" y="0"/>
              <a:chExt cx="8214288" cy="6669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8CABB92-D4F6-6E4D-97ED-B93804C61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DFEC558-F966-D342-A633-3E657859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205AE24-4DEA-984F-A0FD-14EFE18F1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C647F6-427F-4F41-8B96-F0248498E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F3624D1-582D-E24E-9B78-0C70DAC09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39C7C4E-FD36-4B47-A445-055EE2131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F9F8DC-8ECE-E347-8D04-763B100B266C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0" y="2239460"/>
              <a:ext cx="9123292" cy="740780"/>
              <a:chOff x="0" y="0"/>
              <a:chExt cx="8214288" cy="66697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AF444BA-AAB0-E246-A41B-F66833E17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97C87E-35B2-3940-B751-80E7F6717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3CC9218-30A7-B941-AD48-0963347E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47F2041-0858-994B-AA06-382C50524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1E905E5-4790-634A-A70A-3872CA544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7EA5DDB-B46B-D943-9EF2-2DC164E12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B2A368F-D136-D045-B26A-4CAF13F0B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4402720"/>
              <a:ext cx="9123292" cy="740780"/>
              <a:chOff x="0" y="0"/>
              <a:chExt cx="8214288" cy="66697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21DBCAF-6B00-5A44-A49C-C2D6691A0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6C2C38F-CF0D-5144-A84A-835C7E5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7EC5C09-0E7B-AF45-B92F-E1C380362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E6288BF-12CD-3A4C-AA06-23D2CF10C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37BA6C1-9ECC-C244-9134-AC2BE1CFA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8FB53E4D-F67A-DF45-A082-C22325D4D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F6BDC0-2865-924E-8036-C90DFA6DBF8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354" y="3693892"/>
              <a:ext cx="9123292" cy="740780"/>
              <a:chOff x="0" y="0"/>
              <a:chExt cx="8214288" cy="66697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4D839C4-30CF-884D-88F5-262C4A2C5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58E9EE-DF99-1440-BF48-B1DE871C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400AD6A-D268-3244-9061-B6AE72FE52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99D0C692-810C-4D4E-AE9E-46F75C974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2ABADB9-A96F-0D47-B9CA-E8A66BF8E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A80A6AB-BF8D-0144-A3F5-2EADE5E65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86CDD4B5-4294-174F-A58D-CDEEFD71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pic>
        <p:nvPicPr>
          <p:cNvPr id="54" name="Picture 53" descr="cicero1.gif">
            <a:extLst>
              <a:ext uri="{FF2B5EF4-FFF2-40B4-BE49-F238E27FC236}">
                <a16:creationId xmlns:a16="http://schemas.microsoft.com/office/drawing/2014/main" id="{B3406BBE-A6BA-424B-8411-00781158F2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2" t="-4335" b="-1823"/>
          <a:stretch/>
        </p:blipFill>
        <p:spPr>
          <a:xfrm>
            <a:off x="726141" y="2000576"/>
            <a:ext cx="3873876" cy="2428718"/>
          </a:xfrm>
          <a:prstGeom prst="ellipse">
            <a:avLst/>
          </a:prstGeom>
          <a:effectLst>
            <a:glow rad="939800">
              <a:schemeClr val="bg1">
                <a:alpha val="81000"/>
              </a:schemeClr>
            </a:glow>
            <a:softEdge rad="50800"/>
          </a:effec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36C9E106-13AA-5449-8F8F-173F9B8CE242}"/>
              </a:ext>
            </a:extLst>
          </p:cNvPr>
          <p:cNvGrpSpPr/>
          <p:nvPr/>
        </p:nvGrpSpPr>
        <p:grpSpPr>
          <a:xfrm>
            <a:off x="269184" y="367755"/>
            <a:ext cx="2105068" cy="1773140"/>
            <a:chOff x="40757" y="472942"/>
            <a:chExt cx="2105068" cy="1773140"/>
          </a:xfrm>
        </p:grpSpPr>
        <p:sp>
          <p:nvSpPr>
            <p:cNvPr id="59" name="Oval Callout 58">
              <a:extLst>
                <a:ext uri="{FF2B5EF4-FFF2-40B4-BE49-F238E27FC236}">
                  <a16:creationId xmlns:a16="http://schemas.microsoft.com/office/drawing/2014/main" id="{584B2F17-FE3C-204D-9FC8-8AC5F8747F30}"/>
                </a:ext>
              </a:extLst>
            </p:cNvPr>
            <p:cNvSpPr/>
            <p:nvPr/>
          </p:nvSpPr>
          <p:spPr>
            <a:xfrm>
              <a:off x="52337" y="472942"/>
              <a:ext cx="2049532" cy="1773140"/>
            </a:xfrm>
            <a:prstGeom prst="wedgeEllipseCallout">
              <a:avLst>
                <a:gd name="adj1" fmla="val 68935"/>
                <a:gd name="adj2" fmla="val 60265"/>
              </a:avLst>
            </a:prstGeom>
            <a:solidFill>
              <a:schemeClr val="bg1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450EB3D-1704-124B-BA6E-90F9607C2917}"/>
                </a:ext>
              </a:extLst>
            </p:cNvPr>
            <p:cNvSpPr txBox="1"/>
            <p:nvPr/>
          </p:nvSpPr>
          <p:spPr>
            <a:xfrm>
              <a:off x="40757" y="761266"/>
              <a:ext cx="210506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 err="1"/>
                <a:t>Quousque</a:t>
              </a:r>
              <a:r>
                <a:rPr lang="en-US" sz="1700" dirty="0"/>
                <a:t> tandem </a:t>
              </a:r>
              <a:r>
                <a:rPr lang="en-US" sz="1700" dirty="0" err="1"/>
                <a:t>abutere</a:t>
              </a:r>
              <a:r>
                <a:rPr lang="en-US" sz="1700" dirty="0"/>
                <a:t>, Catalina, </a:t>
              </a:r>
              <a:r>
                <a:rPr lang="en-US" sz="1700" dirty="0" err="1"/>
                <a:t>patientia</a:t>
              </a:r>
              <a:r>
                <a:rPr lang="en-US" sz="1700" dirty="0"/>
                <a:t> nostra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220721BB-03D4-034B-A310-EA218A6C0D62}"/>
              </a:ext>
            </a:extLst>
          </p:cNvPr>
          <p:cNvSpPr txBox="1"/>
          <p:nvPr/>
        </p:nvSpPr>
        <p:spPr>
          <a:xfrm>
            <a:off x="139971" y="4402720"/>
            <a:ext cx="201048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Rhetoric</a:t>
            </a:r>
          </a:p>
        </p:txBody>
      </p:sp>
    </p:spTree>
    <p:extLst>
      <p:ext uri="{BB962C8B-B14F-4D97-AF65-F5344CB8AC3E}">
        <p14:creationId xmlns:p14="http://schemas.microsoft.com/office/powerpoint/2010/main" val="315762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3A617249-1D37-EF43-A9D2-B64670B60E9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67955D-851F-234E-BCED-2D322EA582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9123292" cy="740780"/>
              <a:chOff x="0" y="0"/>
              <a:chExt cx="8214288" cy="66697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607C9A6-D0E7-324C-9CCD-6DAC15B53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8FA4DF-0872-1E48-A057-FBB7F1D6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C11B409-EBC6-BB40-9A84-E0C8CFC8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EA0B3A9-B352-4643-B28F-C660B1D22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CA904BC-0875-F24D-AB0E-4F33B8C05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A9CBE6-EA57-304A-82C1-A4C3E3ABE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AE4ACB-4624-4544-88A8-CB76429DB1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1481560"/>
              <a:ext cx="9123292" cy="740780"/>
              <a:chOff x="0" y="0"/>
              <a:chExt cx="8214288" cy="666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6D2271-DD4D-0C45-AB57-3CFFDD076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479F51-BBB3-1148-9613-5242B03F5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0AC041C-0ED7-8744-9E63-EDD5BDA62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4E9BA7A-1D1A-A54D-B0E4-6D4F02811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095E4C-E291-4947-9E3D-1C4624D4E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D95EC15-93CF-F24E-80F5-B3570C1B8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A34CEE2-3748-274B-8A5C-0518E227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54" y="2997361"/>
              <a:ext cx="9123292" cy="740780"/>
              <a:chOff x="0" y="0"/>
              <a:chExt cx="8214288" cy="66697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4D6AD07-0821-E94F-8A38-E862C3791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5B1EE10-81DF-0342-9758-6F41855E1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1FD27B-658A-BD49-A922-237485504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50334FC-E42E-C648-8F0D-68A214BD4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F2038B8-4D0F-EC4F-A8F0-5F1CB16EA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AFF8C00-69A2-D745-AADA-5F826236F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88A9E6-5F93-EB44-B9C0-20CAE43FF6D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3045" y="740780"/>
              <a:ext cx="9123292" cy="740780"/>
              <a:chOff x="0" y="0"/>
              <a:chExt cx="8214288" cy="6669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8CABB92-D4F6-6E4D-97ED-B93804C61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DFEC558-F966-D342-A633-3E657859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205AE24-4DEA-984F-A0FD-14EFE18F1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C647F6-427F-4F41-8B96-F0248498E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F3624D1-582D-E24E-9B78-0C70DAC09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39C7C4E-FD36-4B47-A445-055EE2131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F9F8DC-8ECE-E347-8D04-763B100B266C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0" y="2239460"/>
              <a:ext cx="9123292" cy="740780"/>
              <a:chOff x="0" y="0"/>
              <a:chExt cx="8214288" cy="66697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AF444BA-AAB0-E246-A41B-F66833E17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97C87E-35B2-3940-B751-80E7F6717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3CC9218-30A7-B941-AD48-0963347E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47F2041-0858-994B-AA06-382C50524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1E905E5-4790-634A-A70A-3872CA544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7EA5DDB-B46B-D943-9EF2-2DC164E12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B2A368F-D136-D045-B26A-4CAF13F0B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08" y="4402720"/>
              <a:ext cx="9123292" cy="740780"/>
              <a:chOff x="0" y="0"/>
              <a:chExt cx="8214288" cy="66697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21DBCAF-6B00-5A44-A49C-C2D6691A0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6C2C38F-CF0D-5144-A84A-835C7E5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7EC5C09-0E7B-AF45-B92F-E1C380362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E6288BF-12CD-3A4C-AA06-23D2CF10C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37BA6C1-9ECC-C244-9134-AC2BE1CFA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8FB53E4D-F67A-DF45-A082-C22325D4D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F6BDC0-2865-924E-8036-C90DFA6DBF8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354" y="3693892"/>
              <a:ext cx="9123292" cy="740780"/>
              <a:chOff x="0" y="0"/>
              <a:chExt cx="8214288" cy="66697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4D839C4-30CF-884D-88F5-262C4A2C5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58E9EE-DF99-1440-BF48-B1DE871C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048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400AD6A-D268-3244-9061-B6AE72FE52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8096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99D0C692-810C-4D4E-AE9E-46F75C974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7144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2ABADB9-A96F-0D47-B9CA-E8A66BF8E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76192" y="0"/>
                <a:ext cx="1369048" cy="666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A80A6AB-BF8D-0144-A3F5-2EADE5E65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5240" y="0"/>
                <a:ext cx="1369048" cy="666972"/>
              </a:xfrm>
              <a:prstGeom prst="rect">
                <a:avLst/>
              </a:prstGeom>
            </p:spPr>
          </p:pic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86CDD4B5-4294-174F-A58D-CDEEFD71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30" y="0"/>
            <a:ext cx="3790270" cy="5143500"/>
          </a:xfrm>
          <a:prstGeom prst="rect">
            <a:avLst/>
          </a:prstGeom>
        </p:spPr>
      </p:pic>
      <p:pic>
        <p:nvPicPr>
          <p:cNvPr id="54" name="Picture 53" descr="cicero1.gif">
            <a:extLst>
              <a:ext uri="{FF2B5EF4-FFF2-40B4-BE49-F238E27FC236}">
                <a16:creationId xmlns:a16="http://schemas.microsoft.com/office/drawing/2014/main" id="{B3406BBE-A6BA-424B-8411-00781158F2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2" t="-4335" b="-1823"/>
          <a:stretch/>
        </p:blipFill>
        <p:spPr>
          <a:xfrm>
            <a:off x="726141" y="2000576"/>
            <a:ext cx="3873876" cy="2428718"/>
          </a:xfrm>
          <a:prstGeom prst="ellipse">
            <a:avLst/>
          </a:prstGeom>
          <a:effectLst>
            <a:glow rad="939800">
              <a:schemeClr val="bg1">
                <a:alpha val="81000"/>
              </a:schemeClr>
            </a:glow>
            <a:softEdge rad="50800"/>
          </a:effec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36C9E106-13AA-5449-8F8F-173F9B8CE242}"/>
              </a:ext>
            </a:extLst>
          </p:cNvPr>
          <p:cNvGrpSpPr/>
          <p:nvPr/>
        </p:nvGrpSpPr>
        <p:grpSpPr>
          <a:xfrm>
            <a:off x="269184" y="367755"/>
            <a:ext cx="2105068" cy="1773140"/>
            <a:chOff x="40757" y="472942"/>
            <a:chExt cx="2105068" cy="1773140"/>
          </a:xfrm>
        </p:grpSpPr>
        <p:sp>
          <p:nvSpPr>
            <p:cNvPr id="59" name="Oval Callout 58">
              <a:extLst>
                <a:ext uri="{FF2B5EF4-FFF2-40B4-BE49-F238E27FC236}">
                  <a16:creationId xmlns:a16="http://schemas.microsoft.com/office/drawing/2014/main" id="{584B2F17-FE3C-204D-9FC8-8AC5F8747F30}"/>
                </a:ext>
              </a:extLst>
            </p:cNvPr>
            <p:cNvSpPr/>
            <p:nvPr/>
          </p:nvSpPr>
          <p:spPr>
            <a:xfrm>
              <a:off x="52337" y="472942"/>
              <a:ext cx="2049532" cy="1773140"/>
            </a:xfrm>
            <a:prstGeom prst="wedgeEllipseCallout">
              <a:avLst>
                <a:gd name="adj1" fmla="val 68935"/>
                <a:gd name="adj2" fmla="val 60265"/>
              </a:avLst>
            </a:prstGeom>
            <a:solidFill>
              <a:schemeClr val="bg1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450EB3D-1704-124B-BA6E-90F9607C2917}"/>
                </a:ext>
              </a:extLst>
            </p:cNvPr>
            <p:cNvSpPr txBox="1"/>
            <p:nvPr/>
          </p:nvSpPr>
          <p:spPr>
            <a:xfrm>
              <a:off x="40757" y="761266"/>
              <a:ext cx="210506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 err="1"/>
                <a:t>Quousque</a:t>
              </a:r>
              <a:r>
                <a:rPr lang="en-US" sz="1700" dirty="0"/>
                <a:t> tandem </a:t>
              </a:r>
              <a:r>
                <a:rPr lang="en-US" sz="1700" dirty="0" err="1"/>
                <a:t>abutere</a:t>
              </a:r>
              <a:r>
                <a:rPr lang="en-US" sz="1700" dirty="0"/>
                <a:t>, Catalina, </a:t>
              </a:r>
              <a:r>
                <a:rPr lang="en-US" sz="1700" dirty="0" err="1"/>
                <a:t>patientia</a:t>
              </a:r>
              <a:r>
                <a:rPr lang="en-US" sz="1700" dirty="0"/>
                <a:t> nostra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23716D3-3E48-FE46-B484-9FD889C294DC}"/>
              </a:ext>
            </a:extLst>
          </p:cNvPr>
          <p:cNvSpPr txBox="1"/>
          <p:nvPr/>
        </p:nvSpPr>
        <p:spPr>
          <a:xfrm>
            <a:off x="3871524" y="-5378"/>
            <a:ext cx="1338828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Ethos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740FFAC-036D-5A4E-9011-F6C6C91F2648}"/>
              </a:ext>
            </a:extLst>
          </p:cNvPr>
          <p:cNvSpPr txBox="1"/>
          <p:nvPr/>
        </p:nvSpPr>
        <p:spPr>
          <a:xfrm>
            <a:off x="139971" y="4402720"/>
            <a:ext cx="201048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Rhetoric</a:t>
            </a:r>
          </a:p>
        </p:txBody>
      </p:sp>
    </p:spTree>
    <p:extLst>
      <p:ext uri="{BB962C8B-B14F-4D97-AF65-F5344CB8AC3E}">
        <p14:creationId xmlns:p14="http://schemas.microsoft.com/office/powerpoint/2010/main" val="34412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B6CD45-FC6F-684C-8210-C636E268B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49" y="674187"/>
            <a:ext cx="3644153" cy="3500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BF34D-2F6E-7141-B89F-25391D4E697B}"/>
              </a:ext>
            </a:extLst>
          </p:cNvPr>
          <p:cNvSpPr txBox="1"/>
          <p:nvPr/>
        </p:nvSpPr>
        <p:spPr>
          <a:xfrm>
            <a:off x="4572000" y="1378214"/>
            <a:ext cx="358784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Is he a </a:t>
            </a:r>
            <a:r>
              <a:rPr lang="en-US" sz="2600" i="1" dirty="0"/>
              <a:t>doctor</a:t>
            </a:r>
            <a:r>
              <a:rPr lang="en-US" sz="2600" dirty="0"/>
              <a:t>?</a:t>
            </a:r>
          </a:p>
          <a:p>
            <a:endParaRPr lang="en-US" sz="2600" dirty="0"/>
          </a:p>
          <a:p>
            <a:r>
              <a:rPr lang="en-US" sz="2600" dirty="0"/>
              <a:t>Is he a </a:t>
            </a:r>
            <a:r>
              <a:rPr lang="en-US" sz="2600" i="1" dirty="0"/>
              <a:t>good</a:t>
            </a:r>
            <a:r>
              <a:rPr lang="en-US" sz="2600" dirty="0"/>
              <a:t> doctor?</a:t>
            </a:r>
          </a:p>
          <a:p>
            <a:endParaRPr lang="en-US" sz="2600" dirty="0"/>
          </a:p>
          <a:p>
            <a:r>
              <a:rPr lang="en-US" sz="2600" dirty="0"/>
              <a:t>Is he </a:t>
            </a:r>
            <a:r>
              <a:rPr lang="en-US" sz="2600" i="1" dirty="0"/>
              <a:t>my</a:t>
            </a:r>
            <a:r>
              <a:rPr lang="en-US" sz="2600" dirty="0"/>
              <a:t> doctor?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43E288-234D-ED47-8279-D9EB8B2B72EB}"/>
              </a:ext>
            </a:extLst>
          </p:cNvPr>
          <p:cNvSpPr txBox="1"/>
          <p:nvPr/>
        </p:nvSpPr>
        <p:spPr>
          <a:xfrm>
            <a:off x="0" y="4261433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“Epistemic </a:t>
            </a:r>
            <a:r>
              <a:rPr lang="en-US" sz="2600" dirty="0" err="1"/>
              <a:t>Vigilence</a:t>
            </a:r>
            <a:r>
              <a:rPr lang="en-US" sz="2600" dirty="0"/>
              <a:t>”</a:t>
            </a:r>
          </a:p>
          <a:p>
            <a:r>
              <a:rPr lang="en-US" sz="1200" dirty="0"/>
              <a:t>Sperber, D., Clément, F., </a:t>
            </a:r>
            <a:r>
              <a:rPr lang="en-US" sz="1200" dirty="0" err="1"/>
              <a:t>Heintz</a:t>
            </a:r>
            <a:r>
              <a:rPr lang="en-US" sz="1200" dirty="0"/>
              <a:t>, C., Mascaro, O., Mercier, H., </a:t>
            </a:r>
            <a:r>
              <a:rPr lang="en-US" sz="1200" dirty="0" err="1"/>
              <a:t>Origgi</a:t>
            </a:r>
            <a:r>
              <a:rPr lang="en-US" sz="1200" dirty="0"/>
              <a:t>, G., &amp; Wilson, D. (2010). Epistemic vigilance. </a:t>
            </a:r>
            <a:r>
              <a:rPr lang="en-US" sz="1200" i="1" dirty="0"/>
              <a:t>Mind &amp; Language, 25</a:t>
            </a:r>
            <a:r>
              <a:rPr lang="en-US" sz="1200" dirty="0"/>
              <a:t>(4), 359–393.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7B191-E058-B540-A00B-CB80E8463DA5}"/>
              </a:ext>
            </a:extLst>
          </p:cNvPr>
          <p:cNvSpPr txBox="1"/>
          <p:nvPr/>
        </p:nvSpPr>
        <p:spPr>
          <a:xfrm>
            <a:off x="3871524" y="-5378"/>
            <a:ext cx="1338828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Ethos</a:t>
            </a:r>
          </a:p>
        </p:txBody>
      </p:sp>
    </p:spTree>
    <p:extLst>
      <p:ext uri="{BB962C8B-B14F-4D97-AF65-F5344CB8AC3E}">
        <p14:creationId xmlns:p14="http://schemas.microsoft.com/office/powerpoint/2010/main" val="41319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B6CD45-FC6F-684C-8210-C636E268B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49" y="674187"/>
            <a:ext cx="3644153" cy="3500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BF34D-2F6E-7141-B89F-25391D4E697B}"/>
              </a:ext>
            </a:extLst>
          </p:cNvPr>
          <p:cNvSpPr txBox="1"/>
          <p:nvPr/>
        </p:nvSpPr>
        <p:spPr>
          <a:xfrm>
            <a:off x="4572000" y="1378214"/>
            <a:ext cx="358784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Is he a </a:t>
            </a:r>
            <a:r>
              <a:rPr lang="en-US" sz="2600" i="1" dirty="0"/>
              <a:t>doctor</a:t>
            </a:r>
            <a:r>
              <a:rPr lang="en-US" sz="2600" dirty="0"/>
              <a:t>?</a:t>
            </a:r>
          </a:p>
          <a:p>
            <a:endParaRPr lang="en-US" sz="2600" dirty="0"/>
          </a:p>
          <a:p>
            <a:r>
              <a:rPr lang="en-US" sz="2600" dirty="0"/>
              <a:t>Is he a </a:t>
            </a:r>
            <a:r>
              <a:rPr lang="en-US" sz="2600" i="1" dirty="0"/>
              <a:t>good</a:t>
            </a:r>
            <a:r>
              <a:rPr lang="en-US" sz="2600" dirty="0"/>
              <a:t> doctor?</a:t>
            </a:r>
          </a:p>
          <a:p>
            <a:endParaRPr lang="en-US" sz="2600" dirty="0"/>
          </a:p>
          <a:p>
            <a:r>
              <a:rPr lang="en-US" sz="2600" dirty="0"/>
              <a:t>Is he </a:t>
            </a:r>
            <a:r>
              <a:rPr lang="en-US" sz="2600" i="1" dirty="0"/>
              <a:t>my</a:t>
            </a:r>
            <a:r>
              <a:rPr lang="en-US" sz="2600" dirty="0"/>
              <a:t> doctor?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9F3125-24C9-4947-B5FF-429F2533672F}"/>
              </a:ext>
            </a:extLst>
          </p:cNvPr>
          <p:cNvGrpSpPr/>
          <p:nvPr/>
        </p:nvGrpSpPr>
        <p:grpSpPr>
          <a:xfrm>
            <a:off x="5878928" y="872449"/>
            <a:ext cx="2008325" cy="618214"/>
            <a:chOff x="6151517" y="1147911"/>
            <a:chExt cx="2008325" cy="61821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EDC38E-05E9-484C-8FF0-1C96D47E1CAB}"/>
                </a:ext>
              </a:extLst>
            </p:cNvPr>
            <p:cNvSpPr txBox="1"/>
            <p:nvPr/>
          </p:nvSpPr>
          <p:spPr>
            <a:xfrm>
              <a:off x="6768114" y="1147911"/>
              <a:ext cx="139172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i="1" dirty="0">
                  <a:solidFill>
                    <a:srgbClr val="FF0000"/>
                  </a:solidFill>
                </a:rPr>
                <a:t>phronesis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CEB5B73-4CCB-2140-A332-947740355E12}"/>
                </a:ext>
              </a:extLst>
            </p:cNvPr>
            <p:cNvSpPr/>
            <p:nvPr/>
          </p:nvSpPr>
          <p:spPr>
            <a:xfrm>
              <a:off x="6151517" y="1397825"/>
              <a:ext cx="616598" cy="368300"/>
            </a:xfrm>
            <a:custGeom>
              <a:avLst/>
              <a:gdLst>
                <a:gd name="connsiteX0" fmla="*/ 822130 w 822130"/>
                <a:gd name="connsiteY0" fmla="*/ 0 h 491067"/>
                <a:gd name="connsiteX1" fmla="*/ 93996 w 822130"/>
                <a:gd name="connsiteY1" fmla="*/ 135467 h 491067"/>
                <a:gd name="connsiteX2" fmla="*/ 9330 w 822130"/>
                <a:gd name="connsiteY2" fmla="*/ 491067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130" h="491067">
                  <a:moveTo>
                    <a:pt x="822130" y="0"/>
                  </a:moveTo>
                  <a:cubicBezTo>
                    <a:pt x="525796" y="26811"/>
                    <a:pt x="229463" y="53623"/>
                    <a:pt x="93996" y="135467"/>
                  </a:cubicBezTo>
                  <a:cubicBezTo>
                    <a:pt x="-41471" y="217311"/>
                    <a:pt x="9330" y="491067"/>
                    <a:pt x="9330" y="491067"/>
                  </a:cubicBezTo>
                </a:path>
              </a:pathLst>
            </a:custGeom>
            <a:noFill/>
            <a:ln w="38100" cmpd="sng">
              <a:tailEnd type="stealth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E42D87-D8D5-D84D-A368-0CEA8A13C073}"/>
              </a:ext>
            </a:extLst>
          </p:cNvPr>
          <p:cNvGrpSpPr/>
          <p:nvPr/>
        </p:nvGrpSpPr>
        <p:grpSpPr>
          <a:xfrm>
            <a:off x="6574792" y="1709953"/>
            <a:ext cx="1508189" cy="564508"/>
            <a:chOff x="6654058" y="1856237"/>
            <a:chExt cx="1508189" cy="5645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2755D5-D6A4-EC4C-A6FC-43524C9097B6}"/>
                </a:ext>
              </a:extLst>
            </p:cNvPr>
            <p:cNvSpPr txBox="1"/>
            <p:nvPr/>
          </p:nvSpPr>
          <p:spPr>
            <a:xfrm>
              <a:off x="7270656" y="1856237"/>
              <a:ext cx="891591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i="1" dirty="0" err="1">
                  <a:solidFill>
                    <a:srgbClr val="FF0000"/>
                  </a:solidFill>
                </a:rPr>
                <a:t>arete</a:t>
              </a:r>
              <a:endParaRPr lang="en-US" sz="2100" i="1" dirty="0">
                <a:solidFill>
                  <a:srgbClr val="FF0000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813BF57-88E9-5C46-A39E-6C577B31F828}"/>
                </a:ext>
              </a:extLst>
            </p:cNvPr>
            <p:cNvSpPr/>
            <p:nvPr/>
          </p:nvSpPr>
          <p:spPr>
            <a:xfrm>
              <a:off x="6654058" y="2052445"/>
              <a:ext cx="616598" cy="368300"/>
            </a:xfrm>
            <a:custGeom>
              <a:avLst/>
              <a:gdLst>
                <a:gd name="connsiteX0" fmla="*/ 822130 w 822130"/>
                <a:gd name="connsiteY0" fmla="*/ 0 h 491067"/>
                <a:gd name="connsiteX1" fmla="*/ 93996 w 822130"/>
                <a:gd name="connsiteY1" fmla="*/ 135467 h 491067"/>
                <a:gd name="connsiteX2" fmla="*/ 9330 w 822130"/>
                <a:gd name="connsiteY2" fmla="*/ 491067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130" h="491067">
                  <a:moveTo>
                    <a:pt x="822130" y="0"/>
                  </a:moveTo>
                  <a:cubicBezTo>
                    <a:pt x="525796" y="26811"/>
                    <a:pt x="229463" y="53623"/>
                    <a:pt x="93996" y="135467"/>
                  </a:cubicBezTo>
                  <a:cubicBezTo>
                    <a:pt x="-41471" y="217311"/>
                    <a:pt x="9330" y="491067"/>
                    <a:pt x="9330" y="491067"/>
                  </a:cubicBezTo>
                </a:path>
              </a:pathLst>
            </a:custGeom>
            <a:noFill/>
            <a:ln w="38100" cmpd="sng">
              <a:tailEnd type="stealth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426D04-6728-B942-A90C-328D2D375333}"/>
              </a:ext>
            </a:extLst>
          </p:cNvPr>
          <p:cNvGrpSpPr/>
          <p:nvPr/>
        </p:nvGrpSpPr>
        <p:grpSpPr>
          <a:xfrm>
            <a:off x="5718105" y="3433151"/>
            <a:ext cx="1713374" cy="587590"/>
            <a:chOff x="7109831" y="3605089"/>
            <a:chExt cx="1713374" cy="58759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953FBA-6B4A-054E-8CE0-B7B01249EDEE}"/>
                </a:ext>
              </a:extLst>
            </p:cNvPr>
            <p:cNvSpPr txBox="1"/>
            <p:nvPr/>
          </p:nvSpPr>
          <p:spPr>
            <a:xfrm>
              <a:off x="7726430" y="3777181"/>
              <a:ext cx="109677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i="1" dirty="0" err="1">
                  <a:solidFill>
                    <a:srgbClr val="FF0000"/>
                  </a:solidFill>
                </a:rPr>
                <a:t>eunoia</a:t>
              </a:r>
              <a:endParaRPr lang="en-US" sz="2100" i="1" dirty="0">
                <a:solidFill>
                  <a:srgbClr val="FF0000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016C09A-A201-EC41-883E-6EEEBA2774AD}"/>
                </a:ext>
              </a:extLst>
            </p:cNvPr>
            <p:cNvSpPr/>
            <p:nvPr/>
          </p:nvSpPr>
          <p:spPr>
            <a:xfrm flipV="1">
              <a:off x="7109831" y="3605089"/>
              <a:ext cx="616598" cy="368300"/>
            </a:xfrm>
            <a:custGeom>
              <a:avLst/>
              <a:gdLst>
                <a:gd name="connsiteX0" fmla="*/ 822130 w 822130"/>
                <a:gd name="connsiteY0" fmla="*/ 0 h 491067"/>
                <a:gd name="connsiteX1" fmla="*/ 93996 w 822130"/>
                <a:gd name="connsiteY1" fmla="*/ 135467 h 491067"/>
                <a:gd name="connsiteX2" fmla="*/ 9330 w 822130"/>
                <a:gd name="connsiteY2" fmla="*/ 491067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130" h="491067">
                  <a:moveTo>
                    <a:pt x="822130" y="0"/>
                  </a:moveTo>
                  <a:cubicBezTo>
                    <a:pt x="525796" y="26811"/>
                    <a:pt x="229463" y="53623"/>
                    <a:pt x="93996" y="135467"/>
                  </a:cubicBezTo>
                  <a:cubicBezTo>
                    <a:pt x="-41471" y="217311"/>
                    <a:pt x="9330" y="491067"/>
                    <a:pt x="9330" y="491067"/>
                  </a:cubicBezTo>
                </a:path>
              </a:pathLst>
            </a:custGeom>
            <a:noFill/>
            <a:ln w="38100" cmpd="sng">
              <a:tailEnd type="stealth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B43E288-234D-ED47-8279-D9EB8B2B72EB}"/>
              </a:ext>
            </a:extLst>
          </p:cNvPr>
          <p:cNvSpPr txBox="1"/>
          <p:nvPr/>
        </p:nvSpPr>
        <p:spPr>
          <a:xfrm>
            <a:off x="0" y="4261433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“Epistemic </a:t>
            </a:r>
            <a:r>
              <a:rPr lang="en-US" sz="2600" dirty="0" err="1"/>
              <a:t>Vigilence</a:t>
            </a:r>
            <a:r>
              <a:rPr lang="en-US" sz="2600" dirty="0"/>
              <a:t>”</a:t>
            </a:r>
          </a:p>
          <a:p>
            <a:r>
              <a:rPr lang="en-US" sz="1200" dirty="0"/>
              <a:t>Sperber, D., Clément, F., </a:t>
            </a:r>
            <a:r>
              <a:rPr lang="en-US" sz="1200" dirty="0" err="1"/>
              <a:t>Heintz</a:t>
            </a:r>
            <a:r>
              <a:rPr lang="en-US" sz="1200" dirty="0"/>
              <a:t>, C., Mascaro, O., Mercier, H., </a:t>
            </a:r>
            <a:r>
              <a:rPr lang="en-US" sz="1200" dirty="0" err="1"/>
              <a:t>Origgi</a:t>
            </a:r>
            <a:r>
              <a:rPr lang="en-US" sz="1200" dirty="0"/>
              <a:t>, G., &amp; Wilson, D. (2010). Epistemic vigilance. </a:t>
            </a:r>
            <a:r>
              <a:rPr lang="en-US" sz="1200" i="1" dirty="0"/>
              <a:t>Mind &amp; Language, 25</a:t>
            </a:r>
            <a:r>
              <a:rPr lang="en-US" sz="1200" dirty="0"/>
              <a:t>(4), 359–393.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49A23C-7B25-1640-B2C7-B665EFDCC7AA}"/>
              </a:ext>
            </a:extLst>
          </p:cNvPr>
          <p:cNvSpPr txBox="1"/>
          <p:nvPr/>
        </p:nvSpPr>
        <p:spPr>
          <a:xfrm>
            <a:off x="3871524" y="-5378"/>
            <a:ext cx="1338828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Ethos</a:t>
            </a:r>
          </a:p>
        </p:txBody>
      </p:sp>
    </p:spTree>
    <p:extLst>
      <p:ext uri="{BB962C8B-B14F-4D97-AF65-F5344CB8AC3E}">
        <p14:creationId xmlns:p14="http://schemas.microsoft.com/office/powerpoint/2010/main" val="35954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8E1646-CAB3-B540-A6EE-C23CCF823030}"/>
              </a:ext>
            </a:extLst>
          </p:cNvPr>
          <p:cNvSpPr txBox="1"/>
          <p:nvPr/>
        </p:nvSpPr>
        <p:spPr>
          <a:xfrm>
            <a:off x="1594412" y="830043"/>
            <a:ext cx="59551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How does a communicator secure an appropriate reception?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5FC61F8A-AB7D-9545-833D-288C4E2EF92F}"/>
              </a:ext>
            </a:extLst>
          </p:cNvPr>
          <p:cNvSpPr/>
          <p:nvPr/>
        </p:nvSpPr>
        <p:spPr>
          <a:xfrm rot="18571035">
            <a:off x="2384385" y="2208896"/>
            <a:ext cx="1215342" cy="578735"/>
          </a:xfrm>
          <a:prstGeom prst="leftArrow">
            <a:avLst/>
          </a:prstGeom>
          <a:solidFill>
            <a:schemeClr val="accent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537F9D8F-9906-BD47-9B4C-C115302EAC60}"/>
              </a:ext>
            </a:extLst>
          </p:cNvPr>
          <p:cNvSpPr/>
          <p:nvPr/>
        </p:nvSpPr>
        <p:spPr>
          <a:xfrm rot="3028965" flipH="1">
            <a:off x="5546202" y="2179719"/>
            <a:ext cx="1215342" cy="578735"/>
          </a:xfrm>
          <a:prstGeom prst="leftArrow">
            <a:avLst/>
          </a:prstGeom>
          <a:solidFill>
            <a:schemeClr val="accent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ED4A6-7AEC-3845-862D-1832B953B87A}"/>
              </a:ext>
            </a:extLst>
          </p:cNvPr>
          <p:cNvSpPr txBox="1"/>
          <p:nvPr/>
        </p:nvSpPr>
        <p:spPr>
          <a:xfrm>
            <a:off x="162046" y="3215578"/>
            <a:ext cx="48178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atechnic</a:t>
            </a:r>
            <a:r>
              <a:rPr lang="en-US" sz="2600" dirty="0"/>
              <a:t> ethos, “inartistic” </a:t>
            </a:r>
          </a:p>
          <a:p>
            <a:r>
              <a:rPr lang="en-US" sz="2600" i="1" dirty="0"/>
              <a:t>—</a:t>
            </a:r>
            <a:r>
              <a:rPr lang="en-US" sz="2600" dirty="0"/>
              <a:t>drawing on resources given in the context</a:t>
            </a:r>
            <a:endParaRPr lang="en-US" sz="26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D8826-4ED6-0243-A0F8-9B6111DB9E84}"/>
              </a:ext>
            </a:extLst>
          </p:cNvPr>
          <p:cNvSpPr txBox="1"/>
          <p:nvPr/>
        </p:nvSpPr>
        <p:spPr>
          <a:xfrm>
            <a:off x="4282633" y="3215578"/>
            <a:ext cx="48316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i="1" dirty="0" err="1"/>
              <a:t>entechnic</a:t>
            </a:r>
            <a:r>
              <a:rPr lang="en-US" sz="2600" dirty="0"/>
              <a:t> ethos, “artistic”</a:t>
            </a:r>
          </a:p>
          <a:p>
            <a:pPr algn="r"/>
            <a:r>
              <a:rPr lang="en-US" sz="2600" i="1" dirty="0"/>
              <a:t>—</a:t>
            </a:r>
            <a:r>
              <a:rPr lang="en-US" sz="2600" dirty="0"/>
              <a:t>establishing the conditions for its own reception </a:t>
            </a:r>
            <a:endParaRPr lang="en-US" sz="26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7B4012-D792-C74B-B019-D3FD9FA21524}"/>
              </a:ext>
            </a:extLst>
          </p:cNvPr>
          <p:cNvSpPr txBox="1"/>
          <p:nvPr/>
        </p:nvSpPr>
        <p:spPr>
          <a:xfrm>
            <a:off x="3871524" y="-5378"/>
            <a:ext cx="1338828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Ethos</a:t>
            </a:r>
          </a:p>
        </p:txBody>
      </p:sp>
    </p:spTree>
    <p:extLst>
      <p:ext uri="{BB962C8B-B14F-4D97-AF65-F5344CB8AC3E}">
        <p14:creationId xmlns:p14="http://schemas.microsoft.com/office/powerpoint/2010/main" val="183340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8E1646-CAB3-B540-A6EE-C23CCF823030}"/>
              </a:ext>
            </a:extLst>
          </p:cNvPr>
          <p:cNvSpPr txBox="1"/>
          <p:nvPr/>
        </p:nvSpPr>
        <p:spPr>
          <a:xfrm>
            <a:off x="1594412" y="830043"/>
            <a:ext cx="59551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How does a communicator secure an appropriate reception?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5FC61F8A-AB7D-9545-833D-288C4E2EF92F}"/>
              </a:ext>
            </a:extLst>
          </p:cNvPr>
          <p:cNvSpPr/>
          <p:nvPr/>
        </p:nvSpPr>
        <p:spPr>
          <a:xfrm rot="18571035">
            <a:off x="2384385" y="2208896"/>
            <a:ext cx="1215342" cy="578735"/>
          </a:xfrm>
          <a:prstGeom prst="leftArrow">
            <a:avLst/>
          </a:prstGeom>
          <a:solidFill>
            <a:schemeClr val="accent2">
              <a:alpha val="37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537F9D8F-9906-BD47-9B4C-C115302EAC60}"/>
              </a:ext>
            </a:extLst>
          </p:cNvPr>
          <p:cNvSpPr/>
          <p:nvPr/>
        </p:nvSpPr>
        <p:spPr>
          <a:xfrm rot="3028965" flipH="1">
            <a:off x="5546202" y="2179719"/>
            <a:ext cx="1215342" cy="578735"/>
          </a:xfrm>
          <a:prstGeom prst="leftArrow">
            <a:avLst/>
          </a:prstGeom>
          <a:solidFill>
            <a:schemeClr val="accent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ED4A6-7AEC-3845-862D-1832B953B87A}"/>
              </a:ext>
            </a:extLst>
          </p:cNvPr>
          <p:cNvSpPr txBox="1"/>
          <p:nvPr/>
        </p:nvSpPr>
        <p:spPr>
          <a:xfrm>
            <a:off x="162046" y="3215578"/>
            <a:ext cx="48178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atechnic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ethos, “inartistic” </a:t>
            </a:r>
          </a:p>
          <a:p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—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drawing on resources given in the context</a:t>
            </a:r>
            <a:endParaRPr lang="en-US" sz="2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D8826-4ED6-0243-A0F8-9B6111DB9E84}"/>
              </a:ext>
            </a:extLst>
          </p:cNvPr>
          <p:cNvSpPr txBox="1"/>
          <p:nvPr/>
        </p:nvSpPr>
        <p:spPr>
          <a:xfrm>
            <a:off x="4305782" y="3215578"/>
            <a:ext cx="48085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i="1" dirty="0" err="1"/>
              <a:t>entechnic</a:t>
            </a:r>
            <a:r>
              <a:rPr lang="en-US" sz="2600" dirty="0"/>
              <a:t> ethos, “artistic”</a:t>
            </a:r>
          </a:p>
          <a:p>
            <a:pPr algn="r"/>
            <a:r>
              <a:rPr lang="en-US" sz="2600" i="1" dirty="0"/>
              <a:t>—</a:t>
            </a:r>
            <a:r>
              <a:rPr lang="en-US" sz="2600" dirty="0"/>
              <a:t>creating the conditions for its own reception </a:t>
            </a:r>
            <a:endParaRPr lang="en-US" sz="2600" i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20D1002-96B6-374E-987D-435447728423}"/>
              </a:ext>
            </a:extLst>
          </p:cNvPr>
          <p:cNvSpPr/>
          <p:nvPr/>
        </p:nvSpPr>
        <p:spPr>
          <a:xfrm>
            <a:off x="4386807" y="2609850"/>
            <a:ext cx="4838218" cy="2533650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C59485-4A13-BE48-88F7-D38F400015E1}"/>
              </a:ext>
            </a:extLst>
          </p:cNvPr>
          <p:cNvSpPr txBox="1"/>
          <p:nvPr/>
        </p:nvSpPr>
        <p:spPr>
          <a:xfrm>
            <a:off x="3871524" y="-5378"/>
            <a:ext cx="1338828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Ethos</a:t>
            </a:r>
          </a:p>
        </p:txBody>
      </p:sp>
    </p:spTree>
    <p:extLst>
      <p:ext uri="{BB962C8B-B14F-4D97-AF65-F5344CB8AC3E}">
        <p14:creationId xmlns:p14="http://schemas.microsoft.com/office/powerpoint/2010/main" val="34545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D0D4E3-36C2-4549-B5FC-C5D544DE5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867" y="2025570"/>
            <a:ext cx="3117930" cy="3117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4F9FF9-5BA9-754F-A2C2-DBE6F1333BF6}"/>
              </a:ext>
            </a:extLst>
          </p:cNvPr>
          <p:cNvSpPr txBox="1"/>
          <p:nvPr/>
        </p:nvSpPr>
        <p:spPr>
          <a:xfrm>
            <a:off x="309098" y="631710"/>
            <a:ext cx="6867886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05740"/>
            <a:r>
              <a:rPr lang="en-US" sz="1500" b="1" dirty="0"/>
              <a:t>Argumentation theory: Normative pragmatics</a:t>
            </a:r>
          </a:p>
          <a:p>
            <a:pPr indent="-685800"/>
            <a:r>
              <a:rPr lang="en-US" sz="1200" dirty="0"/>
              <a:t>Goodwin, J. (2011). Accounting for the appeal to the authority of experts. 	</a:t>
            </a:r>
            <a:r>
              <a:rPr lang="en-US" sz="1200" i="1" dirty="0"/>
              <a:t>Argumentation</a:t>
            </a:r>
            <a:r>
              <a:rPr lang="en-US" sz="1200" dirty="0"/>
              <a:t>, </a:t>
            </a:r>
            <a:r>
              <a:rPr lang="en-US" sz="1200" i="1" dirty="0"/>
              <a:t>	25</a:t>
            </a:r>
            <a:r>
              <a:rPr lang="en-US" sz="1200" dirty="0"/>
              <a:t>, 285–296.</a:t>
            </a:r>
          </a:p>
          <a:p>
            <a:pPr indent="-205740"/>
            <a:r>
              <a:rPr lang="en-US" sz="1200" dirty="0"/>
              <a:t>Goodwin, J. (2010). Trust in experts as a principal-agent problem. In C. Reed &amp; C. W. 	Tindale, </a:t>
            </a:r>
            <a:r>
              <a:rPr lang="en-US" sz="1200" dirty="0" err="1"/>
              <a:t>Eds</a:t>
            </a:r>
            <a:r>
              <a:rPr lang="en-US" sz="1200" dirty="0"/>
              <a:t>,</a:t>
            </a:r>
            <a:r>
              <a:rPr lang="en-US" sz="1200" i="1" dirty="0"/>
              <a:t> Dialectics, Dialogue and Argumentation:  an Examination of Douglas 	Walton's Theories of Reasoning and Argument</a:t>
            </a:r>
            <a:r>
              <a:rPr lang="en-US" sz="1200" dirty="0"/>
              <a:t>, 133–143.</a:t>
            </a:r>
          </a:p>
          <a:p>
            <a:pPr indent="-205740"/>
            <a:r>
              <a:rPr lang="en-US" sz="1200" dirty="0" err="1"/>
              <a:t>Kauffeld</a:t>
            </a:r>
            <a:r>
              <a:rPr lang="en-US" sz="1200" dirty="0"/>
              <a:t>, F. J. (2009). What are we learning about the arguers' probative obligations. In 	S. Jacobs (Ed.), </a:t>
            </a:r>
            <a:r>
              <a:rPr lang="en-US" sz="1200" i="1" dirty="0"/>
              <a:t>Concerning argument</a:t>
            </a:r>
            <a:r>
              <a:rPr lang="en-US" sz="1200" dirty="0"/>
              <a:t> (pp. 1-31). Washington, D.C.: National 	Communication Association.</a:t>
            </a:r>
          </a:p>
          <a:p>
            <a:pPr indent="-205740"/>
            <a:endParaRPr lang="en-US" sz="900" dirty="0"/>
          </a:p>
          <a:p>
            <a:pPr indent="-205740"/>
            <a:r>
              <a:rPr lang="en-US" sz="1500" b="1" dirty="0" err="1"/>
              <a:t>Gricean</a:t>
            </a:r>
            <a:r>
              <a:rPr lang="en-US" sz="1500" b="1" dirty="0"/>
              <a:t> analysis of speaker meaning</a:t>
            </a:r>
          </a:p>
          <a:p>
            <a:pPr indent="-205740"/>
            <a:r>
              <a:rPr lang="en-US" sz="1200" dirty="0" err="1"/>
              <a:t>Stampe</a:t>
            </a:r>
            <a:r>
              <a:rPr lang="en-US" sz="1200" dirty="0"/>
              <a:t>, D. (1967). </a:t>
            </a:r>
            <a:r>
              <a:rPr lang="en-US" sz="1200" i="1" dirty="0"/>
              <a:t>On the Acoustic Behavior of Rational Animals</a:t>
            </a:r>
            <a:r>
              <a:rPr lang="en-US" sz="1200" dirty="0"/>
              <a:t>. Photocopy. University 	of Wisconsin-Madison. Madison, WI. </a:t>
            </a:r>
          </a:p>
          <a:p>
            <a:pPr indent="-205740"/>
            <a:endParaRPr lang="en-US" sz="900" dirty="0"/>
          </a:p>
          <a:p>
            <a:pPr indent="-205740"/>
            <a:r>
              <a:rPr lang="en-US" sz="1500" b="1" dirty="0"/>
              <a:t>Assurance account of testimony</a:t>
            </a:r>
          </a:p>
          <a:p>
            <a:pPr indent="-205740"/>
            <a:r>
              <a:rPr lang="en-US" sz="1200" dirty="0"/>
              <a:t>Moran, R. (2006). Getting told and being believed. In J. Lackey &amp; E. Sosa (Eds.), </a:t>
            </a:r>
            <a:r>
              <a:rPr lang="en-US" sz="1200" i="1" dirty="0"/>
              <a:t>The 	Epistemology of Testimony</a:t>
            </a:r>
            <a:r>
              <a:rPr lang="en-US" sz="1200" dirty="0"/>
              <a:t> (pp. 272-306). Oxford: Clarendon Press.</a:t>
            </a:r>
          </a:p>
          <a:p>
            <a:pPr indent="-205740"/>
            <a:endParaRPr lang="en-US" sz="900" dirty="0"/>
          </a:p>
          <a:p>
            <a:pPr indent="-205740"/>
            <a:r>
              <a:rPr lang="en-US" sz="1500" b="1" dirty="0"/>
              <a:t>Trust</a:t>
            </a:r>
          </a:p>
          <a:p>
            <a:pPr indent="-205740"/>
            <a:r>
              <a:rPr lang="en-US" sz="1200" dirty="0" err="1"/>
              <a:t>Ensminger</a:t>
            </a:r>
            <a:r>
              <a:rPr lang="en-US" sz="1200" dirty="0"/>
              <a:t>, J. (2001). Reputations, trust, and the principal agent problem. In K. S. Cook 	(Ed.), </a:t>
            </a:r>
            <a:r>
              <a:rPr lang="en-US" sz="1200" i="1" dirty="0"/>
              <a:t>Trust in society</a:t>
            </a:r>
            <a:r>
              <a:rPr lang="en-US" sz="1200" dirty="0"/>
              <a:t> (pp. 185-201). New York, NY: Russell Sage Foundation.</a:t>
            </a:r>
          </a:p>
          <a:p>
            <a:pPr indent="-205740"/>
            <a:r>
              <a:rPr lang="en-US" sz="1200" dirty="0"/>
              <a:t>Pettit, P. (1995). The cunning of trust. </a:t>
            </a:r>
            <a:r>
              <a:rPr lang="en-US" sz="1200" i="1" dirty="0"/>
              <a:t>Philosophy and Public Affairs, 24</a:t>
            </a:r>
            <a:r>
              <a:rPr lang="en-US" sz="1200" dirty="0"/>
              <a:t>(3), 202-225.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B6FC6-F458-A04E-B5DD-655C54A8CDCC}"/>
              </a:ext>
            </a:extLst>
          </p:cNvPr>
          <p:cNvSpPr txBox="1"/>
          <p:nvPr/>
        </p:nvSpPr>
        <p:spPr>
          <a:xfrm>
            <a:off x="11574" y="23150"/>
            <a:ext cx="56813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Artistic Ethos &amp; Speech Act Theory</a:t>
            </a:r>
          </a:p>
        </p:txBody>
      </p:sp>
    </p:spTree>
    <p:extLst>
      <p:ext uri="{BB962C8B-B14F-4D97-AF65-F5344CB8AC3E}">
        <p14:creationId xmlns:p14="http://schemas.microsoft.com/office/powerpoint/2010/main" val="20044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theconversation.com/files/31737/original/rw8xgjt9-1379694360.jpg?ixlib=rb-1.1.0&amp;q=45&amp;auto=format&amp;w=926&amp;fit=clip">
            <a:extLst>
              <a:ext uri="{FF2B5EF4-FFF2-40B4-BE49-F238E27FC236}">
                <a16:creationId xmlns:a16="http://schemas.microsoft.com/office/drawing/2014/main" id="{82676300-E80A-3141-9E54-848CE6789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3" b="-1"/>
          <a:stretch/>
        </p:blipFill>
        <p:spPr bwMode="auto">
          <a:xfrm>
            <a:off x="486138" y="3133198"/>
            <a:ext cx="2131036" cy="150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4927E1F-EAC4-084E-A4A9-21F04854D13D}"/>
              </a:ext>
            </a:extLst>
          </p:cNvPr>
          <p:cNvSpPr>
            <a:spLocks noChangeAspect="1"/>
          </p:cNvSpPr>
          <p:nvPr/>
        </p:nvSpPr>
        <p:spPr>
          <a:xfrm>
            <a:off x="2278985" y="628695"/>
            <a:ext cx="2756001" cy="2384337"/>
          </a:xfrm>
          <a:prstGeom prst="wedgeEllipseCallout">
            <a:avLst>
              <a:gd name="adj1" fmla="val -35347"/>
              <a:gd name="adj2" fmla="val 65198"/>
            </a:avLst>
          </a:prstGeom>
          <a:solidFill>
            <a:schemeClr val="bg1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99EB9-75A1-6149-92E4-9772941DDC9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90" y="925976"/>
            <a:ext cx="1407356" cy="19098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FBAFA2-A21B-7646-9F5B-2836F5A0A736}"/>
              </a:ext>
            </a:extLst>
          </p:cNvPr>
          <p:cNvSpPr txBox="1"/>
          <p:nvPr/>
        </p:nvSpPr>
        <p:spPr>
          <a:xfrm>
            <a:off x="4955822" y="79022"/>
            <a:ext cx="40919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/>
              <a:t>How can the Report create the conditions for its own reception?</a:t>
            </a:r>
          </a:p>
        </p:txBody>
      </p:sp>
    </p:spTree>
    <p:extLst>
      <p:ext uri="{BB962C8B-B14F-4D97-AF65-F5344CB8AC3E}">
        <p14:creationId xmlns:p14="http://schemas.microsoft.com/office/powerpoint/2010/main" val="107703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theconversation.com/files/31737/original/rw8xgjt9-1379694360.jpg?ixlib=rb-1.1.0&amp;q=45&amp;auto=format&amp;w=926&amp;fit=clip">
            <a:extLst>
              <a:ext uri="{FF2B5EF4-FFF2-40B4-BE49-F238E27FC236}">
                <a16:creationId xmlns:a16="http://schemas.microsoft.com/office/drawing/2014/main" id="{82676300-E80A-3141-9E54-848CE6789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3" b="-1"/>
          <a:stretch/>
        </p:blipFill>
        <p:spPr bwMode="auto">
          <a:xfrm>
            <a:off x="486138" y="3133198"/>
            <a:ext cx="2131036" cy="150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4927E1F-EAC4-084E-A4A9-21F04854D13D}"/>
              </a:ext>
            </a:extLst>
          </p:cNvPr>
          <p:cNvSpPr>
            <a:spLocks noChangeAspect="1"/>
          </p:cNvSpPr>
          <p:nvPr/>
        </p:nvSpPr>
        <p:spPr>
          <a:xfrm>
            <a:off x="2278985" y="628695"/>
            <a:ext cx="2756001" cy="2384337"/>
          </a:xfrm>
          <a:prstGeom prst="wedgeEllipseCallout">
            <a:avLst>
              <a:gd name="adj1" fmla="val -35347"/>
              <a:gd name="adj2" fmla="val 65198"/>
            </a:avLst>
          </a:prstGeom>
          <a:solidFill>
            <a:schemeClr val="bg1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99EB9-75A1-6149-92E4-9772941DDC9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90" y="925976"/>
            <a:ext cx="1407356" cy="1909821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9F0A64E1-08D4-BC47-AE0F-9504889A0BBA}"/>
              </a:ext>
            </a:extLst>
          </p:cNvPr>
          <p:cNvSpPr>
            <a:spLocks noChangeAspect="1"/>
          </p:cNvSpPr>
          <p:nvPr/>
        </p:nvSpPr>
        <p:spPr>
          <a:xfrm>
            <a:off x="2140087" y="508528"/>
            <a:ext cx="3033796" cy="2624670"/>
          </a:xfrm>
          <a:prstGeom prst="wedgeEllipseCallout">
            <a:avLst>
              <a:gd name="adj1" fmla="val -35347"/>
              <a:gd name="adj2" fmla="val 65198"/>
            </a:avLst>
          </a:prstGeom>
          <a:noFill/>
          <a:ln w="76200" cmpd="sng">
            <a:solidFill>
              <a:schemeClr val="accent4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310F93-D70F-A144-92EF-A72EF7159BE0}"/>
              </a:ext>
            </a:extLst>
          </p:cNvPr>
          <p:cNvSpPr txBox="1"/>
          <p:nvPr/>
        </p:nvSpPr>
        <p:spPr>
          <a:xfrm>
            <a:off x="5871233" y="395060"/>
            <a:ext cx="251383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openly undertake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responsibilities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to the audience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C1272CB-FEDA-394E-BF42-559E13F0C7D0}"/>
              </a:ext>
            </a:extLst>
          </p:cNvPr>
          <p:cNvSpPr/>
          <p:nvPr/>
        </p:nvSpPr>
        <p:spPr>
          <a:xfrm>
            <a:off x="5173883" y="925975"/>
            <a:ext cx="635777" cy="673100"/>
          </a:xfrm>
          <a:custGeom>
            <a:avLst/>
            <a:gdLst>
              <a:gd name="connsiteX0" fmla="*/ 762000 w 847702"/>
              <a:gd name="connsiteY0" fmla="*/ 0 h 897467"/>
              <a:gd name="connsiteX1" fmla="*/ 186267 w 847702"/>
              <a:gd name="connsiteY1" fmla="*/ 237067 h 897467"/>
              <a:gd name="connsiteX2" fmla="*/ 846667 w 847702"/>
              <a:gd name="connsiteY2" fmla="*/ 491067 h 897467"/>
              <a:gd name="connsiteX3" fmla="*/ 0 w 847702"/>
              <a:gd name="connsiteY3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02" h="897467">
                <a:moveTo>
                  <a:pt x="762000" y="0"/>
                </a:moveTo>
                <a:cubicBezTo>
                  <a:pt x="467078" y="77611"/>
                  <a:pt x="172156" y="155223"/>
                  <a:pt x="186267" y="237067"/>
                </a:cubicBezTo>
                <a:cubicBezTo>
                  <a:pt x="200378" y="318911"/>
                  <a:pt x="877711" y="381000"/>
                  <a:pt x="846667" y="491067"/>
                </a:cubicBezTo>
                <a:cubicBezTo>
                  <a:pt x="815623" y="601134"/>
                  <a:pt x="0" y="897467"/>
                  <a:pt x="0" y="89746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headEnd type="stealth" w="lg" len="lg"/>
            <a:tailEnd type="non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442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theconversation.com/files/31737/original/rw8xgjt9-1379694360.jpg?ixlib=rb-1.1.0&amp;q=45&amp;auto=format&amp;w=926&amp;fit=clip">
            <a:extLst>
              <a:ext uri="{FF2B5EF4-FFF2-40B4-BE49-F238E27FC236}">
                <a16:creationId xmlns:a16="http://schemas.microsoft.com/office/drawing/2014/main" id="{82676300-E80A-3141-9E54-848CE6789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3" b="-1"/>
          <a:stretch/>
        </p:blipFill>
        <p:spPr bwMode="auto">
          <a:xfrm>
            <a:off x="486138" y="3133198"/>
            <a:ext cx="2131036" cy="150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4927E1F-EAC4-084E-A4A9-21F04854D13D}"/>
              </a:ext>
            </a:extLst>
          </p:cNvPr>
          <p:cNvSpPr>
            <a:spLocks noChangeAspect="1"/>
          </p:cNvSpPr>
          <p:nvPr/>
        </p:nvSpPr>
        <p:spPr>
          <a:xfrm>
            <a:off x="2278985" y="628695"/>
            <a:ext cx="2756001" cy="2384337"/>
          </a:xfrm>
          <a:prstGeom prst="wedgeEllipseCallout">
            <a:avLst>
              <a:gd name="adj1" fmla="val -35347"/>
              <a:gd name="adj2" fmla="val 65198"/>
            </a:avLst>
          </a:prstGeom>
          <a:solidFill>
            <a:schemeClr val="bg1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99EB9-75A1-6149-92E4-9772941DDC9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90" y="925976"/>
            <a:ext cx="1407356" cy="1909821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9F0A64E1-08D4-BC47-AE0F-9504889A0BBA}"/>
              </a:ext>
            </a:extLst>
          </p:cNvPr>
          <p:cNvSpPr>
            <a:spLocks noChangeAspect="1"/>
          </p:cNvSpPr>
          <p:nvPr/>
        </p:nvSpPr>
        <p:spPr>
          <a:xfrm>
            <a:off x="2140087" y="508528"/>
            <a:ext cx="3033796" cy="2624670"/>
          </a:xfrm>
          <a:prstGeom prst="wedgeEllipseCallout">
            <a:avLst>
              <a:gd name="adj1" fmla="val -35347"/>
              <a:gd name="adj2" fmla="val 65198"/>
            </a:avLst>
          </a:prstGeom>
          <a:noFill/>
          <a:ln w="76200" cmpd="sng">
            <a:solidFill>
              <a:schemeClr val="accent4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310F93-D70F-A144-92EF-A72EF7159BE0}"/>
              </a:ext>
            </a:extLst>
          </p:cNvPr>
          <p:cNvSpPr txBox="1"/>
          <p:nvPr/>
        </p:nvSpPr>
        <p:spPr>
          <a:xfrm>
            <a:off x="5871233" y="395060"/>
            <a:ext cx="251383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openly undertake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responsibilities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to the audience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8EE975-5E5B-A640-B250-F83876CF0D3B}"/>
              </a:ext>
            </a:extLst>
          </p:cNvPr>
          <p:cNvSpPr txBox="1"/>
          <p:nvPr/>
        </p:nvSpPr>
        <p:spPr>
          <a:xfrm>
            <a:off x="6041968" y="1851647"/>
            <a:ext cx="28248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conspicuously fulfill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those responsibilities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DCE2490-FE75-D945-B8D8-B767F1F683F3}"/>
              </a:ext>
            </a:extLst>
          </p:cNvPr>
          <p:cNvSpPr/>
          <p:nvPr/>
        </p:nvSpPr>
        <p:spPr>
          <a:xfrm rot="16200000" flipH="1">
            <a:off x="5040064" y="1800449"/>
            <a:ext cx="424084" cy="1579725"/>
          </a:xfrm>
          <a:custGeom>
            <a:avLst/>
            <a:gdLst>
              <a:gd name="connsiteX0" fmla="*/ 0 w 305103"/>
              <a:gd name="connsiteY0" fmla="*/ 0 h 632177"/>
              <a:gd name="connsiteX1" fmla="*/ 304800 w 305103"/>
              <a:gd name="connsiteY1" fmla="*/ 237066 h 632177"/>
              <a:gd name="connsiteX2" fmla="*/ 45156 w 305103"/>
              <a:gd name="connsiteY2" fmla="*/ 632177 h 63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103" h="632177">
                <a:moveTo>
                  <a:pt x="0" y="0"/>
                </a:moveTo>
                <a:cubicBezTo>
                  <a:pt x="148637" y="65851"/>
                  <a:pt x="297274" y="131703"/>
                  <a:pt x="304800" y="237066"/>
                </a:cubicBezTo>
                <a:cubicBezTo>
                  <a:pt x="312326" y="342429"/>
                  <a:pt x="178741" y="487303"/>
                  <a:pt x="45156" y="63217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headEnd type="stealth" w="lg" len="lg"/>
            <a:tailEnd type="non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897A881-26E8-AC4B-9FD5-B0BC0A35C49E}"/>
              </a:ext>
            </a:extLst>
          </p:cNvPr>
          <p:cNvSpPr/>
          <p:nvPr/>
        </p:nvSpPr>
        <p:spPr>
          <a:xfrm>
            <a:off x="5173883" y="925975"/>
            <a:ext cx="635777" cy="673100"/>
          </a:xfrm>
          <a:custGeom>
            <a:avLst/>
            <a:gdLst>
              <a:gd name="connsiteX0" fmla="*/ 762000 w 847702"/>
              <a:gd name="connsiteY0" fmla="*/ 0 h 897467"/>
              <a:gd name="connsiteX1" fmla="*/ 186267 w 847702"/>
              <a:gd name="connsiteY1" fmla="*/ 237067 h 897467"/>
              <a:gd name="connsiteX2" fmla="*/ 846667 w 847702"/>
              <a:gd name="connsiteY2" fmla="*/ 491067 h 897467"/>
              <a:gd name="connsiteX3" fmla="*/ 0 w 847702"/>
              <a:gd name="connsiteY3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02" h="897467">
                <a:moveTo>
                  <a:pt x="762000" y="0"/>
                </a:moveTo>
                <a:cubicBezTo>
                  <a:pt x="467078" y="77611"/>
                  <a:pt x="172156" y="155223"/>
                  <a:pt x="186267" y="237067"/>
                </a:cubicBezTo>
                <a:cubicBezTo>
                  <a:pt x="200378" y="318911"/>
                  <a:pt x="877711" y="381000"/>
                  <a:pt x="846667" y="491067"/>
                </a:cubicBezTo>
                <a:cubicBezTo>
                  <a:pt x="815623" y="601134"/>
                  <a:pt x="0" y="897467"/>
                  <a:pt x="0" y="89746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headEnd type="stealth" w="lg" len="lg"/>
            <a:tailEnd type="non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295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theconversation.com/files/31737/original/rw8xgjt9-1379694360.jpg?ixlib=rb-1.1.0&amp;q=45&amp;auto=format&amp;w=926&amp;fit=clip">
            <a:extLst>
              <a:ext uri="{FF2B5EF4-FFF2-40B4-BE49-F238E27FC236}">
                <a16:creationId xmlns:a16="http://schemas.microsoft.com/office/drawing/2014/main" id="{82676300-E80A-3141-9E54-848CE6789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3" b="-1"/>
          <a:stretch/>
        </p:blipFill>
        <p:spPr bwMode="auto">
          <a:xfrm>
            <a:off x="486138" y="3133198"/>
            <a:ext cx="2131036" cy="150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4927E1F-EAC4-084E-A4A9-21F04854D13D}"/>
              </a:ext>
            </a:extLst>
          </p:cNvPr>
          <p:cNvSpPr>
            <a:spLocks noChangeAspect="1"/>
          </p:cNvSpPr>
          <p:nvPr/>
        </p:nvSpPr>
        <p:spPr>
          <a:xfrm>
            <a:off x="2278985" y="628695"/>
            <a:ext cx="2756001" cy="2384337"/>
          </a:xfrm>
          <a:prstGeom prst="wedgeEllipseCallout">
            <a:avLst>
              <a:gd name="adj1" fmla="val -35347"/>
              <a:gd name="adj2" fmla="val 65198"/>
            </a:avLst>
          </a:prstGeom>
          <a:solidFill>
            <a:schemeClr val="bg1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99EB9-75A1-6149-92E4-9772941DDC9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90" y="925976"/>
            <a:ext cx="1407356" cy="1909821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9F0A64E1-08D4-BC47-AE0F-9504889A0BBA}"/>
              </a:ext>
            </a:extLst>
          </p:cNvPr>
          <p:cNvSpPr>
            <a:spLocks noChangeAspect="1"/>
          </p:cNvSpPr>
          <p:nvPr/>
        </p:nvSpPr>
        <p:spPr>
          <a:xfrm>
            <a:off x="2140087" y="508528"/>
            <a:ext cx="3033796" cy="2624670"/>
          </a:xfrm>
          <a:prstGeom prst="wedgeEllipseCallout">
            <a:avLst>
              <a:gd name="adj1" fmla="val -35347"/>
              <a:gd name="adj2" fmla="val 65198"/>
            </a:avLst>
          </a:prstGeom>
          <a:noFill/>
          <a:ln w="76200" cmpd="sng">
            <a:solidFill>
              <a:schemeClr val="accent4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310F93-D70F-A144-92EF-A72EF7159BE0}"/>
              </a:ext>
            </a:extLst>
          </p:cNvPr>
          <p:cNvSpPr txBox="1"/>
          <p:nvPr/>
        </p:nvSpPr>
        <p:spPr>
          <a:xfrm>
            <a:off x="5871233" y="395060"/>
            <a:ext cx="251383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openly undertake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responsibilities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to the audience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8EE975-5E5B-A640-B250-F83876CF0D3B}"/>
              </a:ext>
            </a:extLst>
          </p:cNvPr>
          <p:cNvSpPr txBox="1"/>
          <p:nvPr/>
        </p:nvSpPr>
        <p:spPr>
          <a:xfrm>
            <a:off x="6041968" y="1851647"/>
            <a:ext cx="28248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conspicuously fulfill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those responsibilities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425098-DD26-AC47-AEBD-1709B592178F}"/>
              </a:ext>
            </a:extLst>
          </p:cNvPr>
          <p:cNvSpPr txBox="1"/>
          <p:nvPr/>
        </p:nvSpPr>
        <p:spPr>
          <a:xfrm>
            <a:off x="3732454" y="3310313"/>
            <a:ext cx="541154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accent4"/>
                </a:solidFill>
              </a:rPr>
              <a:t>Audience can reason: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“The communicator would not 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	- make themselves vulnerable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	- use such efforts</a:t>
            </a:r>
          </a:p>
          <a:p>
            <a:r>
              <a:rPr lang="en-US" sz="2100" b="1" dirty="0">
                <a:solidFill>
                  <a:schemeClr val="accent4"/>
                </a:solidFill>
              </a:rPr>
              <a:t>unless they really are trying to help us.”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E9B5FD9-B305-5448-90E7-852C6A1B3024}"/>
              </a:ext>
            </a:extLst>
          </p:cNvPr>
          <p:cNvSpPr/>
          <p:nvPr/>
        </p:nvSpPr>
        <p:spPr>
          <a:xfrm rot="16200000" flipH="1">
            <a:off x="5040064" y="1800449"/>
            <a:ext cx="424084" cy="1579725"/>
          </a:xfrm>
          <a:custGeom>
            <a:avLst/>
            <a:gdLst>
              <a:gd name="connsiteX0" fmla="*/ 0 w 305103"/>
              <a:gd name="connsiteY0" fmla="*/ 0 h 632177"/>
              <a:gd name="connsiteX1" fmla="*/ 304800 w 305103"/>
              <a:gd name="connsiteY1" fmla="*/ 237066 h 632177"/>
              <a:gd name="connsiteX2" fmla="*/ 45156 w 305103"/>
              <a:gd name="connsiteY2" fmla="*/ 632177 h 63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103" h="632177">
                <a:moveTo>
                  <a:pt x="0" y="0"/>
                </a:moveTo>
                <a:cubicBezTo>
                  <a:pt x="148637" y="65851"/>
                  <a:pt x="297274" y="131703"/>
                  <a:pt x="304800" y="237066"/>
                </a:cubicBezTo>
                <a:cubicBezTo>
                  <a:pt x="312326" y="342429"/>
                  <a:pt x="178741" y="487303"/>
                  <a:pt x="45156" y="63217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headEnd type="stealth" w="lg" len="lg"/>
            <a:tailEnd type="non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DA7AC86-B92E-204D-993A-A5F363D13501}"/>
              </a:ext>
            </a:extLst>
          </p:cNvPr>
          <p:cNvSpPr/>
          <p:nvPr/>
        </p:nvSpPr>
        <p:spPr>
          <a:xfrm>
            <a:off x="5173883" y="925975"/>
            <a:ext cx="635777" cy="673100"/>
          </a:xfrm>
          <a:custGeom>
            <a:avLst/>
            <a:gdLst>
              <a:gd name="connsiteX0" fmla="*/ 762000 w 847702"/>
              <a:gd name="connsiteY0" fmla="*/ 0 h 897467"/>
              <a:gd name="connsiteX1" fmla="*/ 186267 w 847702"/>
              <a:gd name="connsiteY1" fmla="*/ 237067 h 897467"/>
              <a:gd name="connsiteX2" fmla="*/ 846667 w 847702"/>
              <a:gd name="connsiteY2" fmla="*/ 491067 h 897467"/>
              <a:gd name="connsiteX3" fmla="*/ 0 w 847702"/>
              <a:gd name="connsiteY3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02" h="897467">
                <a:moveTo>
                  <a:pt x="762000" y="0"/>
                </a:moveTo>
                <a:cubicBezTo>
                  <a:pt x="467078" y="77611"/>
                  <a:pt x="172156" y="155223"/>
                  <a:pt x="186267" y="237067"/>
                </a:cubicBezTo>
                <a:cubicBezTo>
                  <a:pt x="200378" y="318911"/>
                  <a:pt x="877711" y="381000"/>
                  <a:pt x="846667" y="491067"/>
                </a:cubicBezTo>
                <a:cubicBezTo>
                  <a:pt x="815623" y="601134"/>
                  <a:pt x="0" y="897467"/>
                  <a:pt x="0" y="89746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headEnd type="stealth" w="lg" len="lg"/>
            <a:tailEnd type="non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731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1A2E9-5578-C446-B33B-44CF1179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1D7A64-EC01-A046-A886-7FCDDC15D51A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“The role of the IPCC is to assess on a</a:t>
            </a:r>
          </a:p>
          <a:p>
            <a:r>
              <a:rPr lang="en-US" sz="2500" b="1" dirty="0"/>
              <a:t>comprehensive</a:t>
            </a:r>
            <a:r>
              <a:rPr lang="en-US" sz="2500" dirty="0"/>
              <a:t>, </a:t>
            </a:r>
            <a:r>
              <a:rPr lang="en-US" sz="2500" b="1" dirty="0"/>
              <a:t>objective</a:t>
            </a:r>
            <a:r>
              <a:rPr lang="en-US" sz="2500" dirty="0"/>
              <a:t>, </a:t>
            </a:r>
            <a:r>
              <a:rPr lang="en-US" sz="2500" b="1" dirty="0"/>
              <a:t>open</a:t>
            </a:r>
            <a:r>
              <a:rPr lang="en-US" sz="2500" dirty="0"/>
              <a:t> and </a:t>
            </a:r>
            <a:r>
              <a:rPr lang="en-US" sz="2500" b="1" dirty="0"/>
              <a:t>transparent</a:t>
            </a:r>
          </a:p>
          <a:p>
            <a:r>
              <a:rPr lang="en-US" sz="2500" dirty="0"/>
              <a:t>basis the…information relevant to understanding the scientific basis of risk of human-induced climate change.”</a:t>
            </a:r>
          </a:p>
          <a:p>
            <a:pPr algn="r"/>
            <a:r>
              <a:rPr lang="en-US" sz="1200" i="1" dirty="0"/>
              <a:t>—Principles Governing IPCC Work (2013)</a:t>
            </a:r>
            <a:r>
              <a:rPr lang="en-US" sz="1200" i="1" dirty="0">
                <a:solidFill>
                  <a:schemeClr val="bg1"/>
                </a:solidFill>
              </a:rPr>
              <a:t>xxx  </a:t>
            </a:r>
            <a:r>
              <a:rPr lang="en-US" sz="1200" i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23003-3224-8A4B-919D-4A92B2BA5655}"/>
              </a:ext>
            </a:extLst>
          </p:cNvPr>
          <p:cNvSpPr txBox="1"/>
          <p:nvPr/>
        </p:nvSpPr>
        <p:spPr>
          <a:xfrm>
            <a:off x="2923822" y="2836243"/>
            <a:ext cx="60621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“focused on those aspects of the current understanding of the science of climate change that were judged to be </a:t>
            </a:r>
            <a:r>
              <a:rPr lang="en-US" sz="2500" b="1" dirty="0">
                <a:solidFill>
                  <a:schemeClr val="bg1"/>
                </a:solidFill>
              </a:rPr>
              <a:t>most relevant to policymakers</a:t>
            </a:r>
            <a:r>
              <a:rPr lang="en-US" sz="2500" dirty="0">
                <a:solidFill>
                  <a:schemeClr val="bg1"/>
                </a:solidFill>
              </a:rPr>
              <a:t>.”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—</a:t>
            </a:r>
            <a:r>
              <a:rPr lang="en-US" sz="1200" i="1" dirty="0">
                <a:solidFill>
                  <a:schemeClr val="bg1"/>
                </a:solidFill>
              </a:rPr>
              <a:t>WG 1 AR5 Preface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A23AAD4-0AA5-3845-AE41-21BF0C79D117}"/>
              </a:ext>
            </a:extLst>
          </p:cNvPr>
          <p:cNvSpPr/>
          <p:nvPr/>
        </p:nvSpPr>
        <p:spPr>
          <a:xfrm rot="11659135">
            <a:off x="2813517" y="1838913"/>
            <a:ext cx="394967" cy="1107197"/>
          </a:xfrm>
          <a:custGeom>
            <a:avLst/>
            <a:gdLst>
              <a:gd name="connsiteX0" fmla="*/ 762000 w 847702"/>
              <a:gd name="connsiteY0" fmla="*/ 0 h 897467"/>
              <a:gd name="connsiteX1" fmla="*/ 186267 w 847702"/>
              <a:gd name="connsiteY1" fmla="*/ 237067 h 897467"/>
              <a:gd name="connsiteX2" fmla="*/ 846667 w 847702"/>
              <a:gd name="connsiteY2" fmla="*/ 491067 h 897467"/>
              <a:gd name="connsiteX3" fmla="*/ 0 w 847702"/>
              <a:gd name="connsiteY3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02" h="897467">
                <a:moveTo>
                  <a:pt x="762000" y="0"/>
                </a:moveTo>
                <a:cubicBezTo>
                  <a:pt x="467078" y="77611"/>
                  <a:pt x="172156" y="155223"/>
                  <a:pt x="186267" y="237067"/>
                </a:cubicBezTo>
                <a:cubicBezTo>
                  <a:pt x="200378" y="318911"/>
                  <a:pt x="877711" y="381000"/>
                  <a:pt x="846667" y="491067"/>
                </a:cubicBezTo>
                <a:cubicBezTo>
                  <a:pt x="815623" y="601134"/>
                  <a:pt x="0" y="897467"/>
                  <a:pt x="0" y="89746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F62CCA-C725-E149-881E-73AEE98A519C}"/>
              </a:ext>
            </a:extLst>
          </p:cNvPr>
          <p:cNvSpPr txBox="1"/>
          <p:nvPr/>
        </p:nvSpPr>
        <p:spPr>
          <a:xfrm>
            <a:off x="3243960" y="2360084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undertake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24944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DB613-6D45-7849-9C09-FE2CBD357B08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“The role of the IPCC is to assess on a</a:t>
            </a:r>
          </a:p>
          <a:p>
            <a:r>
              <a:rPr lang="en-US" sz="2500" b="1" dirty="0"/>
              <a:t>comprehensive</a:t>
            </a:r>
            <a:r>
              <a:rPr lang="en-US" sz="2500" dirty="0">
                <a:solidFill>
                  <a:schemeClr val="bg1"/>
                </a:solidFill>
              </a:rPr>
              <a:t>,</a:t>
            </a:r>
            <a:r>
              <a:rPr lang="en-US" sz="2500" dirty="0"/>
              <a:t> </a:t>
            </a:r>
            <a:r>
              <a:rPr lang="en-US" sz="2500" b="1" dirty="0">
                <a:solidFill>
                  <a:schemeClr val="bg1"/>
                </a:solidFill>
              </a:rPr>
              <a:t>objective</a:t>
            </a:r>
            <a:r>
              <a:rPr lang="en-US" sz="2500" dirty="0">
                <a:solidFill>
                  <a:schemeClr val="bg1"/>
                </a:solidFill>
              </a:rPr>
              <a:t>, </a:t>
            </a:r>
            <a:r>
              <a:rPr lang="en-US" sz="2500" b="1" dirty="0">
                <a:solidFill>
                  <a:schemeClr val="bg1"/>
                </a:solidFill>
              </a:rPr>
              <a:t>open</a:t>
            </a:r>
            <a:r>
              <a:rPr lang="en-US" sz="2500" dirty="0">
                <a:solidFill>
                  <a:schemeClr val="bg1"/>
                </a:solidFill>
              </a:rPr>
              <a:t> and </a:t>
            </a:r>
            <a:r>
              <a:rPr lang="en-US" sz="2500" b="1" dirty="0">
                <a:solidFill>
                  <a:schemeClr val="bg1"/>
                </a:solidFill>
              </a:rPr>
              <a:t>transparent</a:t>
            </a:r>
          </a:p>
          <a:p>
            <a:r>
              <a:rPr lang="en-US" sz="2500" b="1" dirty="0">
                <a:solidFill>
                  <a:schemeClr val="bg1"/>
                </a:solidFill>
              </a:rPr>
              <a:t>basis</a:t>
            </a:r>
            <a:r>
              <a:rPr lang="en-US" sz="2500" dirty="0">
                <a:solidFill>
                  <a:schemeClr val="bg1"/>
                </a:solidFill>
              </a:rPr>
              <a:t> the…information relevant to understanding the scientific basis of risk of human-induced climate change.”</a:t>
            </a:r>
          </a:p>
          <a:p>
            <a:pPr algn="r"/>
            <a:r>
              <a:rPr lang="en-US" sz="1200" i="1" dirty="0">
                <a:solidFill>
                  <a:schemeClr val="bg1"/>
                </a:solidFill>
              </a:rPr>
              <a:t>—Principles Governing IPCC Work (2013)xxx  </a:t>
            </a:r>
            <a:r>
              <a:rPr lang="en-US" sz="1200" i="1" dirty="0"/>
              <a:t> </a:t>
            </a: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66A4C2B-D0F5-F143-9B9F-49FF696D121D}"/>
              </a:ext>
            </a:extLst>
          </p:cNvPr>
          <p:cNvSpPr/>
          <p:nvPr/>
        </p:nvSpPr>
        <p:spPr>
          <a:xfrm>
            <a:off x="4694351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9E758E-5431-104F-B32D-A16981837CB5}"/>
              </a:ext>
            </a:extLst>
          </p:cNvPr>
          <p:cNvGrpSpPr/>
          <p:nvPr/>
        </p:nvGrpSpPr>
        <p:grpSpPr>
          <a:xfrm>
            <a:off x="4925396" y="322557"/>
            <a:ext cx="3419526" cy="4463530"/>
            <a:chOff x="1100621" y="322557"/>
            <a:chExt cx="3419526" cy="446353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C35FD47-1F86-E045-9555-7363B87DFF6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63F3FE-8022-FB45-ACDC-0A7D18F5063D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A1CF0-3EBD-ED46-9A7D-13A850BC282B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2D533D-A603-AD4A-B338-9DA2DC7FE953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ED1FB6-092D-564F-B95D-CE95E813576B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85612F-F4A9-D54A-B33F-05FCAC147295}"/>
                </a:ext>
              </a:extLst>
            </p:cNvPr>
            <p:cNvSpPr txBox="1"/>
            <p:nvPr/>
          </p:nvSpPr>
          <p:spPr>
            <a:xfrm>
              <a:off x="2138447" y="3835771"/>
              <a:ext cx="1265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37979F-D231-BB47-90D0-0AD48011E333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A276F5C-264F-4F46-B5A6-13670437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7D4896-55F0-E240-821B-1E4BB4D7273A}"/>
              </a:ext>
            </a:extLst>
          </p:cNvPr>
          <p:cNvSpPr txBox="1"/>
          <p:nvPr/>
        </p:nvSpPr>
        <p:spPr>
          <a:xfrm>
            <a:off x="2601794" y="4077469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fulfill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1C37A2C-B2FF-E642-ABDB-9CC0F4749BDB}"/>
              </a:ext>
            </a:extLst>
          </p:cNvPr>
          <p:cNvSpPr/>
          <p:nvPr/>
        </p:nvSpPr>
        <p:spPr>
          <a:xfrm>
            <a:off x="2477910" y="3414612"/>
            <a:ext cx="2447485" cy="662857"/>
          </a:xfrm>
          <a:custGeom>
            <a:avLst/>
            <a:gdLst>
              <a:gd name="connsiteX0" fmla="*/ 0 w 1840089"/>
              <a:gd name="connsiteY0" fmla="*/ 112888 h 486678"/>
              <a:gd name="connsiteX1" fmla="*/ 982133 w 1840089"/>
              <a:gd name="connsiteY1" fmla="*/ 485422 h 486678"/>
              <a:gd name="connsiteX2" fmla="*/ 1840089 w 1840089"/>
              <a:gd name="connsiteY2" fmla="*/ 0 h 4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089" h="486678">
                <a:moveTo>
                  <a:pt x="0" y="112888"/>
                </a:moveTo>
                <a:cubicBezTo>
                  <a:pt x="337726" y="308562"/>
                  <a:pt x="675452" y="504237"/>
                  <a:pt x="982133" y="485422"/>
                </a:cubicBezTo>
                <a:cubicBezTo>
                  <a:pt x="1288815" y="466607"/>
                  <a:pt x="1564452" y="233303"/>
                  <a:pt x="1840089" y="0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879A16-92A0-6347-9FAB-13CFA1B9E391}"/>
              </a:ext>
            </a:extLst>
          </p:cNvPr>
          <p:cNvSpPr txBox="1"/>
          <p:nvPr/>
        </p:nvSpPr>
        <p:spPr>
          <a:xfrm>
            <a:off x="7154200" y="4617657"/>
            <a:ext cx="1906291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1535 pages</a:t>
            </a:r>
          </a:p>
        </p:txBody>
      </p:sp>
    </p:spTree>
    <p:extLst>
      <p:ext uri="{BB962C8B-B14F-4D97-AF65-F5344CB8AC3E}">
        <p14:creationId xmlns:p14="http://schemas.microsoft.com/office/powerpoint/2010/main" val="45658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DB613-6D45-7849-9C09-FE2CBD357B08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“The role of the IPCC is to assess on a</a:t>
            </a:r>
          </a:p>
          <a:p>
            <a:r>
              <a:rPr lang="en-US" sz="2500" dirty="0"/>
              <a:t>comprehensive, </a:t>
            </a:r>
            <a:r>
              <a:rPr lang="en-US" sz="2500" b="1" dirty="0"/>
              <a:t>objective</a:t>
            </a:r>
            <a:r>
              <a:rPr lang="en-US" sz="2500" dirty="0">
                <a:solidFill>
                  <a:schemeClr val="bg1"/>
                </a:solidFill>
              </a:rPr>
              <a:t>, </a:t>
            </a:r>
            <a:r>
              <a:rPr lang="en-US" sz="2500" b="1" dirty="0">
                <a:solidFill>
                  <a:schemeClr val="bg1"/>
                </a:solidFill>
              </a:rPr>
              <a:t>open</a:t>
            </a:r>
            <a:r>
              <a:rPr lang="en-US" sz="2500" dirty="0">
                <a:solidFill>
                  <a:schemeClr val="bg1"/>
                </a:solidFill>
              </a:rPr>
              <a:t> and </a:t>
            </a:r>
            <a:r>
              <a:rPr lang="en-US" sz="2500" b="1" dirty="0">
                <a:solidFill>
                  <a:schemeClr val="bg1"/>
                </a:solidFill>
              </a:rPr>
              <a:t>transparent</a:t>
            </a:r>
          </a:p>
          <a:p>
            <a:r>
              <a:rPr lang="en-US" sz="2500" b="1" dirty="0">
                <a:solidFill>
                  <a:schemeClr val="bg1"/>
                </a:solidFill>
              </a:rPr>
              <a:t>basis</a:t>
            </a:r>
            <a:r>
              <a:rPr lang="en-US" sz="2500" dirty="0">
                <a:solidFill>
                  <a:schemeClr val="bg1"/>
                </a:solidFill>
              </a:rPr>
              <a:t> the…information relevant to understanding the scientific basis of risk of human-induced climate change.”</a:t>
            </a:r>
          </a:p>
          <a:p>
            <a:pPr algn="r"/>
            <a:r>
              <a:rPr lang="en-US" sz="1200" i="1" dirty="0">
                <a:solidFill>
                  <a:schemeClr val="bg1"/>
                </a:solidFill>
              </a:rPr>
              <a:t>—Principles Governing IPCC Work (2013)xxx  </a:t>
            </a:r>
            <a:r>
              <a:rPr lang="en-US" sz="1200" i="1" dirty="0"/>
              <a:t> </a:t>
            </a: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66A4C2B-D0F5-F143-9B9F-49FF696D121D}"/>
              </a:ext>
            </a:extLst>
          </p:cNvPr>
          <p:cNvSpPr/>
          <p:nvPr/>
        </p:nvSpPr>
        <p:spPr>
          <a:xfrm>
            <a:off x="4694351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9E758E-5431-104F-B32D-A16981837CB5}"/>
              </a:ext>
            </a:extLst>
          </p:cNvPr>
          <p:cNvGrpSpPr/>
          <p:nvPr/>
        </p:nvGrpSpPr>
        <p:grpSpPr>
          <a:xfrm>
            <a:off x="4925396" y="322557"/>
            <a:ext cx="3419526" cy="4463530"/>
            <a:chOff x="1100621" y="322557"/>
            <a:chExt cx="3419526" cy="446353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C35FD47-1F86-E045-9555-7363B87DFF6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63F3FE-8022-FB45-ACDC-0A7D18F5063D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A1CF0-3EBD-ED46-9A7D-13A850BC282B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2D533D-A603-AD4A-B338-9DA2DC7FE953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Headlines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ED1FB6-092D-564F-B95D-CE95E813576B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Chapters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85612F-F4A9-D54A-B33F-05FCAC147295}"/>
                </a:ext>
              </a:extLst>
            </p:cNvPr>
            <p:cNvSpPr txBox="1"/>
            <p:nvPr/>
          </p:nvSpPr>
          <p:spPr>
            <a:xfrm>
              <a:off x="2138447" y="3835771"/>
              <a:ext cx="1265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Annexes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37979F-D231-BB47-90D0-0AD48011E333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Supplementary Material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A276F5C-264F-4F46-B5A6-13670437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7D4896-55F0-E240-821B-1E4BB4D7273A}"/>
              </a:ext>
            </a:extLst>
          </p:cNvPr>
          <p:cNvSpPr txBox="1"/>
          <p:nvPr/>
        </p:nvSpPr>
        <p:spPr>
          <a:xfrm>
            <a:off x="2601794" y="4077469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fulfill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8F38DB6-A963-8C42-9183-E5BF846F8A46}"/>
              </a:ext>
            </a:extLst>
          </p:cNvPr>
          <p:cNvSpPr/>
          <p:nvPr/>
        </p:nvSpPr>
        <p:spPr>
          <a:xfrm>
            <a:off x="2477910" y="3414612"/>
            <a:ext cx="2447485" cy="662857"/>
          </a:xfrm>
          <a:custGeom>
            <a:avLst/>
            <a:gdLst>
              <a:gd name="connsiteX0" fmla="*/ 0 w 1840089"/>
              <a:gd name="connsiteY0" fmla="*/ 112888 h 486678"/>
              <a:gd name="connsiteX1" fmla="*/ 982133 w 1840089"/>
              <a:gd name="connsiteY1" fmla="*/ 485422 h 486678"/>
              <a:gd name="connsiteX2" fmla="*/ 1840089 w 1840089"/>
              <a:gd name="connsiteY2" fmla="*/ 0 h 4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089" h="486678">
                <a:moveTo>
                  <a:pt x="0" y="112888"/>
                </a:moveTo>
                <a:cubicBezTo>
                  <a:pt x="337726" y="308562"/>
                  <a:pt x="675452" y="504237"/>
                  <a:pt x="982133" y="485422"/>
                </a:cubicBezTo>
                <a:cubicBezTo>
                  <a:pt x="1288815" y="466607"/>
                  <a:pt x="1564452" y="233303"/>
                  <a:pt x="1840089" y="0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646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DB613-6D45-7849-9C09-FE2CBD357B08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“The role of the IPCC is to assess on a</a:t>
            </a:r>
          </a:p>
          <a:p>
            <a:r>
              <a:rPr lang="en-US" sz="2500" dirty="0"/>
              <a:t>comprehensive, </a:t>
            </a:r>
            <a:r>
              <a:rPr lang="en-US" sz="2500" b="1" dirty="0"/>
              <a:t>objective</a:t>
            </a:r>
            <a:r>
              <a:rPr lang="en-US" sz="2500" dirty="0">
                <a:solidFill>
                  <a:schemeClr val="bg1"/>
                </a:solidFill>
              </a:rPr>
              <a:t>, </a:t>
            </a:r>
            <a:r>
              <a:rPr lang="en-US" sz="2500" b="1" dirty="0">
                <a:solidFill>
                  <a:schemeClr val="bg1"/>
                </a:solidFill>
              </a:rPr>
              <a:t>open</a:t>
            </a:r>
            <a:r>
              <a:rPr lang="en-US" sz="2500" dirty="0">
                <a:solidFill>
                  <a:schemeClr val="bg1"/>
                </a:solidFill>
              </a:rPr>
              <a:t> and </a:t>
            </a:r>
            <a:r>
              <a:rPr lang="en-US" sz="2500" b="1" dirty="0">
                <a:solidFill>
                  <a:schemeClr val="bg1"/>
                </a:solidFill>
              </a:rPr>
              <a:t>transparent</a:t>
            </a:r>
          </a:p>
          <a:p>
            <a:r>
              <a:rPr lang="en-US" sz="2500" b="1" dirty="0">
                <a:solidFill>
                  <a:schemeClr val="bg1"/>
                </a:solidFill>
              </a:rPr>
              <a:t>basis</a:t>
            </a:r>
            <a:r>
              <a:rPr lang="en-US" sz="2500" dirty="0">
                <a:solidFill>
                  <a:schemeClr val="bg1"/>
                </a:solidFill>
              </a:rPr>
              <a:t> the…information relevant to understanding the scientific basis of risk of human-induced climate change.”</a:t>
            </a:r>
          </a:p>
          <a:p>
            <a:pPr algn="r"/>
            <a:r>
              <a:rPr lang="en-US" sz="1200" i="1" dirty="0">
                <a:solidFill>
                  <a:schemeClr val="bg1"/>
                </a:solidFill>
              </a:rPr>
              <a:t>—Principles Governing IPCC Work (2013)xxx  </a:t>
            </a:r>
            <a:r>
              <a:rPr lang="en-US" sz="1200" i="1" dirty="0"/>
              <a:t> </a:t>
            </a: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66A4C2B-D0F5-F143-9B9F-49FF696D121D}"/>
              </a:ext>
            </a:extLst>
          </p:cNvPr>
          <p:cNvSpPr/>
          <p:nvPr/>
        </p:nvSpPr>
        <p:spPr>
          <a:xfrm>
            <a:off x="4694351" y="0"/>
            <a:ext cx="3774142" cy="5143500"/>
          </a:xfrm>
          <a:prstGeom prst="triangle">
            <a:avLst/>
          </a:prstGeom>
          <a:gradFill flip="none" rotWithShape="1">
            <a:gsLst>
              <a:gs pos="0">
                <a:schemeClr val="accent5"/>
              </a:gs>
              <a:gs pos="75000">
                <a:schemeClr val="accent5">
                  <a:lumMod val="0"/>
                  <a:lumOff val="100000"/>
                </a:schemeClr>
              </a:gs>
              <a:gs pos="10000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9E758E-5431-104F-B32D-A16981837CB5}"/>
              </a:ext>
            </a:extLst>
          </p:cNvPr>
          <p:cNvGrpSpPr/>
          <p:nvPr/>
        </p:nvGrpSpPr>
        <p:grpSpPr>
          <a:xfrm>
            <a:off x="4925396" y="322557"/>
            <a:ext cx="3581228" cy="4463530"/>
            <a:chOff x="1100621" y="322557"/>
            <a:chExt cx="3581228" cy="446353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C35FD47-1F86-E045-9555-7363B87DFF66}"/>
                </a:ext>
              </a:extLst>
            </p:cNvPr>
            <p:cNvGrpSpPr/>
            <p:nvPr/>
          </p:nvGrpSpPr>
          <p:grpSpPr>
            <a:xfrm>
              <a:off x="1100621" y="322557"/>
              <a:ext cx="3419526" cy="1755681"/>
              <a:chOff x="1100621" y="309857"/>
              <a:chExt cx="3419526" cy="175568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63F3FE-8022-FB45-ACDC-0A7D18F5063D}"/>
                  </a:ext>
                </a:extLst>
              </p:cNvPr>
              <p:cNvSpPr txBox="1"/>
              <p:nvPr/>
            </p:nvSpPr>
            <p:spPr>
              <a:xfrm>
                <a:off x="1100621" y="1265318"/>
                <a:ext cx="34195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Summary for Policymakers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A1CF0-3EBD-ED46-9A7D-13A850BC282B}"/>
                  </a:ext>
                </a:extLst>
              </p:cNvPr>
              <p:cNvSpPr txBox="1"/>
              <p:nvPr/>
            </p:nvSpPr>
            <p:spPr>
              <a:xfrm>
                <a:off x="1505379" y="1665428"/>
                <a:ext cx="2610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Technical Summary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2D533D-A603-AD4A-B338-9DA2DC7FE953}"/>
                  </a:ext>
                </a:extLst>
              </p:cNvPr>
              <p:cNvSpPr txBox="1"/>
              <p:nvPr/>
            </p:nvSpPr>
            <p:spPr>
              <a:xfrm>
                <a:off x="2055173" y="309857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Headlines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ED1FB6-092D-564F-B95D-CE95E813576B}"/>
                </a:ext>
              </a:extLst>
            </p:cNvPr>
            <p:cNvSpPr txBox="1"/>
            <p:nvPr/>
          </p:nvSpPr>
          <p:spPr>
            <a:xfrm>
              <a:off x="2106785" y="2692727"/>
              <a:ext cx="1329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</a:rPr>
                <a:t>Chapters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85612F-F4A9-D54A-B33F-05FCAC147295}"/>
                </a:ext>
              </a:extLst>
            </p:cNvPr>
            <p:cNvSpPr txBox="1"/>
            <p:nvPr/>
          </p:nvSpPr>
          <p:spPr>
            <a:xfrm>
              <a:off x="2138447" y="3835771"/>
              <a:ext cx="1265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Annexes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37979F-D231-BB47-90D0-0AD48011E333}"/>
                </a:ext>
              </a:extLst>
            </p:cNvPr>
            <p:cNvSpPr txBox="1"/>
            <p:nvPr/>
          </p:nvSpPr>
          <p:spPr>
            <a:xfrm>
              <a:off x="1174323" y="4385977"/>
              <a:ext cx="3164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Supplementary Material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78DED8-F6EB-F747-8C20-D34F41D0AEF7}"/>
                </a:ext>
              </a:extLst>
            </p:cNvPr>
            <p:cNvSpPr txBox="1"/>
            <p:nvPr/>
          </p:nvSpPr>
          <p:spPr>
            <a:xfrm>
              <a:off x="1977743" y="3105506"/>
              <a:ext cx="15872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References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C636A0-1BDA-494D-A019-CBD16B1BA322}"/>
                </a:ext>
              </a:extLst>
            </p:cNvPr>
            <p:cNvSpPr txBox="1"/>
            <p:nvPr/>
          </p:nvSpPr>
          <p:spPr>
            <a:xfrm>
              <a:off x="3435995" y="2830403"/>
              <a:ext cx="12458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Sidebars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A276F5C-264F-4F46-B5A6-13670437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1E5BCFB0-5A03-A24A-A1AA-33D74304BCDC}"/>
              </a:ext>
            </a:extLst>
          </p:cNvPr>
          <p:cNvSpPr/>
          <p:nvPr/>
        </p:nvSpPr>
        <p:spPr>
          <a:xfrm>
            <a:off x="2477910" y="3414612"/>
            <a:ext cx="2447485" cy="662857"/>
          </a:xfrm>
          <a:custGeom>
            <a:avLst/>
            <a:gdLst>
              <a:gd name="connsiteX0" fmla="*/ 0 w 1840089"/>
              <a:gd name="connsiteY0" fmla="*/ 112888 h 486678"/>
              <a:gd name="connsiteX1" fmla="*/ 982133 w 1840089"/>
              <a:gd name="connsiteY1" fmla="*/ 485422 h 486678"/>
              <a:gd name="connsiteX2" fmla="*/ 1840089 w 1840089"/>
              <a:gd name="connsiteY2" fmla="*/ 0 h 4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089" h="486678">
                <a:moveTo>
                  <a:pt x="0" y="112888"/>
                </a:moveTo>
                <a:cubicBezTo>
                  <a:pt x="337726" y="308562"/>
                  <a:pt x="675452" y="504237"/>
                  <a:pt x="982133" y="485422"/>
                </a:cubicBezTo>
                <a:cubicBezTo>
                  <a:pt x="1288815" y="466607"/>
                  <a:pt x="1564452" y="233303"/>
                  <a:pt x="1840089" y="0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7D4896-55F0-E240-821B-1E4BB4D7273A}"/>
              </a:ext>
            </a:extLst>
          </p:cNvPr>
          <p:cNvSpPr txBox="1"/>
          <p:nvPr/>
        </p:nvSpPr>
        <p:spPr>
          <a:xfrm>
            <a:off x="2601794" y="4077469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fulfill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6068C0-4E83-1447-8454-DDE0D8949908}"/>
              </a:ext>
            </a:extLst>
          </p:cNvPr>
          <p:cNvCxnSpPr/>
          <p:nvPr/>
        </p:nvCxnSpPr>
        <p:spPr>
          <a:xfrm>
            <a:off x="2856089" y="824268"/>
            <a:ext cx="1411111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B6AE3E1-92DD-0D43-9ECD-1B8FC5287A46}"/>
              </a:ext>
            </a:extLst>
          </p:cNvPr>
          <p:cNvSpPr txBox="1"/>
          <p:nvPr/>
        </p:nvSpPr>
        <p:spPr>
          <a:xfrm>
            <a:off x="666044" y="962058"/>
            <a:ext cx="38759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b="1" dirty="0"/>
              <a:t>accountable</a:t>
            </a:r>
          </a:p>
          <a:p>
            <a:pPr algn="r"/>
            <a:r>
              <a:rPr lang="en-US" sz="2600" i="1" dirty="0"/>
              <a:t>empowers the reader to assess the Report </a:t>
            </a:r>
          </a:p>
          <a:p>
            <a:pPr algn="r"/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67129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28F1F0-3AFC-0541-B4A3-5C7D56B7B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25F22B-D093-F64C-85F3-9C87BC0AFBBF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“The role of the IPCC is to assess on a</a:t>
            </a:r>
          </a:p>
          <a:p>
            <a:r>
              <a:rPr lang="en-US" sz="2500" dirty="0"/>
              <a:t>comprehensive, objective, </a:t>
            </a:r>
            <a:r>
              <a:rPr lang="en-US" sz="2500" b="1" dirty="0"/>
              <a:t>open</a:t>
            </a:r>
            <a:r>
              <a:rPr lang="en-US" sz="2500" dirty="0"/>
              <a:t> and </a:t>
            </a:r>
            <a:r>
              <a:rPr lang="en-US" sz="2500" b="1" dirty="0"/>
              <a:t>transparent</a:t>
            </a:r>
          </a:p>
          <a:p>
            <a:r>
              <a:rPr lang="en-US" sz="2500" b="1" dirty="0">
                <a:solidFill>
                  <a:schemeClr val="bg1"/>
                </a:solidFill>
              </a:rPr>
              <a:t>basis</a:t>
            </a:r>
            <a:r>
              <a:rPr lang="en-US" sz="2500" dirty="0">
                <a:solidFill>
                  <a:schemeClr val="bg1"/>
                </a:solidFill>
              </a:rPr>
              <a:t> the…information relevant to understanding the scientific basis of risk of human-induced climate change.”</a:t>
            </a:r>
          </a:p>
          <a:p>
            <a:pPr algn="r"/>
            <a:r>
              <a:rPr lang="en-US" sz="1200" i="1" dirty="0">
                <a:solidFill>
                  <a:schemeClr val="bg1"/>
                </a:solidFill>
              </a:rPr>
              <a:t>—Principles Governing IPCC Work (2013)xxx  </a:t>
            </a:r>
            <a:r>
              <a:rPr lang="en-US" sz="1200" i="1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9685C-706B-5E4F-B284-41793E88BDA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817" y="1230489"/>
            <a:ext cx="5118433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56F19CA4-B10C-A149-9448-58F219FA5F6F}"/>
              </a:ext>
            </a:extLst>
          </p:cNvPr>
          <p:cNvSpPr/>
          <p:nvPr/>
        </p:nvSpPr>
        <p:spPr>
          <a:xfrm rot="19640058" flipV="1">
            <a:off x="1893541" y="2249230"/>
            <a:ext cx="1558593" cy="287830"/>
          </a:xfrm>
          <a:custGeom>
            <a:avLst/>
            <a:gdLst>
              <a:gd name="connsiteX0" fmla="*/ 0 w 1840089"/>
              <a:gd name="connsiteY0" fmla="*/ 112888 h 486678"/>
              <a:gd name="connsiteX1" fmla="*/ 982133 w 1840089"/>
              <a:gd name="connsiteY1" fmla="*/ 485422 h 486678"/>
              <a:gd name="connsiteX2" fmla="*/ 1840089 w 1840089"/>
              <a:gd name="connsiteY2" fmla="*/ 0 h 4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089" h="486678">
                <a:moveTo>
                  <a:pt x="0" y="112888"/>
                </a:moveTo>
                <a:cubicBezTo>
                  <a:pt x="337726" y="308562"/>
                  <a:pt x="675452" y="504237"/>
                  <a:pt x="982133" y="485422"/>
                </a:cubicBezTo>
                <a:cubicBezTo>
                  <a:pt x="1288815" y="466607"/>
                  <a:pt x="1564452" y="233303"/>
                  <a:pt x="1840089" y="0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CD91C5-EAA9-C54A-BF55-8FB5EFA28F4E}"/>
              </a:ext>
            </a:extLst>
          </p:cNvPr>
          <p:cNvSpPr txBox="1"/>
          <p:nvPr/>
        </p:nvSpPr>
        <p:spPr>
          <a:xfrm>
            <a:off x="644021" y="1623716"/>
            <a:ext cx="1934550" cy="70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4"/>
                </a:solidFill>
              </a:rPr>
              <a:t>fulfill</a:t>
            </a:r>
          </a:p>
          <a:p>
            <a:pPr algn="r"/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26934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3B50FF-6209-D147-A6D7-255D9E70A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365" y="466164"/>
            <a:ext cx="8821270" cy="61118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92EB6D-6451-2647-98EB-F7A69B7438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763" y="0"/>
            <a:ext cx="8224473" cy="4661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57B633-DE50-9144-BA4A-B68FB63B7164}"/>
              </a:ext>
            </a:extLst>
          </p:cNvPr>
          <p:cNvSpPr txBox="1"/>
          <p:nvPr/>
        </p:nvSpPr>
        <p:spPr>
          <a:xfrm>
            <a:off x="2468775" y="4743390"/>
            <a:ext cx="6675225" cy="4001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235 pages for one of two reviews for just this chapter</a:t>
            </a:r>
          </a:p>
        </p:txBody>
      </p:sp>
    </p:spTree>
    <p:extLst>
      <p:ext uri="{BB962C8B-B14F-4D97-AF65-F5344CB8AC3E}">
        <p14:creationId xmlns:p14="http://schemas.microsoft.com/office/powerpoint/2010/main" val="178411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1A2E9-5578-C446-B33B-44CF1179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70" y="2476021"/>
            <a:ext cx="2625052" cy="2396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1D7A64-EC01-A046-A886-7FCDDC15D51A}"/>
              </a:ext>
            </a:extLst>
          </p:cNvPr>
          <p:cNvSpPr txBox="1"/>
          <p:nvPr/>
        </p:nvSpPr>
        <p:spPr>
          <a:xfrm>
            <a:off x="146755" y="191910"/>
            <a:ext cx="899724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“The role of the IPCC is to assess on a</a:t>
            </a:r>
          </a:p>
          <a:p>
            <a:r>
              <a:rPr lang="en-US" sz="2500" b="1" dirty="0"/>
              <a:t>comprehensive</a:t>
            </a:r>
            <a:r>
              <a:rPr lang="en-US" sz="2500" dirty="0"/>
              <a:t>, </a:t>
            </a:r>
            <a:r>
              <a:rPr lang="en-US" sz="2500" b="1" dirty="0"/>
              <a:t>objective</a:t>
            </a:r>
            <a:r>
              <a:rPr lang="en-US" sz="2500" dirty="0"/>
              <a:t>, </a:t>
            </a:r>
            <a:r>
              <a:rPr lang="en-US" sz="2500" b="1" dirty="0"/>
              <a:t>open</a:t>
            </a:r>
            <a:r>
              <a:rPr lang="en-US" sz="2500" dirty="0"/>
              <a:t> and </a:t>
            </a:r>
            <a:r>
              <a:rPr lang="en-US" sz="2500" b="1" dirty="0"/>
              <a:t>transparent</a:t>
            </a:r>
          </a:p>
          <a:p>
            <a:r>
              <a:rPr lang="en-US" sz="2500" dirty="0"/>
              <a:t>basis the…information relevant to understanding the scientific basis of risk of human-induced climate change.”</a:t>
            </a:r>
          </a:p>
          <a:p>
            <a:pPr algn="r"/>
            <a:r>
              <a:rPr lang="en-US" sz="1200" i="1" dirty="0"/>
              <a:t>—Principles Governing IPCC Work (2013)</a:t>
            </a:r>
            <a:r>
              <a:rPr lang="en-US" sz="1200" i="1" dirty="0">
                <a:solidFill>
                  <a:schemeClr val="bg1"/>
                </a:solidFill>
              </a:rPr>
              <a:t>xxx  </a:t>
            </a:r>
            <a:r>
              <a:rPr lang="en-US" sz="1200" i="1" dirty="0"/>
              <a:t> 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C3F5AE5-8B5A-914B-850C-BD3C77F5D899}"/>
              </a:ext>
            </a:extLst>
          </p:cNvPr>
          <p:cNvSpPr/>
          <p:nvPr/>
        </p:nvSpPr>
        <p:spPr>
          <a:xfrm rot="11659135">
            <a:off x="2813517" y="1838913"/>
            <a:ext cx="394967" cy="1107197"/>
          </a:xfrm>
          <a:custGeom>
            <a:avLst/>
            <a:gdLst>
              <a:gd name="connsiteX0" fmla="*/ 762000 w 847702"/>
              <a:gd name="connsiteY0" fmla="*/ 0 h 897467"/>
              <a:gd name="connsiteX1" fmla="*/ 186267 w 847702"/>
              <a:gd name="connsiteY1" fmla="*/ 237067 h 897467"/>
              <a:gd name="connsiteX2" fmla="*/ 846667 w 847702"/>
              <a:gd name="connsiteY2" fmla="*/ 491067 h 897467"/>
              <a:gd name="connsiteX3" fmla="*/ 0 w 847702"/>
              <a:gd name="connsiteY3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02" h="897467">
                <a:moveTo>
                  <a:pt x="762000" y="0"/>
                </a:moveTo>
                <a:cubicBezTo>
                  <a:pt x="467078" y="77611"/>
                  <a:pt x="172156" y="155223"/>
                  <a:pt x="186267" y="237067"/>
                </a:cubicBezTo>
                <a:cubicBezTo>
                  <a:pt x="200378" y="318911"/>
                  <a:pt x="877711" y="381000"/>
                  <a:pt x="846667" y="491067"/>
                </a:cubicBezTo>
                <a:cubicBezTo>
                  <a:pt x="815623" y="601134"/>
                  <a:pt x="0" y="897467"/>
                  <a:pt x="0" y="897467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AAF05-A8FD-6C48-BF9E-73ECC52CB6CA}"/>
              </a:ext>
            </a:extLst>
          </p:cNvPr>
          <p:cNvSpPr txBox="1"/>
          <p:nvPr/>
        </p:nvSpPr>
        <p:spPr>
          <a:xfrm>
            <a:off x="3243960" y="2360084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undertake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1B025F2-2A42-8A4D-9A1F-ECBF9FE8E1C4}"/>
              </a:ext>
            </a:extLst>
          </p:cNvPr>
          <p:cNvSpPr/>
          <p:nvPr/>
        </p:nvSpPr>
        <p:spPr>
          <a:xfrm rot="18265244" flipH="1">
            <a:off x="3707552" y="2560206"/>
            <a:ext cx="2641040" cy="924075"/>
          </a:xfrm>
          <a:custGeom>
            <a:avLst/>
            <a:gdLst>
              <a:gd name="connsiteX0" fmla="*/ 0 w 1840089"/>
              <a:gd name="connsiteY0" fmla="*/ 112888 h 486678"/>
              <a:gd name="connsiteX1" fmla="*/ 982133 w 1840089"/>
              <a:gd name="connsiteY1" fmla="*/ 485422 h 486678"/>
              <a:gd name="connsiteX2" fmla="*/ 1840089 w 1840089"/>
              <a:gd name="connsiteY2" fmla="*/ 0 h 4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089" h="486678">
                <a:moveTo>
                  <a:pt x="0" y="112888"/>
                </a:moveTo>
                <a:cubicBezTo>
                  <a:pt x="337726" y="308562"/>
                  <a:pt x="675452" y="504237"/>
                  <a:pt x="982133" y="485422"/>
                </a:cubicBezTo>
                <a:cubicBezTo>
                  <a:pt x="1288815" y="466607"/>
                  <a:pt x="1564452" y="233303"/>
                  <a:pt x="1840089" y="0"/>
                </a:cubicBezTo>
              </a:path>
            </a:pathLst>
          </a:custGeom>
          <a:noFill/>
          <a:ln w="44450" cmpd="sng">
            <a:solidFill>
              <a:schemeClr val="accent4"/>
            </a:solidFill>
            <a:prstDash val="sysDot"/>
            <a:tailEnd type="stealth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1B4170-31E9-AF40-A77C-2345E162C772}"/>
              </a:ext>
            </a:extLst>
          </p:cNvPr>
          <p:cNvSpPr txBox="1"/>
          <p:nvPr/>
        </p:nvSpPr>
        <p:spPr>
          <a:xfrm>
            <a:off x="5556884" y="3032543"/>
            <a:ext cx="1911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fulfill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responsibilities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FD22BC-C0D5-F445-BDF3-D914CA8D54C6}"/>
              </a:ext>
            </a:extLst>
          </p:cNvPr>
          <p:cNvSpPr txBox="1"/>
          <p:nvPr/>
        </p:nvSpPr>
        <p:spPr>
          <a:xfrm>
            <a:off x="3812091" y="4106944"/>
            <a:ext cx="53319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Result: communication robust</a:t>
            </a:r>
          </a:p>
          <a:p>
            <a:pPr algn="r"/>
            <a:r>
              <a:rPr lang="en-US" sz="2800" dirty="0"/>
              <a:t>against objections. </a:t>
            </a:r>
          </a:p>
        </p:txBody>
      </p:sp>
    </p:spTree>
    <p:extLst>
      <p:ext uri="{BB962C8B-B14F-4D97-AF65-F5344CB8AC3E}">
        <p14:creationId xmlns:p14="http://schemas.microsoft.com/office/powerpoint/2010/main" val="83815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FE4FD8-582A-CD42-A470-40D455A2AA08}"/>
              </a:ext>
            </a:extLst>
          </p:cNvPr>
          <p:cNvSpPr txBox="1"/>
          <p:nvPr/>
        </p:nvSpPr>
        <p:spPr>
          <a:xfrm>
            <a:off x="6330987" y="2054578"/>
            <a:ext cx="15183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VA 69%</a:t>
            </a:r>
          </a:p>
          <a:p>
            <a:r>
              <a:rPr lang="en-US" sz="2800" dirty="0"/>
              <a:t>NC 66%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CE9DA-CE5A-B645-8E83-B1C896C130A5}"/>
              </a:ext>
            </a:extLst>
          </p:cNvPr>
          <p:cNvSpPr txBox="1"/>
          <p:nvPr/>
        </p:nvSpPr>
        <p:spPr>
          <a:xfrm>
            <a:off x="172360" y="4866501"/>
            <a:ext cx="7902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climatecommunication.yale.edu</a:t>
            </a:r>
            <a:r>
              <a:rPr lang="en-US" sz="1200" dirty="0"/>
              <a:t>/visualizations-data/</a:t>
            </a:r>
            <a:r>
              <a:rPr lang="en-US" sz="1200" dirty="0" err="1"/>
              <a:t>ycom</a:t>
            </a:r>
            <a:r>
              <a:rPr lang="en-US" sz="1200" dirty="0"/>
              <a:t>-us/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45C0C6-20D7-6245-86B8-4F1B05AA5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30987" cy="486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3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2CE9DA-CE5A-B645-8E83-B1C896C130A5}"/>
              </a:ext>
            </a:extLst>
          </p:cNvPr>
          <p:cNvSpPr txBox="1"/>
          <p:nvPr/>
        </p:nvSpPr>
        <p:spPr>
          <a:xfrm>
            <a:off x="172360" y="4866501"/>
            <a:ext cx="7902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climatecommunication.yale.edu</a:t>
            </a:r>
            <a:r>
              <a:rPr lang="en-US" sz="1200" dirty="0"/>
              <a:t>/visualizations-data/</a:t>
            </a:r>
            <a:r>
              <a:rPr lang="en-US" sz="1200" dirty="0" err="1"/>
              <a:t>ycom</a:t>
            </a:r>
            <a:r>
              <a:rPr lang="en-US" sz="1200" dirty="0"/>
              <a:t>-us/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2FC356-8936-2243-B6F7-D12A39DE3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4" y="0"/>
            <a:ext cx="6217940" cy="4945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C78160-E20C-DC41-918B-D1A3424026F9}"/>
              </a:ext>
            </a:extLst>
          </p:cNvPr>
          <p:cNvSpPr txBox="1"/>
          <p:nvPr/>
        </p:nvSpPr>
        <p:spPr>
          <a:xfrm>
            <a:off x="6330987" y="2054578"/>
            <a:ext cx="15183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VA 55%</a:t>
            </a:r>
          </a:p>
          <a:p>
            <a:r>
              <a:rPr lang="en-US" sz="2800" dirty="0"/>
              <a:t>NC 51%</a:t>
            </a:r>
          </a:p>
        </p:txBody>
      </p:sp>
    </p:spTree>
    <p:extLst>
      <p:ext uri="{BB962C8B-B14F-4D97-AF65-F5344CB8AC3E}">
        <p14:creationId xmlns:p14="http://schemas.microsoft.com/office/powerpoint/2010/main" val="220272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6182C4-D574-F640-92F1-14AC69AAF06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90" y="259502"/>
            <a:ext cx="1802279" cy="244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888332-ED62-1440-A1F1-DB9F1D5773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90" y="259502"/>
            <a:ext cx="1802279" cy="2445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78EB61-2E38-3648-94DE-7D044796316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109" y="546127"/>
            <a:ext cx="2007212" cy="9778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54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887E149-9336-A44F-B476-0DAB32F29F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90" y="259502"/>
            <a:ext cx="1802279" cy="24457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EF6846-74F0-F948-A128-56966A21596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109" y="546127"/>
            <a:ext cx="2007212" cy="97787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38D3581-C760-904A-8C32-A4759C5B5A3A}"/>
              </a:ext>
            </a:extLst>
          </p:cNvPr>
          <p:cNvGrpSpPr/>
          <p:nvPr/>
        </p:nvGrpSpPr>
        <p:grpSpPr>
          <a:xfrm>
            <a:off x="2896426" y="955523"/>
            <a:ext cx="5839145" cy="3114745"/>
            <a:chOff x="2452673" y="967597"/>
            <a:chExt cx="5839145" cy="311474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6609B3E-D1CF-7444-98E3-B9B100379E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52673" y="1806221"/>
              <a:ext cx="2493146" cy="2276121"/>
              <a:chOff x="4274313" y="1651932"/>
              <a:chExt cx="2625052" cy="2396545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0070DF1-12BB-C946-8F93-2635331F5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74313" y="1651932"/>
                <a:ext cx="2625052" cy="2396545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31E5297-9F61-3A44-ADE4-736A87C985DF}"/>
                  </a:ext>
                </a:extLst>
              </p:cNvPr>
              <p:cNvSpPr/>
              <p:nvPr/>
            </p:nvSpPr>
            <p:spPr>
              <a:xfrm>
                <a:off x="4274313" y="3059289"/>
                <a:ext cx="1155643" cy="880533"/>
              </a:xfrm>
              <a:prstGeom prst="rect">
                <a:avLst/>
              </a:prstGeom>
              <a:solidFill>
                <a:schemeClr val="bg1"/>
              </a:solidFill>
              <a:ln w="381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5260EA3-B2C2-C34C-8233-802AAB9BC4A4}"/>
                </a:ext>
              </a:extLst>
            </p:cNvPr>
            <p:cNvSpPr/>
            <p:nvPr/>
          </p:nvSpPr>
          <p:spPr>
            <a:xfrm rot="14872130" flipH="1">
              <a:off x="4884546" y="1724056"/>
              <a:ext cx="244707" cy="1025116"/>
            </a:xfrm>
            <a:custGeom>
              <a:avLst/>
              <a:gdLst>
                <a:gd name="connsiteX0" fmla="*/ 0 w 305103"/>
                <a:gd name="connsiteY0" fmla="*/ 0 h 632177"/>
                <a:gd name="connsiteX1" fmla="*/ 304800 w 305103"/>
                <a:gd name="connsiteY1" fmla="*/ 237066 h 632177"/>
                <a:gd name="connsiteX2" fmla="*/ 45156 w 305103"/>
                <a:gd name="connsiteY2" fmla="*/ 632177 h 63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103" h="632177">
                  <a:moveTo>
                    <a:pt x="0" y="0"/>
                  </a:moveTo>
                  <a:cubicBezTo>
                    <a:pt x="148637" y="65851"/>
                    <a:pt x="297274" y="131703"/>
                    <a:pt x="304800" y="237066"/>
                  </a:cubicBezTo>
                  <a:cubicBezTo>
                    <a:pt x="312326" y="342429"/>
                    <a:pt x="178741" y="487303"/>
                    <a:pt x="45156" y="632177"/>
                  </a:cubicBezTo>
                </a:path>
              </a:pathLst>
            </a:custGeom>
            <a:noFill/>
            <a:ln w="44450" cmpd="sng">
              <a:solidFill>
                <a:schemeClr val="accent4"/>
              </a:solidFill>
              <a:prstDash val="sysDot"/>
              <a:headEnd type="stealth" w="lg" len="lg"/>
              <a:tailEnd type="none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E1C4D82-356D-A54A-AD0B-6E25452735D9}"/>
                </a:ext>
              </a:extLst>
            </p:cNvPr>
            <p:cNvSpPr/>
            <p:nvPr/>
          </p:nvSpPr>
          <p:spPr>
            <a:xfrm rot="1288534">
              <a:off x="4577440" y="1214752"/>
              <a:ext cx="331657" cy="930853"/>
            </a:xfrm>
            <a:custGeom>
              <a:avLst/>
              <a:gdLst>
                <a:gd name="connsiteX0" fmla="*/ 762000 w 847702"/>
                <a:gd name="connsiteY0" fmla="*/ 0 h 897467"/>
                <a:gd name="connsiteX1" fmla="*/ 186267 w 847702"/>
                <a:gd name="connsiteY1" fmla="*/ 237067 h 897467"/>
                <a:gd name="connsiteX2" fmla="*/ 846667 w 847702"/>
                <a:gd name="connsiteY2" fmla="*/ 491067 h 897467"/>
                <a:gd name="connsiteX3" fmla="*/ 0 w 847702"/>
                <a:gd name="connsiteY3" fmla="*/ 897467 h 89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702" h="897467">
                  <a:moveTo>
                    <a:pt x="762000" y="0"/>
                  </a:moveTo>
                  <a:cubicBezTo>
                    <a:pt x="467078" y="77611"/>
                    <a:pt x="172156" y="155223"/>
                    <a:pt x="186267" y="237067"/>
                  </a:cubicBezTo>
                  <a:cubicBezTo>
                    <a:pt x="200378" y="318911"/>
                    <a:pt x="877711" y="381000"/>
                    <a:pt x="846667" y="491067"/>
                  </a:cubicBezTo>
                  <a:cubicBezTo>
                    <a:pt x="815623" y="601134"/>
                    <a:pt x="0" y="897467"/>
                    <a:pt x="0" y="897467"/>
                  </a:cubicBezTo>
                </a:path>
              </a:pathLst>
            </a:custGeom>
            <a:noFill/>
            <a:ln w="44450" cmpd="sng">
              <a:solidFill>
                <a:schemeClr val="accent4"/>
              </a:solidFill>
              <a:prstDash val="sysDot"/>
              <a:headEnd type="stealth" w="lg" len="lg"/>
              <a:tailEnd type="none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2AD216-D858-734A-820E-9D81F0C03CD7}"/>
                </a:ext>
              </a:extLst>
            </p:cNvPr>
            <p:cNvSpPr txBox="1"/>
            <p:nvPr/>
          </p:nvSpPr>
          <p:spPr>
            <a:xfrm>
              <a:off x="4971256" y="967597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undertake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90C3610-8E6D-2840-90B3-5B731333754E}"/>
                </a:ext>
              </a:extLst>
            </p:cNvPr>
            <p:cNvSpPr txBox="1"/>
            <p:nvPr/>
          </p:nvSpPr>
          <p:spPr>
            <a:xfrm>
              <a:off x="5459491" y="1725280"/>
              <a:ext cx="7264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fulfill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410A26-79EC-7845-B94A-856903E72E7B}"/>
                </a:ext>
              </a:extLst>
            </p:cNvPr>
            <p:cNvSpPr txBox="1"/>
            <p:nvPr/>
          </p:nvSpPr>
          <p:spPr>
            <a:xfrm>
              <a:off x="5636931" y="1346438"/>
              <a:ext cx="3593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&amp;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03B227-E77B-0048-A921-90B447D1C9B7}"/>
                </a:ext>
              </a:extLst>
            </p:cNvPr>
            <p:cNvSpPr txBox="1"/>
            <p:nvPr/>
          </p:nvSpPr>
          <p:spPr>
            <a:xfrm>
              <a:off x="6323009" y="1328275"/>
              <a:ext cx="19688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responsibilities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25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599B206-C811-7344-A24B-BDB3F1F569C9}"/>
              </a:ext>
            </a:extLst>
          </p:cNvPr>
          <p:cNvGrpSpPr/>
          <p:nvPr/>
        </p:nvGrpSpPr>
        <p:grpSpPr>
          <a:xfrm>
            <a:off x="2896426" y="955523"/>
            <a:ext cx="5839145" cy="3114745"/>
            <a:chOff x="2452673" y="967597"/>
            <a:chExt cx="5839145" cy="311474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CFAF487-9292-3D4F-88DB-55A0A0BD42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52673" y="1806221"/>
              <a:ext cx="2493146" cy="2276121"/>
              <a:chOff x="4274313" y="1651932"/>
              <a:chExt cx="2625052" cy="239654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C694043-4D71-0D4E-B1B1-BCC8473FC5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74313" y="1651932"/>
                <a:ext cx="2625052" cy="2396545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3335B42-D13B-2D4B-B890-C3C779B565F2}"/>
                  </a:ext>
                </a:extLst>
              </p:cNvPr>
              <p:cNvSpPr/>
              <p:nvPr/>
            </p:nvSpPr>
            <p:spPr>
              <a:xfrm>
                <a:off x="4274313" y="3059289"/>
                <a:ext cx="1155643" cy="880533"/>
              </a:xfrm>
              <a:prstGeom prst="rect">
                <a:avLst/>
              </a:prstGeom>
              <a:solidFill>
                <a:schemeClr val="bg1"/>
              </a:solidFill>
              <a:ln w="381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90E8739-330E-904A-A992-E2572D45513D}"/>
                </a:ext>
              </a:extLst>
            </p:cNvPr>
            <p:cNvSpPr/>
            <p:nvPr/>
          </p:nvSpPr>
          <p:spPr>
            <a:xfrm rot="14872130" flipH="1">
              <a:off x="4884546" y="1724056"/>
              <a:ext cx="244707" cy="1025116"/>
            </a:xfrm>
            <a:custGeom>
              <a:avLst/>
              <a:gdLst>
                <a:gd name="connsiteX0" fmla="*/ 0 w 305103"/>
                <a:gd name="connsiteY0" fmla="*/ 0 h 632177"/>
                <a:gd name="connsiteX1" fmla="*/ 304800 w 305103"/>
                <a:gd name="connsiteY1" fmla="*/ 237066 h 632177"/>
                <a:gd name="connsiteX2" fmla="*/ 45156 w 305103"/>
                <a:gd name="connsiteY2" fmla="*/ 632177 h 63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103" h="632177">
                  <a:moveTo>
                    <a:pt x="0" y="0"/>
                  </a:moveTo>
                  <a:cubicBezTo>
                    <a:pt x="148637" y="65851"/>
                    <a:pt x="297274" y="131703"/>
                    <a:pt x="304800" y="237066"/>
                  </a:cubicBezTo>
                  <a:cubicBezTo>
                    <a:pt x="312326" y="342429"/>
                    <a:pt x="178741" y="487303"/>
                    <a:pt x="45156" y="632177"/>
                  </a:cubicBezTo>
                </a:path>
              </a:pathLst>
            </a:custGeom>
            <a:noFill/>
            <a:ln w="44450" cmpd="sng">
              <a:solidFill>
                <a:schemeClr val="accent4"/>
              </a:solidFill>
              <a:prstDash val="sysDot"/>
              <a:headEnd type="stealth" w="lg" len="lg"/>
              <a:tailEnd type="none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EC225A2-BA3E-D347-B419-914651B1744D}"/>
                </a:ext>
              </a:extLst>
            </p:cNvPr>
            <p:cNvSpPr/>
            <p:nvPr/>
          </p:nvSpPr>
          <p:spPr>
            <a:xfrm rot="1288534">
              <a:off x="4577440" y="1214752"/>
              <a:ext cx="331657" cy="930853"/>
            </a:xfrm>
            <a:custGeom>
              <a:avLst/>
              <a:gdLst>
                <a:gd name="connsiteX0" fmla="*/ 762000 w 847702"/>
                <a:gd name="connsiteY0" fmla="*/ 0 h 897467"/>
                <a:gd name="connsiteX1" fmla="*/ 186267 w 847702"/>
                <a:gd name="connsiteY1" fmla="*/ 237067 h 897467"/>
                <a:gd name="connsiteX2" fmla="*/ 846667 w 847702"/>
                <a:gd name="connsiteY2" fmla="*/ 491067 h 897467"/>
                <a:gd name="connsiteX3" fmla="*/ 0 w 847702"/>
                <a:gd name="connsiteY3" fmla="*/ 897467 h 89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702" h="897467">
                  <a:moveTo>
                    <a:pt x="762000" y="0"/>
                  </a:moveTo>
                  <a:cubicBezTo>
                    <a:pt x="467078" y="77611"/>
                    <a:pt x="172156" y="155223"/>
                    <a:pt x="186267" y="237067"/>
                  </a:cubicBezTo>
                  <a:cubicBezTo>
                    <a:pt x="200378" y="318911"/>
                    <a:pt x="877711" y="381000"/>
                    <a:pt x="846667" y="491067"/>
                  </a:cubicBezTo>
                  <a:cubicBezTo>
                    <a:pt x="815623" y="601134"/>
                    <a:pt x="0" y="897467"/>
                    <a:pt x="0" y="897467"/>
                  </a:cubicBezTo>
                </a:path>
              </a:pathLst>
            </a:custGeom>
            <a:noFill/>
            <a:ln w="44450" cmpd="sng">
              <a:solidFill>
                <a:schemeClr val="accent4"/>
              </a:solidFill>
              <a:prstDash val="sysDot"/>
              <a:headEnd type="stealth" w="lg" len="lg"/>
              <a:tailEnd type="none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B27E1C-B02E-DF44-B6E5-9DCEAB66E390}"/>
                </a:ext>
              </a:extLst>
            </p:cNvPr>
            <p:cNvSpPr txBox="1"/>
            <p:nvPr/>
          </p:nvSpPr>
          <p:spPr>
            <a:xfrm>
              <a:off x="4971256" y="967597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undertake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337294-8D7B-2E42-A6CB-04816E70358B}"/>
                </a:ext>
              </a:extLst>
            </p:cNvPr>
            <p:cNvSpPr txBox="1"/>
            <p:nvPr/>
          </p:nvSpPr>
          <p:spPr>
            <a:xfrm>
              <a:off x="5459491" y="1725280"/>
              <a:ext cx="7264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fulfill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41080B-23C8-E449-B537-B22B82D6E00E}"/>
                </a:ext>
              </a:extLst>
            </p:cNvPr>
            <p:cNvSpPr txBox="1"/>
            <p:nvPr/>
          </p:nvSpPr>
          <p:spPr>
            <a:xfrm>
              <a:off x="5636931" y="1346438"/>
              <a:ext cx="3593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&amp;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D5C99A-1CAF-3349-977B-89373015AA8F}"/>
                </a:ext>
              </a:extLst>
            </p:cNvPr>
            <p:cNvSpPr txBox="1"/>
            <p:nvPr/>
          </p:nvSpPr>
          <p:spPr>
            <a:xfrm>
              <a:off x="6323009" y="1328275"/>
              <a:ext cx="19688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responsibilities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7C2AA05-385B-F247-B355-FD91E5CD8E10}"/>
              </a:ext>
            </a:extLst>
          </p:cNvPr>
          <p:cNvSpPr txBox="1"/>
          <p:nvPr/>
        </p:nvSpPr>
        <p:spPr>
          <a:xfrm>
            <a:off x="4771008" y="3286874"/>
            <a:ext cx="41981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/>
              <a:t>“artistic” ethos—</a:t>
            </a:r>
          </a:p>
          <a:p>
            <a:pPr algn="r"/>
            <a:r>
              <a:rPr lang="en-US" sz="2600" dirty="0"/>
              <a:t>a document that creates conditions of trust for its own reception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F21F6B-B3EF-8144-BDFA-9A748D6E202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90" y="259502"/>
            <a:ext cx="1802279" cy="2445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074000-7984-054E-BB8C-ED94501CD20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109" y="546127"/>
            <a:ext cx="2007212" cy="9778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02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B17D76-D129-B645-B0D1-31BED0579F95}"/>
              </a:ext>
            </a:extLst>
          </p:cNvPr>
          <p:cNvSpPr txBox="1"/>
          <p:nvPr/>
        </p:nvSpPr>
        <p:spPr>
          <a:xfrm>
            <a:off x="2082801" y="217714"/>
            <a:ext cx="6807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“Information designers need to step back from the glow of the screen to see that they are not so much designing stand-alone information products as much as they are creating artifacts that enable </a:t>
            </a:r>
            <a:r>
              <a:rPr lang="en-US" sz="2600" b="1" dirty="0">
                <a:solidFill>
                  <a:schemeClr val="accent2"/>
                </a:solidFill>
              </a:rPr>
              <a:t>relationships among people</a:t>
            </a:r>
            <a:r>
              <a:rPr lang="en-US" sz="2600" dirty="0"/>
              <a:t>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0CFA7D-6C77-6644-8631-AE456D449F6D}"/>
              </a:ext>
            </a:extLst>
          </p:cNvPr>
          <p:cNvSpPr txBox="1"/>
          <p:nvPr/>
        </p:nvSpPr>
        <p:spPr>
          <a:xfrm>
            <a:off x="1607457" y="4374059"/>
            <a:ext cx="574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Karen </a:t>
            </a:r>
            <a:r>
              <a:rPr lang="en-US" sz="2000" dirty="0" err="1"/>
              <a:t>Schriver</a:t>
            </a:r>
            <a:endParaRPr lang="en-US" sz="2000" dirty="0"/>
          </a:p>
          <a:p>
            <a:r>
              <a:rPr lang="en-US" sz="1200" dirty="0"/>
              <a:t>In Albers, M. J., &amp; Mazur, M. B. (Eds.). (2014). </a:t>
            </a:r>
            <a:r>
              <a:rPr lang="en-US" sz="1200" i="1" dirty="0"/>
              <a:t>Content and complexity: information design in technical communication</a:t>
            </a:r>
            <a:r>
              <a:rPr lang="en-US" sz="1200" dirty="0"/>
              <a:t>. Routledge.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4151B-1C71-884B-8150-630E9B91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3010"/>
            <a:ext cx="1538514" cy="23104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7142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95D0EE-0076-B440-9264-6246DACB805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620" y="282224"/>
            <a:ext cx="1309512" cy="1777044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18EDD9-7769-204D-9A94-349C2B4D2A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641551"/>
              </p:ext>
            </p:extLst>
          </p:nvPr>
        </p:nvGraphicFramePr>
        <p:xfrm>
          <a:off x="-1817513" y="0"/>
          <a:ext cx="7224889" cy="4996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5CAC9C-7264-AB48-8C67-09EC88054EE0}"/>
              </a:ext>
            </a:extLst>
          </p:cNvPr>
          <p:cNvSpPr txBox="1"/>
          <p:nvPr/>
        </p:nvSpPr>
        <p:spPr>
          <a:xfrm>
            <a:off x="6310489" y="534638"/>
            <a:ext cx="16450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climate </a:t>
            </a:r>
          </a:p>
          <a:p>
            <a:r>
              <a:rPr lang="en-US" sz="2600" b="1" dirty="0"/>
              <a:t>reporting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364F69-AD37-8B4D-91CD-41BA8BB8ACE3}"/>
              </a:ext>
            </a:extLst>
          </p:cNvPr>
          <p:cNvSpPr txBox="1"/>
          <p:nvPr/>
        </p:nvSpPr>
        <p:spPr>
          <a:xfrm>
            <a:off x="0" y="4620280"/>
            <a:ext cx="1292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Genre</a:t>
            </a:r>
          </a:p>
        </p:txBody>
      </p:sp>
    </p:spTree>
    <p:extLst>
      <p:ext uri="{BB962C8B-B14F-4D97-AF65-F5344CB8AC3E}">
        <p14:creationId xmlns:p14="http://schemas.microsoft.com/office/powerpoint/2010/main" val="406936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ACF4162-2DBB-F143-AACB-5B7FCB976F3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742" y="713829"/>
            <a:ext cx="1873999" cy="98280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18EDD9-7769-204D-9A94-349C2B4D2A29}"/>
              </a:ext>
            </a:extLst>
          </p:cNvPr>
          <p:cNvGraphicFramePr/>
          <p:nvPr/>
        </p:nvGraphicFramePr>
        <p:xfrm>
          <a:off x="-1817513" y="0"/>
          <a:ext cx="7224889" cy="4996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E43419-9EB0-8546-9CA8-B076C4EBC48F}"/>
              </a:ext>
            </a:extLst>
          </p:cNvPr>
          <p:cNvSpPr txBox="1"/>
          <p:nvPr/>
        </p:nvSpPr>
        <p:spPr>
          <a:xfrm>
            <a:off x="6310489" y="936978"/>
            <a:ext cx="16562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reporting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B7D993-F100-5348-83F0-2CC7BA9C7F48}"/>
              </a:ext>
            </a:extLst>
          </p:cNvPr>
          <p:cNvSpPr txBox="1"/>
          <p:nvPr/>
        </p:nvSpPr>
        <p:spPr>
          <a:xfrm>
            <a:off x="0" y="4620280"/>
            <a:ext cx="1292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Genre</a:t>
            </a:r>
          </a:p>
        </p:txBody>
      </p:sp>
    </p:spTree>
    <p:extLst>
      <p:ext uri="{BB962C8B-B14F-4D97-AF65-F5344CB8AC3E}">
        <p14:creationId xmlns:p14="http://schemas.microsoft.com/office/powerpoint/2010/main" val="339509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ACF4162-2DBB-F143-AACB-5B7FCB976F3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742" y="713829"/>
            <a:ext cx="1873999" cy="98280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18EDD9-7769-204D-9A94-349C2B4D2A29}"/>
              </a:ext>
            </a:extLst>
          </p:cNvPr>
          <p:cNvGraphicFramePr/>
          <p:nvPr/>
        </p:nvGraphicFramePr>
        <p:xfrm>
          <a:off x="-1817513" y="0"/>
          <a:ext cx="7224889" cy="4996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E43419-9EB0-8546-9CA8-B076C4EBC48F}"/>
              </a:ext>
            </a:extLst>
          </p:cNvPr>
          <p:cNvSpPr txBox="1"/>
          <p:nvPr/>
        </p:nvSpPr>
        <p:spPr>
          <a:xfrm>
            <a:off x="6310489" y="936978"/>
            <a:ext cx="16562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reporting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E27A0-C341-514C-BD63-889270D77B68}"/>
              </a:ext>
            </a:extLst>
          </p:cNvPr>
          <p:cNvSpPr txBox="1"/>
          <p:nvPr/>
        </p:nvSpPr>
        <p:spPr>
          <a:xfrm>
            <a:off x="6640861" y="2034401"/>
            <a:ext cx="18020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proposing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FB780D-4084-2C4F-B0F2-50D4B2F14CBB}"/>
              </a:ext>
            </a:extLst>
          </p:cNvPr>
          <p:cNvSpPr txBox="1"/>
          <p:nvPr/>
        </p:nvSpPr>
        <p:spPr>
          <a:xfrm>
            <a:off x="5385401" y="2441558"/>
            <a:ext cx="15167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advising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AAF31-532B-DA40-9128-F292C507DE64}"/>
              </a:ext>
            </a:extLst>
          </p:cNvPr>
          <p:cNvSpPr txBox="1"/>
          <p:nvPr/>
        </p:nvSpPr>
        <p:spPr>
          <a:xfrm>
            <a:off x="7048555" y="2848715"/>
            <a:ext cx="20954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demanding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AAC1E-C675-1647-9765-449CCB088CFE}"/>
              </a:ext>
            </a:extLst>
          </p:cNvPr>
          <p:cNvSpPr txBox="1"/>
          <p:nvPr/>
        </p:nvSpPr>
        <p:spPr>
          <a:xfrm>
            <a:off x="4370643" y="4070186"/>
            <a:ext cx="16914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exhorting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F90F48-E065-0346-9F62-66E0BEC1775E}"/>
              </a:ext>
            </a:extLst>
          </p:cNvPr>
          <p:cNvSpPr txBox="1"/>
          <p:nvPr/>
        </p:nvSpPr>
        <p:spPr>
          <a:xfrm>
            <a:off x="6424024" y="3663028"/>
            <a:ext cx="16722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accusing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5A7B08-D5B2-D34A-A227-E3D93F0C1ABF}"/>
              </a:ext>
            </a:extLst>
          </p:cNvPr>
          <p:cNvSpPr txBox="1"/>
          <p:nvPr/>
        </p:nvSpPr>
        <p:spPr>
          <a:xfrm>
            <a:off x="7048555" y="4477342"/>
            <a:ext cx="16770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gossiping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50C495-ECA4-E247-99A6-3B814311B68F}"/>
              </a:ext>
            </a:extLst>
          </p:cNvPr>
          <p:cNvSpPr txBox="1"/>
          <p:nvPr/>
        </p:nvSpPr>
        <p:spPr>
          <a:xfrm>
            <a:off x="4933894" y="3255872"/>
            <a:ext cx="1601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testifying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0F552E-5EAE-D54A-A6DE-E5DB163B1A4C}"/>
              </a:ext>
            </a:extLst>
          </p:cNvPr>
          <p:cNvSpPr txBox="1"/>
          <p:nvPr/>
        </p:nvSpPr>
        <p:spPr>
          <a:xfrm>
            <a:off x="7508617" y="1566825"/>
            <a:ext cx="12170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saying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619057-BBF4-CD43-AAF7-E27EDBECC438}"/>
              </a:ext>
            </a:extLst>
          </p:cNvPr>
          <p:cNvSpPr txBox="1"/>
          <p:nvPr/>
        </p:nvSpPr>
        <p:spPr>
          <a:xfrm>
            <a:off x="0" y="4620280"/>
            <a:ext cx="1292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Genre</a:t>
            </a:r>
          </a:p>
        </p:txBody>
      </p:sp>
    </p:spTree>
    <p:extLst>
      <p:ext uri="{BB962C8B-B14F-4D97-AF65-F5344CB8AC3E}">
        <p14:creationId xmlns:p14="http://schemas.microsoft.com/office/powerpoint/2010/main" val="27913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32F6E3-643D-1644-9003-E34B2CAAC4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5" y="3088433"/>
            <a:ext cx="1669545" cy="19647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63580B-2C02-B840-B183-6C7F3481C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904" y="0"/>
            <a:ext cx="3970635" cy="51435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0DA5389-3189-0E42-9CFC-CAEDE55645C6}"/>
              </a:ext>
            </a:extLst>
          </p:cNvPr>
          <p:cNvSpPr/>
          <p:nvPr/>
        </p:nvSpPr>
        <p:spPr>
          <a:xfrm>
            <a:off x="1941689" y="1128888"/>
            <a:ext cx="2393244" cy="327378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544583-AC78-324B-A298-D672C54FE803}"/>
              </a:ext>
            </a:extLst>
          </p:cNvPr>
          <p:cNvSpPr txBox="1"/>
          <p:nvPr/>
        </p:nvSpPr>
        <p:spPr>
          <a:xfrm>
            <a:off x="5276754" y="1046355"/>
            <a:ext cx="109356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Ethics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B7E485-D81E-2049-BFBB-AA86763DF55A}"/>
              </a:ext>
            </a:extLst>
          </p:cNvPr>
          <p:cNvCxnSpPr>
            <a:cxnSpLocks/>
            <a:stCxn id="4" idx="6"/>
            <a:endCxn id="7" idx="1"/>
          </p:cNvCxnSpPr>
          <p:nvPr/>
        </p:nvCxnSpPr>
        <p:spPr>
          <a:xfrm>
            <a:off x="4334933" y="1292577"/>
            <a:ext cx="941821" cy="0"/>
          </a:xfrm>
          <a:prstGeom prst="straightConnector1">
            <a:avLst/>
          </a:prstGeom>
          <a:ln w="38100" cmpd="sng"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1B96EDC-2A3E-8041-8161-B62E31CEE950}"/>
              </a:ext>
            </a:extLst>
          </p:cNvPr>
          <p:cNvSpPr txBox="1"/>
          <p:nvPr/>
        </p:nvSpPr>
        <p:spPr>
          <a:xfrm>
            <a:off x="5354173" y="3806489"/>
            <a:ext cx="253466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Responsibilities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CFC6A0B0-47A5-A84D-BE92-E8DE4C3BCD4A}"/>
              </a:ext>
            </a:extLst>
          </p:cNvPr>
          <p:cNvSpPr/>
          <p:nvPr/>
        </p:nvSpPr>
        <p:spPr>
          <a:xfrm>
            <a:off x="6434667" y="1309511"/>
            <a:ext cx="1963786" cy="2607733"/>
          </a:xfrm>
          <a:custGeom>
            <a:avLst/>
            <a:gdLst>
              <a:gd name="connsiteX0" fmla="*/ 0 w 1963786"/>
              <a:gd name="connsiteY0" fmla="*/ 0 h 2607733"/>
              <a:gd name="connsiteX1" fmla="*/ 1896533 w 1963786"/>
              <a:gd name="connsiteY1" fmla="*/ 1049867 h 2607733"/>
              <a:gd name="connsiteX2" fmla="*/ 1354666 w 1963786"/>
              <a:gd name="connsiteY2" fmla="*/ 2607733 h 260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3786" h="2607733">
                <a:moveTo>
                  <a:pt x="0" y="0"/>
                </a:moveTo>
                <a:cubicBezTo>
                  <a:pt x="835377" y="307622"/>
                  <a:pt x="1670755" y="615245"/>
                  <a:pt x="1896533" y="1049867"/>
                </a:cubicBezTo>
                <a:cubicBezTo>
                  <a:pt x="2122311" y="1484489"/>
                  <a:pt x="1738488" y="2046111"/>
                  <a:pt x="1354666" y="2607733"/>
                </a:cubicBezTo>
              </a:path>
            </a:pathLst>
          </a:custGeom>
          <a:ln w="38100" cmpd="sng"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10ED7A5-8FFE-DC41-BA9C-A75B0A142AC9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039037" y="4052711"/>
            <a:ext cx="2315136" cy="375854"/>
          </a:xfrm>
          <a:prstGeom prst="straightConnector1">
            <a:avLst/>
          </a:prstGeom>
          <a:ln w="38100" cmpd="sng"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B519AC-3A61-C046-AE51-5A6B3624595F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476730" y="4052711"/>
            <a:ext cx="1877443" cy="539386"/>
          </a:xfrm>
          <a:prstGeom prst="straightConnector1">
            <a:avLst/>
          </a:prstGeom>
          <a:ln w="38100" cmpd="sng"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9E5219-AC92-ED42-AFC4-0500C6B3E685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707842" y="4052711"/>
            <a:ext cx="1646331" cy="697986"/>
          </a:xfrm>
          <a:prstGeom prst="straightConnector1">
            <a:avLst/>
          </a:prstGeom>
          <a:ln w="38100" cmpd="sng"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21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BBAAE-1617-3C4A-83B3-E50E523C7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134" y="-90312"/>
            <a:ext cx="7812621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879527-72EA-3F41-A8CE-4F654FEDF5A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5" y="3088433"/>
            <a:ext cx="1669545" cy="19647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730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BBAAE-1617-3C4A-83B3-E50E523C7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34" y="-90312"/>
            <a:ext cx="7812621" cy="51435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B920FF-52B9-0141-9ECF-071B2E653227}"/>
              </a:ext>
            </a:extLst>
          </p:cNvPr>
          <p:cNvCxnSpPr/>
          <p:nvPr/>
        </p:nvCxnSpPr>
        <p:spPr>
          <a:xfrm>
            <a:off x="3697793" y="3135086"/>
            <a:ext cx="643094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AB3689D-3DBE-864B-B5B6-9793C747363A}"/>
              </a:ext>
            </a:extLst>
          </p:cNvPr>
          <p:cNvSpPr txBox="1"/>
          <p:nvPr/>
        </p:nvSpPr>
        <p:spPr>
          <a:xfrm>
            <a:off x="736761" y="2427200"/>
            <a:ext cx="2880917" cy="707886"/>
          </a:xfrm>
          <a:prstGeom prst="rect">
            <a:avLst/>
          </a:prstGeom>
          <a:solidFill>
            <a:schemeClr val="bg1"/>
          </a:solidFill>
          <a:effectLst>
            <a:softEdge rad="139700"/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Undertaking, Promise,</a:t>
            </a:r>
          </a:p>
          <a:p>
            <a:pPr algn="r"/>
            <a:r>
              <a:rPr lang="en-US" sz="2000" b="1" dirty="0">
                <a:solidFill>
                  <a:schemeClr val="accent2"/>
                </a:solidFill>
              </a:rPr>
              <a:t>Commitment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21DD75-5E3F-0D4A-9202-E3C86698F2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5" y="3088433"/>
            <a:ext cx="1669545" cy="19647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171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530C0-4FDB-364B-B23C-27D8B0B2B08F}"/>
              </a:ext>
            </a:extLst>
          </p:cNvPr>
          <p:cNvSpPr txBox="1"/>
          <p:nvPr/>
        </p:nvSpPr>
        <p:spPr>
          <a:xfrm>
            <a:off x="494965" y="867419"/>
            <a:ext cx="7189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Ethical Responsibilities for Communicators in the Climate Debates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0FC8C2-C0B5-6944-AF02-27BF57EC02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0659"/>
            <a:ext cx="4089586" cy="9974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4EBE91-753E-634F-854D-87ABB573EF7A}"/>
              </a:ext>
            </a:extLst>
          </p:cNvPr>
          <p:cNvSpPr txBox="1"/>
          <p:nvPr/>
        </p:nvSpPr>
        <p:spPr>
          <a:xfrm>
            <a:off x="4975871" y="3881616"/>
            <a:ext cx="416812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Jean Goodwin</a:t>
            </a:r>
          </a:p>
          <a:p>
            <a:pPr algn="r"/>
            <a:r>
              <a:rPr lang="en-US" sz="1600" dirty="0"/>
              <a:t>SAS Institute Distinguished Professor </a:t>
            </a:r>
          </a:p>
          <a:p>
            <a:pPr algn="r"/>
            <a:r>
              <a:rPr lang="en-US" sz="1600" dirty="0"/>
              <a:t>of Rhetoric &amp; Technical Communication</a:t>
            </a:r>
          </a:p>
          <a:p>
            <a:pPr algn="r"/>
            <a:r>
              <a:rPr lang="en-US" sz="1600" dirty="0"/>
              <a:t>jegoodwi@ncsu.edu</a:t>
            </a:r>
          </a:p>
        </p:txBody>
      </p:sp>
    </p:spTree>
    <p:extLst>
      <p:ext uri="{BB962C8B-B14F-4D97-AF65-F5344CB8AC3E}">
        <p14:creationId xmlns:p14="http://schemas.microsoft.com/office/powerpoint/2010/main" val="306373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CSU Theme">
  <a:themeElements>
    <a:clrScheme name="NCSU Colors">
      <a:dk1>
        <a:srgbClr val="000000"/>
      </a:dk1>
      <a:lt1>
        <a:srgbClr val="FEFFFF"/>
      </a:lt1>
      <a:dk2>
        <a:srgbClr val="CC0000"/>
      </a:dk2>
      <a:lt2>
        <a:srgbClr val="F2F2F2"/>
      </a:lt2>
      <a:accent1>
        <a:srgbClr val="CC0000"/>
      </a:accent1>
      <a:accent2>
        <a:srgbClr val="990000"/>
      </a:accent2>
      <a:accent3>
        <a:srgbClr val="D14905"/>
      </a:accent3>
      <a:accent4>
        <a:srgbClr val="7D8C1F"/>
      </a:accent4>
      <a:accent5>
        <a:srgbClr val="FDD726"/>
      </a:accent5>
      <a:accent6>
        <a:srgbClr val="66666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CSU Theme" id="{A50194A8-E8A7-F34A-B197-082640A0B5B0}" vid="{D9ABA965-37FF-D448-8EF1-4E8686B51C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NCSU Theme</Template>
  <TotalTime>6283</TotalTime>
  <Words>1508</Words>
  <Application>Microsoft Macintosh PowerPoint</Application>
  <PresentationFormat>On-screen Show (16:9)</PresentationFormat>
  <Paragraphs>290</Paragraphs>
  <Slides>44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Century Gothic</vt:lpstr>
      <vt:lpstr>NCSU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Goodwin</dc:creator>
  <cp:lastModifiedBy>Microsoft Office User</cp:lastModifiedBy>
  <cp:revision>2350</cp:revision>
  <cp:lastPrinted>2019-02-18T18:46:38Z</cp:lastPrinted>
  <dcterms:created xsi:type="dcterms:W3CDTF">2019-01-06T21:39:02Z</dcterms:created>
  <dcterms:modified xsi:type="dcterms:W3CDTF">2020-02-23T22:47:19Z</dcterms:modified>
</cp:coreProperties>
</file>