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256" r:id="rId2"/>
    <p:sldId id="257" r:id="rId3"/>
    <p:sldId id="262" r:id="rId4"/>
    <p:sldId id="263" r:id="rId5"/>
    <p:sldId id="260" r:id="rId6"/>
    <p:sldId id="281" r:id="rId7"/>
    <p:sldId id="280" r:id="rId8"/>
    <p:sldId id="282" r:id="rId9"/>
    <p:sldId id="283" r:id="rId10"/>
    <p:sldId id="284" r:id="rId11"/>
    <p:sldId id="266" r:id="rId12"/>
    <p:sldId id="267" r:id="rId13"/>
    <p:sldId id="261" r:id="rId14"/>
    <p:sldId id="259" r:id="rId15"/>
    <p:sldId id="285" r:id="rId16"/>
    <p:sldId id="286" r:id="rId17"/>
    <p:sldId id="265" r:id="rId18"/>
    <p:sldId id="287" r:id="rId19"/>
    <p:sldId id="268" r:id="rId20"/>
    <p:sldId id="288" r:id="rId21"/>
    <p:sldId id="276" r:id="rId22"/>
    <p:sldId id="275" r:id="rId23"/>
    <p:sldId id="277" r:id="rId24"/>
    <p:sldId id="278" r:id="rId25"/>
    <p:sldId id="279"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15">
          <p15:clr>
            <a:srgbClr val="A4A3A4"/>
          </p15:clr>
        </p15:guide>
        <p15:guide id="2" pos="2916">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0" roundtripDataSignature="AMtx7mgr00gutJLjZCixiyLgB+HolYsc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98"/>
    <p:restoredTop sz="80360"/>
  </p:normalViewPr>
  <p:slideViewPr>
    <p:cSldViewPr snapToGrid="0">
      <p:cViewPr>
        <p:scale>
          <a:sx n="64" d="100"/>
          <a:sy n="64" d="100"/>
        </p:scale>
        <p:origin x="1920" y="496"/>
      </p:cViewPr>
      <p:guideLst>
        <p:guide orient="horz" pos="1815"/>
        <p:guide pos="29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Picking up on the specific question in the call that intersects with my own ongoing concerns about research methodologies, methods, and practices. I’ve been talking about these three things in every SCCI presentation I’ve given and since I was at the first one and have only missed one think that’s a lot of years focused on in depth reflection and reflexivity about something we all do.  </a:t>
            </a:r>
            <a:endParaRPr dirty="0"/>
          </a:p>
          <a:p>
            <a:pPr marL="0" lvl="0" indent="0" algn="l" rtl="0">
              <a:spcBef>
                <a:spcPts val="0"/>
              </a:spcBef>
              <a:spcAft>
                <a:spcPts val="0"/>
              </a:spcAft>
              <a:buNone/>
            </a:pPr>
            <a:endParaRPr dirty="0"/>
          </a:p>
        </p:txBody>
      </p:sp>
      <p:sp>
        <p:nvSpPr>
          <p:cNvPr id="121" name="Google Shape;12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Research in TPC Is split between 21% programmatic/pedagogical; 30% empirical; the remaining half is textual/rhetorical/theoretical. This analysis from 2011-2015 and the preliminary data from 2015-2020 aligns closely the same.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as a field, we’ve relied on data a lot and have started to do more work with larger data sets. Some representative citations are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Frith, J. (2016). Big Data, Technical Communication, and the Smart City. </a:t>
            </a:r>
            <a:r>
              <a:rPr lang="en-US" sz="1200" b="0" i="1" u="none" strike="noStrike" cap="none" dirty="0">
                <a:solidFill>
                  <a:schemeClr val="dk1"/>
                </a:solidFill>
                <a:effectLst/>
                <a:latin typeface="Calibri"/>
                <a:ea typeface="Calibri"/>
                <a:cs typeface="Calibri"/>
                <a:sym typeface="Calibri"/>
              </a:rPr>
              <a:t>Journal of Business and Technical Communication</a:t>
            </a:r>
            <a:r>
              <a:rPr lang="en-US" sz="1200" b="0" i="0" u="none" strike="noStrike" cap="none" dirty="0">
                <a:solidFill>
                  <a:schemeClr val="dk1"/>
                </a:solidFill>
                <a:effectLst/>
                <a:latin typeface="Calibri"/>
                <a:ea typeface="Calibri"/>
                <a:cs typeface="Calibri"/>
                <a:sym typeface="Calibri"/>
              </a:rPr>
              <a:t>,</a:t>
            </a:r>
            <a:r>
              <a:rPr lang="en-US" sz="1200" b="0" i="1" u="none" strike="noStrike" cap="none" dirty="0">
                <a:solidFill>
                  <a:schemeClr val="dk1"/>
                </a:solidFill>
                <a:effectLst/>
                <a:latin typeface="Calibri"/>
                <a:ea typeface="Calibri"/>
                <a:cs typeface="Calibri"/>
                <a:sym typeface="Calibri"/>
              </a:rPr>
              <a:t> 31</a:t>
            </a:r>
            <a:r>
              <a:rPr lang="en-US" sz="1200" b="0" i="0" u="none" strike="noStrike" cap="none" dirty="0">
                <a:solidFill>
                  <a:schemeClr val="dk1"/>
                </a:solidFill>
                <a:effectLst/>
                <a:latin typeface="Calibri"/>
                <a:ea typeface="Calibri"/>
                <a:cs typeface="Calibri"/>
                <a:sym typeface="Calibri"/>
              </a:rPr>
              <a:t>(2), 168-187. https://</a:t>
            </a:r>
            <a:r>
              <a:rPr lang="en-US" sz="1200" b="0" i="0" u="none" strike="noStrike" cap="none" dirty="0" err="1">
                <a:solidFill>
                  <a:schemeClr val="dk1"/>
                </a:solidFill>
                <a:effectLst/>
                <a:latin typeface="Calibri"/>
                <a:ea typeface="Calibri"/>
                <a:cs typeface="Calibri"/>
                <a:sym typeface="Calibri"/>
              </a:rPr>
              <a:t>doi.org</a:t>
            </a:r>
            <a:r>
              <a:rPr lang="en-US" sz="1200" b="0" i="0" u="none" strike="noStrike" cap="none" dirty="0">
                <a:solidFill>
                  <a:schemeClr val="dk1"/>
                </a:solidFill>
                <a:effectLst/>
                <a:latin typeface="Calibri"/>
                <a:ea typeface="Calibri"/>
                <a:cs typeface="Calibri"/>
                <a:sym typeface="Calibri"/>
              </a:rPr>
              <a:t>/10.1177/1050651916682285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a:solidFill>
                  <a:schemeClr val="dk1"/>
                </a:solidFill>
                <a:effectLst/>
                <a:latin typeface="Calibri"/>
                <a:ea typeface="Calibri"/>
                <a:cs typeface="Calibri"/>
                <a:sym typeface="Calibri"/>
              </a:rPr>
              <a:t>Boettger</a:t>
            </a:r>
            <a:r>
              <a:rPr lang="en-US" sz="1200" b="0" i="0" u="none" strike="noStrike" cap="none" dirty="0">
                <a:solidFill>
                  <a:schemeClr val="dk1"/>
                </a:solidFill>
                <a:effectLst/>
                <a:latin typeface="Calibri"/>
                <a:ea typeface="Calibri"/>
                <a:cs typeface="Calibri"/>
                <a:sym typeface="Calibri"/>
              </a:rPr>
              <a:t>, R. K., &amp; Palmer, L. A. (2010). Quantitative Content Analysis: Its Use in Technical Communication. </a:t>
            </a:r>
            <a:r>
              <a:rPr lang="en-US" sz="1200" b="0" i="1" u="none" strike="noStrike" cap="none" dirty="0">
                <a:solidFill>
                  <a:schemeClr val="dk1"/>
                </a:solidFill>
                <a:effectLst/>
                <a:latin typeface="Calibri"/>
                <a:ea typeface="Calibri"/>
                <a:cs typeface="Calibri"/>
                <a:sym typeface="Calibri"/>
              </a:rPr>
              <a:t>IEEE Professional Communication</a:t>
            </a:r>
            <a:r>
              <a:rPr lang="en-US" sz="1200" b="0" i="0" u="none" strike="noStrike" cap="none" dirty="0">
                <a:solidFill>
                  <a:schemeClr val="dk1"/>
                </a:solidFill>
                <a:effectLst/>
                <a:latin typeface="Calibri"/>
                <a:ea typeface="Calibri"/>
                <a:cs typeface="Calibri"/>
                <a:sym typeface="Calibri"/>
              </a:rPr>
              <a:t>,</a:t>
            </a:r>
            <a:r>
              <a:rPr lang="en-US" sz="1200" b="0" i="1" u="none" strike="noStrike" cap="none" dirty="0">
                <a:solidFill>
                  <a:schemeClr val="dk1"/>
                </a:solidFill>
                <a:effectLst/>
                <a:latin typeface="Calibri"/>
                <a:ea typeface="Calibri"/>
                <a:cs typeface="Calibri"/>
                <a:sym typeface="Calibri"/>
              </a:rPr>
              <a:t> 53</a:t>
            </a:r>
            <a:r>
              <a:rPr lang="en-US" sz="1200" b="0" i="0" u="none" strike="noStrike" cap="none" dirty="0">
                <a:solidFill>
                  <a:schemeClr val="dk1"/>
                </a:solidFill>
                <a:effectLst/>
                <a:latin typeface="Calibri"/>
                <a:ea typeface="Calibri"/>
                <a:cs typeface="Calibri"/>
                <a:sym typeface="Calibri"/>
              </a:rPr>
              <a:t>(4), 346-357. http://</a:t>
            </a:r>
            <a:r>
              <a:rPr lang="en-US" sz="1200" b="0" i="0" u="none" strike="noStrike" cap="none" dirty="0" err="1">
                <a:solidFill>
                  <a:schemeClr val="dk1"/>
                </a:solidFill>
                <a:effectLst/>
                <a:latin typeface="Calibri"/>
                <a:ea typeface="Calibri"/>
                <a:cs typeface="Calibri"/>
                <a:sym typeface="Calibri"/>
              </a:rPr>
              <a:t>ieeexplore.ieee.org</a:t>
            </a:r>
            <a:r>
              <a:rPr lang="en-US" sz="1200" b="0" i="0" u="none" strike="noStrike" cap="none" dirty="0">
                <a:solidFill>
                  <a:schemeClr val="dk1"/>
                </a:solidFill>
                <a:effectLst/>
                <a:latin typeface="Calibri"/>
                <a:ea typeface="Calibri"/>
                <a:cs typeface="Calibri"/>
                <a:sym typeface="Calibri"/>
              </a:rPr>
              <a:t> http://</a:t>
            </a:r>
            <a:r>
              <a:rPr lang="en-US" sz="1200" b="0" i="0" u="none" strike="noStrike" cap="none" dirty="0" err="1">
                <a:solidFill>
                  <a:schemeClr val="dk1"/>
                </a:solidFill>
                <a:effectLst/>
                <a:latin typeface="Calibri"/>
                <a:ea typeface="Calibri"/>
                <a:cs typeface="Calibri"/>
                <a:sym typeface="Calibri"/>
              </a:rPr>
              <a:t>ieeexplore.ieee.org</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xpls</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abs_all.jsp?isnumber</a:t>
            </a:r>
            <a:r>
              <a:rPr lang="en-US" sz="1200" b="0" i="0" u="none" strike="noStrike" cap="none" dirty="0">
                <a:solidFill>
                  <a:schemeClr val="dk1"/>
                </a:solidFill>
                <a:effectLst/>
                <a:latin typeface="Calibri"/>
                <a:ea typeface="Calibri"/>
                <a:cs typeface="Calibri"/>
                <a:sym typeface="Calibri"/>
              </a:rPr>
              <a:t>=5625052&amp;arnumber=5625098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Graham, S. S., Kim, S.-Y., </a:t>
            </a:r>
            <a:r>
              <a:rPr lang="en-US" sz="1200" b="0" i="0" u="none" strike="noStrike" cap="none" dirty="0" err="1">
                <a:solidFill>
                  <a:schemeClr val="dk1"/>
                </a:solidFill>
                <a:effectLst/>
                <a:latin typeface="Calibri"/>
                <a:ea typeface="Calibri"/>
                <a:cs typeface="Calibri"/>
                <a:sym typeface="Calibri"/>
              </a:rPr>
              <a:t>DeVasto</a:t>
            </a:r>
            <a:r>
              <a:rPr lang="en-US" sz="1200" b="0" i="0" u="none" strike="noStrike" cap="none" dirty="0">
                <a:solidFill>
                  <a:schemeClr val="dk1"/>
                </a:solidFill>
                <a:effectLst/>
                <a:latin typeface="Calibri"/>
                <a:ea typeface="Calibri"/>
                <a:cs typeface="Calibri"/>
                <a:sym typeface="Calibri"/>
              </a:rPr>
              <a:t>, D. M., &amp; Keith, W. (2015). Statistical Genre Analysis: Toward Big Data Methodologies in Technical Communication. </a:t>
            </a:r>
            <a:r>
              <a:rPr lang="en-US" sz="1200" b="0" i="1" u="none" strike="noStrike" cap="none" dirty="0">
                <a:solidFill>
                  <a:schemeClr val="dk1"/>
                </a:solidFill>
                <a:effectLst/>
                <a:latin typeface="Calibri"/>
                <a:ea typeface="Calibri"/>
                <a:cs typeface="Calibri"/>
                <a:sym typeface="Calibri"/>
              </a:rPr>
              <a:t>Technical Communication Quarterly</a:t>
            </a:r>
            <a:r>
              <a:rPr lang="en-US" sz="1200" b="0" i="0" u="none" strike="noStrike" cap="none" dirty="0">
                <a:solidFill>
                  <a:schemeClr val="dk1"/>
                </a:solidFill>
                <a:effectLst/>
                <a:latin typeface="Calibri"/>
                <a:ea typeface="Calibri"/>
                <a:cs typeface="Calibri"/>
                <a:sym typeface="Calibri"/>
              </a:rPr>
              <a:t>,</a:t>
            </a:r>
            <a:r>
              <a:rPr lang="en-US" sz="1200" b="0" i="1" u="none" strike="noStrike" cap="none" dirty="0">
                <a:solidFill>
                  <a:schemeClr val="dk1"/>
                </a:solidFill>
                <a:effectLst/>
                <a:latin typeface="Calibri"/>
                <a:ea typeface="Calibri"/>
                <a:cs typeface="Calibri"/>
                <a:sym typeface="Calibri"/>
              </a:rPr>
              <a:t> 24</a:t>
            </a:r>
            <a:r>
              <a:rPr lang="en-US" sz="1200" b="0" i="0" u="none" strike="noStrike" cap="none" dirty="0">
                <a:solidFill>
                  <a:schemeClr val="dk1"/>
                </a:solidFill>
                <a:effectLst/>
                <a:latin typeface="Calibri"/>
                <a:ea typeface="Calibri"/>
                <a:cs typeface="Calibri"/>
                <a:sym typeface="Calibri"/>
              </a:rPr>
              <a:t>(1), 70-104. https://</a:t>
            </a:r>
            <a:r>
              <a:rPr lang="en-US" sz="1200" b="0" i="0" u="none" strike="noStrike" cap="none" dirty="0" err="1">
                <a:solidFill>
                  <a:schemeClr val="dk1"/>
                </a:solidFill>
                <a:effectLst/>
                <a:latin typeface="Calibri"/>
                <a:ea typeface="Calibri"/>
                <a:cs typeface="Calibri"/>
                <a:sym typeface="Calibri"/>
              </a:rPr>
              <a:t>doi.org</a:t>
            </a:r>
            <a:r>
              <a:rPr lang="en-US" sz="1200" b="0" i="0" u="none" strike="noStrike" cap="none" dirty="0">
                <a:solidFill>
                  <a:schemeClr val="dk1"/>
                </a:solidFill>
                <a:effectLst/>
                <a:latin typeface="Calibri"/>
                <a:ea typeface="Calibri"/>
                <a:cs typeface="Calibri"/>
                <a:sym typeface="Calibri"/>
              </a:rPr>
              <a:t>/10.1080/10572252.2015.975955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Also see the Journal of Writing Analytics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See too the https://</a:t>
            </a:r>
            <a:r>
              <a:rPr lang="en-US" sz="1200" b="0" i="0" u="none" strike="noStrike" cap="none" dirty="0" err="1">
                <a:solidFill>
                  <a:schemeClr val="dk1"/>
                </a:solidFill>
                <a:effectLst/>
                <a:latin typeface="Calibri"/>
                <a:ea typeface="Calibri"/>
                <a:cs typeface="Calibri"/>
                <a:sym typeface="Calibri"/>
              </a:rPr>
              <a:t>www.manifestno.com</a:t>
            </a:r>
            <a:r>
              <a:rPr lang="en-US" sz="1200" b="0" i="0" u="none" strike="noStrike" cap="none" dirty="0">
                <a:solidFill>
                  <a:schemeClr val="dk1"/>
                </a:solidFill>
                <a:effectLst/>
                <a:latin typeface="Calibri"/>
                <a:ea typeface="Calibri"/>
                <a:cs typeface="Calibri"/>
                <a:sym typeface="Calibri"/>
              </a:rPr>
              <a:t>, which is a feminist look at data that is vitally important.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Walter, M., &amp; Andersen, C. (2013/2016). </a:t>
            </a:r>
            <a:r>
              <a:rPr lang="en-US" sz="1200" b="0" i="1" u="none" strike="noStrike" cap="none" dirty="0">
                <a:solidFill>
                  <a:schemeClr val="dk1"/>
                </a:solidFill>
                <a:effectLst/>
                <a:latin typeface="Calibri"/>
                <a:ea typeface="Calibri"/>
                <a:cs typeface="Calibri"/>
                <a:sym typeface="Calibri"/>
              </a:rPr>
              <a:t>Indigenous Statistics: A Quantitative Research Methodology</a:t>
            </a:r>
            <a:r>
              <a:rPr lang="en-US" sz="1200" b="0" i="0" u="none" strike="noStrike" cap="none" dirty="0">
                <a:solidFill>
                  <a:schemeClr val="dk1"/>
                </a:solidFill>
                <a:effectLst/>
                <a:latin typeface="Calibri"/>
                <a:ea typeface="Calibri"/>
                <a:cs typeface="Calibri"/>
                <a:sym typeface="Calibri"/>
              </a:rPr>
              <a:t>. Routledge.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 </a:t>
            </a:r>
            <a:endParaRPr dirty="0"/>
          </a:p>
        </p:txBody>
      </p:sp>
      <p:sp>
        <p:nvSpPr>
          <p:cNvPr id="128" name="Google Shape;12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To simultaneously build and expand on on this type of research, TPC needs to consider new methodological approaches to how and to what we consider data and analytics.</a:t>
            </a:r>
            <a:endParaRPr dirty="0"/>
          </a:p>
        </p:txBody>
      </p:sp>
      <p:sp>
        <p:nvSpPr>
          <p:cNvPr id="108" name="Google Shape;10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I’ve always taken the “complex systems” part of the work we do as teachers and scholars as a given since the majority of research is done within this framework and we are helping students learn how to interact within these frameworks. So for me the question shifted….</a:t>
            </a:r>
            <a:endParaRPr dirty="0"/>
          </a:p>
        </p:txBody>
      </p:sp>
      <p:sp>
        <p:nvSpPr>
          <p:cNvPr id="121" name="Google Shape;12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133821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For some of us the evidence is data. Here I use data to mean both quantitative things, which it is usually associated with, but also textual data that we may code or interview data or narratives or anything that becomes part of our understanding of our research question and the results and findings.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is an assumption or rather a guiding part of my own methodological orientation that will likely be met with mostly zero resistance here. Since information, data, and evidence is not objective but rather put together deliberately and (thoughtfully) for a convincing argument.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See </a:t>
            </a:r>
            <a:r>
              <a:rPr lang="en-US" sz="1200" b="0" i="0" u="none" strike="noStrike" cap="none" dirty="0">
                <a:solidFill>
                  <a:schemeClr val="dk1"/>
                </a:solidFill>
                <a:effectLst/>
                <a:latin typeface="Calibri"/>
                <a:ea typeface="Calibri"/>
                <a:cs typeface="Calibri"/>
                <a:sym typeface="Calibri"/>
              </a:rPr>
              <a:t>Markham, A. N. (2013). Undermining 'data': A critical examination of a core term in scientific inquiry. </a:t>
            </a:r>
            <a:r>
              <a:rPr lang="en-US" sz="1200" b="0" i="1" u="none" strike="noStrike" cap="none" dirty="0">
                <a:solidFill>
                  <a:schemeClr val="dk1"/>
                </a:solidFill>
                <a:effectLst/>
                <a:latin typeface="Calibri"/>
                <a:ea typeface="Calibri"/>
                <a:cs typeface="Calibri"/>
                <a:sym typeface="Calibri"/>
              </a:rPr>
              <a:t>First Monday</a:t>
            </a:r>
            <a:r>
              <a:rPr lang="en-US" sz="1200" b="0" i="0" u="none" strike="noStrike" cap="none" dirty="0">
                <a:solidFill>
                  <a:schemeClr val="dk1"/>
                </a:solidFill>
                <a:effectLst/>
                <a:latin typeface="Calibri"/>
                <a:ea typeface="Calibri"/>
                <a:cs typeface="Calibri"/>
                <a:sym typeface="Calibri"/>
              </a:rPr>
              <a:t>,</a:t>
            </a:r>
            <a:r>
              <a:rPr lang="en-US" sz="1200" b="0" i="1" u="none" strike="noStrike" cap="none" dirty="0">
                <a:solidFill>
                  <a:schemeClr val="dk1"/>
                </a:solidFill>
                <a:effectLst/>
                <a:latin typeface="Calibri"/>
                <a:ea typeface="Calibri"/>
                <a:cs typeface="Calibri"/>
                <a:sym typeface="Calibri"/>
              </a:rPr>
              <a:t> 18</a:t>
            </a:r>
            <a:r>
              <a:rPr lang="en-US" sz="1200" b="0" i="0" u="none" strike="noStrike" cap="none" dirty="0">
                <a:solidFill>
                  <a:schemeClr val="dk1"/>
                </a:solidFill>
                <a:effectLst/>
                <a:latin typeface="Calibri"/>
                <a:ea typeface="Calibri"/>
                <a:cs typeface="Calibri"/>
                <a:sym typeface="Calibri"/>
              </a:rPr>
              <a:t>(10). http://</a:t>
            </a:r>
            <a:r>
              <a:rPr lang="en-US" sz="1200" b="0" i="0" u="none" strike="noStrike" cap="none" dirty="0" err="1">
                <a:solidFill>
                  <a:schemeClr val="dk1"/>
                </a:solidFill>
                <a:effectLst/>
                <a:latin typeface="Calibri"/>
                <a:ea typeface="Calibri"/>
                <a:cs typeface="Calibri"/>
                <a:sym typeface="Calibri"/>
              </a:rPr>
              <a:t>journals.uic.edu</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ojs</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index.php</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fm</a:t>
            </a:r>
            <a:r>
              <a:rPr lang="en-US" sz="1200" b="0" i="0" u="none" strike="noStrike" cap="none" dirty="0">
                <a:solidFill>
                  <a:schemeClr val="dk1"/>
                </a:solidFill>
                <a:effectLst/>
                <a:latin typeface="Calibri"/>
                <a:ea typeface="Calibri"/>
                <a:cs typeface="Calibri"/>
                <a:sym typeface="Calibri"/>
              </a:rPr>
              <a:t>/article/view/4868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Also see http://</a:t>
            </a:r>
            <a:r>
              <a:rPr lang="en-US" dirty="0" err="1"/>
              <a:t>medicalrhetoric.com</a:t>
            </a:r>
            <a:r>
              <a:rPr lang="en-US" dirty="0"/>
              <a:t>/symposium2020/plenary-session/data/</a:t>
            </a:r>
            <a:endParaRPr dirty="0"/>
          </a:p>
          <a:p>
            <a:pPr marL="0" lvl="0" indent="0" algn="l" rtl="0">
              <a:spcBef>
                <a:spcPts val="0"/>
              </a:spcBef>
              <a:spcAft>
                <a:spcPts val="0"/>
              </a:spcAft>
              <a:buNone/>
            </a:pPr>
            <a:endParaRPr dirty="0"/>
          </a:p>
        </p:txBody>
      </p:sp>
      <p:sp>
        <p:nvSpPr>
          <p:cNvPr id="121" name="Google Shape;12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294010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happened that really made me start thinking of data differently. </a:t>
            </a: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1470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while the first thing was related to a super micro-localized situation with student data and the ethics related to it.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9176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is how general research questions and the answers to them can port across contexts. This is the johns Hopkins dashboard for COVID 19 data. And calling to mind the Voss </a:t>
            </a:r>
            <a:r>
              <a:rPr lang="en-US" dirty="0" err="1"/>
              <a:t>Dragga</a:t>
            </a:r>
            <a:r>
              <a:rPr lang="en-US" dirty="0"/>
              <a:t> study of ethical use of visuals and how that argument is foundational to the one I’m making. That is the need for a term in research to guide the ethical use and information design of data.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7438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history of the term research justice that I follow is one of he the Data Center: Research for Justice. This center forwarded ”research justice” as a “strategic framework and methodological intervention that seeks to transform structural inequities in research.” The framework is meant to shift the creation of knowledge production from one based in inequitable power structures to one is centered on justice and differing forms of evidence, data, and “knowledge.”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is from the Data Center: Research for Justice copyright in 2010</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a:solidFill>
                  <a:schemeClr val="dk1"/>
                </a:solidFill>
                <a:effectLst/>
                <a:latin typeface="Calibri"/>
                <a:ea typeface="Calibri"/>
                <a:cs typeface="Calibri"/>
                <a:sym typeface="Calibri"/>
              </a:rPr>
              <a:t>Jolivétte</a:t>
            </a:r>
            <a:r>
              <a:rPr lang="en-US" sz="1200" b="0" i="0" u="none" strike="noStrike" cap="none" dirty="0">
                <a:solidFill>
                  <a:schemeClr val="dk1"/>
                </a:solidFill>
                <a:effectLst/>
                <a:latin typeface="Calibri"/>
                <a:ea typeface="Calibri"/>
                <a:cs typeface="Calibri"/>
                <a:sym typeface="Calibri"/>
              </a:rPr>
              <a:t>, A. J. (Ed.). (2015). </a:t>
            </a:r>
            <a:r>
              <a:rPr lang="en-US" sz="1200" b="0" i="1" u="none" strike="noStrike" cap="none" dirty="0">
                <a:solidFill>
                  <a:schemeClr val="dk1"/>
                </a:solidFill>
                <a:effectLst/>
                <a:latin typeface="Calibri"/>
                <a:ea typeface="Calibri"/>
                <a:cs typeface="Calibri"/>
                <a:sym typeface="Calibri"/>
              </a:rPr>
              <a:t>Research Justice: Methodologies for social change</a:t>
            </a:r>
            <a:r>
              <a:rPr lang="en-US" sz="1200" b="0" i="0" u="none" strike="noStrike" cap="none" dirty="0">
                <a:solidFill>
                  <a:schemeClr val="dk1"/>
                </a:solidFill>
                <a:effectLst/>
                <a:latin typeface="Calibri"/>
                <a:ea typeface="Calibri"/>
                <a:cs typeface="Calibri"/>
                <a:sym typeface="Calibri"/>
              </a:rPr>
              <a:t>. Polity Press. </a:t>
            </a:r>
          </a:p>
          <a:p>
            <a:pPr marL="0" lvl="0" indent="0" algn="l" rtl="0">
              <a:spcBef>
                <a:spcPts val="0"/>
              </a:spcBef>
              <a:spcAft>
                <a:spcPts val="0"/>
              </a:spcAft>
              <a:buNone/>
            </a:pPr>
            <a:endParaRPr dirty="0"/>
          </a:p>
        </p:txBody>
      </p:sp>
      <p:sp>
        <p:nvSpPr>
          <p:cNvPr id="147" name="Google Shape;14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Research justice as a methodological framework that encompasses qualitative analytics ensure that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Eda, H. (2015). </a:t>
            </a:r>
            <a:r>
              <a:rPr lang="en-US" sz="1200" b="0" i="0" u="none" strike="noStrike" cap="none" dirty="0" err="1">
                <a:solidFill>
                  <a:schemeClr val="dk1"/>
                </a:solidFill>
                <a:effectLst/>
                <a:latin typeface="Calibri"/>
                <a:ea typeface="Calibri"/>
                <a:cs typeface="Calibri"/>
                <a:sym typeface="Calibri"/>
              </a:rPr>
              <a:t>Disasgter</a:t>
            </a:r>
            <a:r>
              <a:rPr lang="en-US" sz="1200" b="0" i="0" u="none" strike="noStrike" cap="none" dirty="0">
                <a:solidFill>
                  <a:schemeClr val="dk1"/>
                </a:solidFill>
                <a:effectLst/>
                <a:latin typeface="Calibri"/>
                <a:ea typeface="Calibri"/>
                <a:cs typeface="Calibri"/>
                <a:sym typeface="Calibri"/>
              </a:rPr>
              <a:t> justice: Mobilizing grassroots knowledge against </a:t>
            </a:r>
            <a:r>
              <a:rPr lang="en-US" sz="1200" b="0" i="0" u="none" strike="noStrike" cap="none" dirty="0" err="1">
                <a:solidFill>
                  <a:schemeClr val="dk1"/>
                </a:solidFill>
                <a:effectLst/>
                <a:latin typeface="Calibri"/>
                <a:ea typeface="Calibri"/>
                <a:cs typeface="Calibri"/>
                <a:sym typeface="Calibri"/>
              </a:rPr>
              <a:t>diaster</a:t>
            </a:r>
            <a:r>
              <a:rPr lang="en-US" sz="1200" b="0" i="0" u="none" strike="noStrike" cap="none" dirty="0">
                <a:solidFill>
                  <a:schemeClr val="dk1"/>
                </a:solidFill>
                <a:effectLst/>
                <a:latin typeface="Calibri"/>
                <a:ea typeface="Calibri"/>
                <a:cs typeface="Calibri"/>
                <a:sym typeface="Calibri"/>
              </a:rPr>
              <a:t> nationalism in Japan. In A. J. </a:t>
            </a:r>
            <a:r>
              <a:rPr lang="en-US" sz="1200" b="0" i="0" u="none" strike="noStrike" cap="none" dirty="0" err="1">
                <a:solidFill>
                  <a:schemeClr val="dk1"/>
                </a:solidFill>
                <a:effectLst/>
                <a:latin typeface="Calibri"/>
                <a:ea typeface="Calibri"/>
                <a:cs typeface="Calibri"/>
                <a:sym typeface="Calibri"/>
              </a:rPr>
              <a:t>Jolivétte</a:t>
            </a:r>
            <a:r>
              <a:rPr lang="en-US" sz="1200" b="0" i="0" u="none" strike="noStrike" cap="none" dirty="0">
                <a:solidFill>
                  <a:schemeClr val="dk1"/>
                </a:solidFill>
                <a:effectLst/>
                <a:latin typeface="Calibri"/>
                <a:ea typeface="Calibri"/>
                <a:cs typeface="Calibri"/>
                <a:sym typeface="Calibri"/>
              </a:rPr>
              <a:t> (Ed.), </a:t>
            </a:r>
            <a:r>
              <a:rPr lang="en-US" sz="1200" b="0" i="1" u="none" strike="noStrike" cap="none" dirty="0">
                <a:solidFill>
                  <a:schemeClr val="dk1"/>
                </a:solidFill>
                <a:effectLst/>
                <a:latin typeface="Calibri"/>
                <a:ea typeface="Calibri"/>
                <a:cs typeface="Calibri"/>
                <a:sym typeface="Calibri"/>
              </a:rPr>
              <a:t>Research justice</a:t>
            </a:r>
            <a:r>
              <a:rPr lang="en-US" sz="1200" b="0" i="0" u="none" strike="noStrike" cap="none" dirty="0">
                <a:solidFill>
                  <a:schemeClr val="dk1"/>
                </a:solidFill>
                <a:effectLst/>
                <a:latin typeface="Calibri"/>
                <a:ea typeface="Calibri"/>
                <a:cs typeface="Calibri"/>
                <a:sym typeface="Calibri"/>
              </a:rPr>
              <a:t> (pp. 95-108). Polity Press. </a:t>
            </a:r>
          </a:p>
          <a:p>
            <a:pPr marL="0" lvl="0" indent="0" algn="l" rtl="0">
              <a:spcBef>
                <a:spcPts val="0"/>
              </a:spcBef>
              <a:spcAft>
                <a:spcPts val="0"/>
              </a:spcAft>
              <a:buNone/>
            </a:pPr>
            <a:r>
              <a:rPr lang="en-US" dirty="0"/>
              <a:t>p. 106</a:t>
            </a:r>
            <a:endParaRPr dirty="0"/>
          </a:p>
        </p:txBody>
      </p:sp>
      <p:sp>
        <p:nvSpPr>
          <p:cNvPr id="153" name="Google Shape;15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 first used this term out loud in Summer and Fall of 2018. I was struggling with why I kept pushing back so hard on some of the initial ideas for USF Write. While seemingly paradoxical it’s actually a term that brings into focus TPC’s long standing engagement with both humanistic and social science research methodologies. It highlights the necessity of a qualitative dimension within quantitative work. </a:t>
            </a:r>
            <a:endParaRPr dirty="0"/>
          </a:p>
        </p:txBody>
      </p:sp>
      <p:sp>
        <p:nvSpPr>
          <p:cNvPr id="114" name="Google Shape;11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7011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 means that researchers are working with non quantitative data. It also h</a:t>
            </a:r>
          </a:p>
          <a:p>
            <a:endParaRPr lang="en-US" dirty="0"/>
          </a:p>
          <a:p>
            <a:r>
              <a:rPr lang="en-US" sz="1200" b="0" i="0" u="none" strike="noStrike" cap="none" dirty="0">
                <a:solidFill>
                  <a:schemeClr val="dk1"/>
                </a:solidFill>
                <a:effectLst/>
                <a:latin typeface="Calibri"/>
                <a:ea typeface="Calibri"/>
                <a:cs typeface="Calibri"/>
                <a:sym typeface="Calibri"/>
              </a:rPr>
              <a:t>concepts, opinions, or experiences</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3973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And other ethical considerations related to data and analytics.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See for example </a:t>
            </a:r>
            <a:r>
              <a:rPr lang="en-US" sz="1200" b="0" i="0" u="none" strike="noStrike" cap="none" dirty="0">
                <a:solidFill>
                  <a:schemeClr val="dk1"/>
                </a:solidFill>
                <a:effectLst/>
                <a:latin typeface="Calibri"/>
                <a:cs typeface="Calibri"/>
                <a:sym typeface="Calibri"/>
              </a:rPr>
              <a:t>e</a:t>
            </a:r>
            <a:r>
              <a:rPr lang="en-US" sz="1200" b="0" i="0" u="none" strike="noStrike" cap="none" dirty="0">
                <a:solidFill>
                  <a:schemeClr val="dk1"/>
                </a:solidFill>
                <a:effectLst/>
                <a:latin typeface="Calibri"/>
                <a:ea typeface="Calibri"/>
                <a:cs typeface="Calibri"/>
                <a:sym typeface="Calibri"/>
              </a:rPr>
              <a:t>thical praxis as situational, embodied, and relational. </a:t>
            </a:r>
            <a:r>
              <a:rPr lang="en-US" sz="1200" b="0" i="0" u="none" strike="noStrike" cap="none" dirty="0" err="1">
                <a:solidFill>
                  <a:schemeClr val="dk1"/>
                </a:solidFill>
                <a:effectLst/>
                <a:latin typeface="Calibri"/>
                <a:ea typeface="Calibri"/>
                <a:cs typeface="Calibri"/>
                <a:sym typeface="Calibri"/>
              </a:rPr>
              <a:t>Melonçon</a:t>
            </a:r>
            <a:r>
              <a:rPr lang="en-US" sz="1200" b="0" i="0" u="none" strike="noStrike" cap="none" dirty="0">
                <a:solidFill>
                  <a:schemeClr val="dk1"/>
                </a:solidFill>
                <a:effectLst/>
                <a:latin typeface="Calibri"/>
                <a:ea typeface="Calibri"/>
                <a:cs typeface="Calibri"/>
                <a:sym typeface="Calibri"/>
              </a:rPr>
              <a:t>, L., Molloy, C., &amp; </a:t>
            </a:r>
            <a:r>
              <a:rPr lang="en-US" sz="1200" b="0" i="0" u="none" strike="noStrike" cap="none" dirty="0" err="1">
                <a:solidFill>
                  <a:schemeClr val="dk1"/>
                </a:solidFill>
                <a:effectLst/>
                <a:latin typeface="Calibri"/>
                <a:ea typeface="Calibri"/>
                <a:cs typeface="Calibri"/>
                <a:sym typeface="Calibri"/>
              </a:rPr>
              <a:t>scott</a:t>
            </a:r>
            <a:r>
              <a:rPr lang="en-US" sz="1200" b="0" i="0" u="none" strike="noStrike" cap="none" dirty="0">
                <a:solidFill>
                  <a:schemeClr val="dk1"/>
                </a:solidFill>
                <a:effectLst/>
                <a:latin typeface="Calibri"/>
                <a:ea typeface="Calibri"/>
                <a:cs typeface="Calibri"/>
                <a:sym typeface="Calibri"/>
              </a:rPr>
              <a:t>, J. B. (2020). Ethics in praxis: Situational, embodied, relational. </a:t>
            </a:r>
            <a:r>
              <a:rPr lang="en-US" sz="1200" b="0" i="1" u="none" strike="noStrike" cap="none" dirty="0">
                <a:solidFill>
                  <a:schemeClr val="dk1"/>
                </a:solidFill>
                <a:effectLst/>
                <a:latin typeface="Calibri"/>
                <a:ea typeface="Calibri"/>
                <a:cs typeface="Calibri"/>
                <a:sym typeface="Calibri"/>
              </a:rPr>
              <a:t>Rhetoric of health &amp; medicine</a:t>
            </a:r>
            <a:r>
              <a:rPr lang="en-US" sz="1200" b="0" i="0" u="none" strike="noStrike" cap="none" dirty="0">
                <a:solidFill>
                  <a:schemeClr val="dk1"/>
                </a:solidFill>
                <a:effectLst/>
                <a:latin typeface="Calibri"/>
                <a:ea typeface="Calibri"/>
                <a:cs typeface="Calibri"/>
                <a:sym typeface="Calibri"/>
              </a:rPr>
              <a:t>,</a:t>
            </a:r>
            <a:r>
              <a:rPr lang="en-US" sz="1200" b="0" i="1" u="none" strike="noStrike" cap="none" dirty="0">
                <a:solidFill>
                  <a:schemeClr val="dk1"/>
                </a:solidFill>
                <a:effectLst/>
                <a:latin typeface="Calibri"/>
                <a:ea typeface="Calibri"/>
                <a:cs typeface="Calibri"/>
                <a:sym typeface="Calibri"/>
              </a:rPr>
              <a:t> 3</a:t>
            </a:r>
            <a:r>
              <a:rPr lang="en-US" sz="1200" b="0" i="0" u="none" strike="noStrike" cap="none" dirty="0">
                <a:solidFill>
                  <a:schemeClr val="dk1"/>
                </a:solidFill>
                <a:effectLst/>
                <a:latin typeface="Calibri"/>
                <a:ea typeface="Calibri"/>
                <a:cs typeface="Calibri"/>
                <a:sym typeface="Calibri"/>
              </a:rPr>
              <a:t>(4), 430-436. </a:t>
            </a:r>
          </a:p>
          <a:p>
            <a:pPr marL="0" lvl="0" indent="0" algn="l" rtl="0">
              <a:spcBef>
                <a:spcPts val="0"/>
              </a:spcBef>
              <a:spcAft>
                <a:spcPts val="0"/>
              </a:spcAft>
              <a:buNone/>
            </a:pPr>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r>
              <a:rPr lang="en-US" sz="1200" b="0" i="0" u="none" strike="noStrike" cap="none" dirty="0">
                <a:solidFill>
                  <a:schemeClr val="dk1"/>
                </a:solidFill>
                <a:effectLst/>
                <a:latin typeface="Calibri"/>
                <a:ea typeface="Calibri"/>
                <a:cs typeface="Calibri"/>
                <a:sym typeface="Calibri"/>
              </a:rPr>
              <a:t>Aligns with qualitative analytics because of the contextual nature of ethics in practice</a:t>
            </a:r>
          </a:p>
          <a:p>
            <a:pPr marL="0" lvl="0" indent="0" algn="l" rtl="0">
              <a:spcBef>
                <a:spcPts val="0"/>
              </a:spcBef>
              <a:spcAft>
                <a:spcPts val="0"/>
              </a:spcAft>
              <a:buNone/>
            </a:pPr>
            <a:endParaRPr dirty="0"/>
          </a:p>
        </p:txBody>
      </p:sp>
      <p:sp>
        <p:nvSpPr>
          <p:cNvPr id="141" name="Google Shape;14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Is a methodological, ethical orientation that necessitates researchers consider and care for the embodied experiences that exist behind and in the analytic patterns of data.</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err="1"/>
              <a:t>Melonçon</a:t>
            </a:r>
            <a:r>
              <a:rPr lang="en-US" dirty="0"/>
              <a:t>, 2021</a:t>
            </a:r>
            <a:endParaRPr dirty="0"/>
          </a:p>
        </p:txBody>
      </p:sp>
      <p:sp>
        <p:nvSpPr>
          <p:cNvPr id="114" name="Google Shape;11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912121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0" name="Google Shape;16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Debs, Mary Beth. (1993). Reflexive and reflective tensions: Considering research methods from writing-related fields. In Rachel </a:t>
            </a:r>
            <a:r>
              <a:rPr lang="en-US" sz="1200" b="0" i="0" u="none" strike="noStrike" cap="none" dirty="0" err="1">
                <a:solidFill>
                  <a:schemeClr val="dk1"/>
                </a:solidFill>
                <a:effectLst/>
                <a:latin typeface="Calibri"/>
                <a:ea typeface="Calibri"/>
                <a:cs typeface="Calibri"/>
                <a:sym typeface="Calibri"/>
              </a:rPr>
              <a:t>Spilka</a:t>
            </a:r>
            <a:r>
              <a:rPr lang="en-US" sz="1200" b="0" i="0" u="none" strike="noStrike" cap="none" dirty="0">
                <a:solidFill>
                  <a:schemeClr val="dk1"/>
                </a:solidFill>
                <a:effectLst/>
                <a:latin typeface="Calibri"/>
                <a:ea typeface="Calibri"/>
                <a:cs typeface="Calibri"/>
                <a:sym typeface="Calibri"/>
              </a:rPr>
              <a:t> (Ed.), </a:t>
            </a:r>
          </a:p>
          <a:p>
            <a:r>
              <a:rPr lang="en-US" sz="1200" b="0" i="0" u="none" strike="noStrike" cap="none" dirty="0">
                <a:solidFill>
                  <a:schemeClr val="dk1"/>
                </a:solidFill>
                <a:effectLst/>
                <a:latin typeface="Calibri"/>
                <a:ea typeface="Calibri"/>
                <a:cs typeface="Calibri"/>
                <a:sym typeface="Calibri"/>
              </a:rPr>
              <a:t>Writing in the workplace: New research perspectives (pp. 238–252). Southern Illinois University Press.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1850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4" name="Google Shape;21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Shifting to inclusive participatory design makes clear distinction </a:t>
            </a:r>
            <a:endParaRPr/>
          </a:p>
        </p:txBody>
      </p:sp>
      <p:sp>
        <p:nvSpPr>
          <p:cNvPr id="206" name="Google Shape;20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Questions for participants to consider about the content presented.</a:t>
            </a:r>
            <a:endParaRPr dirty="0"/>
          </a:p>
        </p:txBody>
      </p:sp>
      <p:sp>
        <p:nvSpPr>
          <p:cNvPr id="222" name="Google Shape;22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Questions or comments about the concepts and ideas presented. </a:t>
            </a:r>
            <a:endParaRPr dirty="0"/>
          </a:p>
        </p:txBody>
      </p:sp>
      <p:sp>
        <p:nvSpPr>
          <p:cNvPr id="228" name="Google Shape;228;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26"/>
          <p:cNvSpPr txBox="1">
            <a:spLocks noGrp="1"/>
          </p:cNvSpPr>
          <p:nvPr>
            <p:ph type="ctrTitle"/>
          </p:nvPr>
        </p:nvSpPr>
        <p:spPr>
          <a:xfrm>
            <a:off x="171249" y="5235390"/>
            <a:ext cx="7078299" cy="104195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000"/>
              <a:buFont typeface="Arial"/>
              <a:buNone/>
              <a:defRPr sz="30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6"/>
          <p:cNvSpPr txBox="1">
            <a:spLocks noGrp="1"/>
          </p:cNvSpPr>
          <p:nvPr>
            <p:ph type="subTitle" idx="1"/>
          </p:nvPr>
        </p:nvSpPr>
        <p:spPr>
          <a:xfrm>
            <a:off x="171248" y="6088173"/>
            <a:ext cx="6921327" cy="615892"/>
          </a:xfrm>
          <a:prstGeom prst="rect">
            <a:avLst/>
          </a:prstGeom>
          <a:noFill/>
          <a:ln>
            <a:noFill/>
          </a:ln>
        </p:spPr>
        <p:txBody>
          <a:bodyPr spcFirstLastPara="1" wrap="square" lIns="91425" tIns="45700" rIns="91425" bIns="45700" anchor="t" anchorCtr="0">
            <a:noAutofit/>
          </a:bodyPr>
          <a:lstStyle>
            <a:lvl1pPr lvl="0" algn="l">
              <a:spcBef>
                <a:spcPts val="520"/>
              </a:spcBef>
              <a:spcAft>
                <a:spcPts val="0"/>
              </a:spcAft>
              <a:buClr>
                <a:srgbClr val="7F7F7F"/>
              </a:buClr>
              <a:buSzPts val="2600"/>
              <a:buNone/>
              <a:defRPr sz="2600" cap="none">
                <a:solidFill>
                  <a:srgbClr val="7F7F7F"/>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20"/>
              </a:spcBef>
              <a:spcAft>
                <a:spcPts val="0"/>
              </a:spcAft>
              <a:buClr>
                <a:srgbClr val="888888"/>
              </a:buClr>
              <a:buSzPts val="1600"/>
              <a:buNone/>
              <a:defRPr>
                <a:solidFill>
                  <a:srgbClr val="888888"/>
                </a:solidFill>
              </a:defRPr>
            </a:lvl4pPr>
            <a:lvl5pPr lvl="4" algn="ctr">
              <a:spcBef>
                <a:spcPts val="320"/>
              </a:spcBef>
              <a:spcAft>
                <a:spcPts val="0"/>
              </a:spcAft>
              <a:buClr>
                <a:srgbClr val="888888"/>
              </a:buClr>
              <a:buSzPts val="16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7" name="Google Shape;17;p26"/>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6"/>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27"/>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27"/>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7"/>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28"/>
          <p:cNvSpPr txBox="1">
            <a:spLocks noGrp="1"/>
          </p:cNvSpPr>
          <p:nvPr>
            <p:ph type="title"/>
          </p:nvPr>
        </p:nvSpPr>
        <p:spPr>
          <a:xfrm>
            <a:off x="457200" y="1398353"/>
            <a:ext cx="8229600" cy="77554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7F7F7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8"/>
          <p:cNvSpPr txBox="1">
            <a:spLocks noGrp="1"/>
          </p:cNvSpPr>
          <p:nvPr>
            <p:ph type="body" idx="1"/>
          </p:nvPr>
        </p:nvSpPr>
        <p:spPr>
          <a:xfrm>
            <a:off x="457200" y="2268758"/>
            <a:ext cx="8229600" cy="3857405"/>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rgbClr val="7F7F7F"/>
              </a:buClr>
              <a:buSzPts val="1800"/>
              <a:buChar char="•"/>
              <a:defRPr/>
            </a:lvl1pPr>
            <a:lvl2pPr marL="914400" lvl="1" indent="-342900" algn="l">
              <a:spcBef>
                <a:spcPts val="360"/>
              </a:spcBef>
              <a:spcAft>
                <a:spcPts val="0"/>
              </a:spcAft>
              <a:buClr>
                <a:srgbClr val="7F7F7F"/>
              </a:buClr>
              <a:buSzPts val="1800"/>
              <a:buChar char="–"/>
              <a:defRPr/>
            </a:lvl2pPr>
            <a:lvl3pPr marL="1371600" lvl="2" indent="-342900" algn="l">
              <a:spcBef>
                <a:spcPts val="360"/>
              </a:spcBef>
              <a:spcAft>
                <a:spcPts val="0"/>
              </a:spcAft>
              <a:buClr>
                <a:srgbClr val="7F7F7F"/>
              </a:buClr>
              <a:buSzPts val="1800"/>
              <a:buChar char="•"/>
              <a:defRPr/>
            </a:lvl3pPr>
            <a:lvl4pPr marL="1828800" lvl="3" indent="-342900" algn="l">
              <a:spcBef>
                <a:spcPts val="360"/>
              </a:spcBef>
              <a:spcAft>
                <a:spcPts val="0"/>
              </a:spcAft>
              <a:buClr>
                <a:srgbClr val="7F7F7F"/>
              </a:buClr>
              <a:buSzPts val="1800"/>
              <a:buChar char="–"/>
              <a:defRPr/>
            </a:lvl4pPr>
            <a:lvl5pPr marL="2286000" lvl="4" indent="-342900" algn="l">
              <a:spcBef>
                <a:spcPts val="360"/>
              </a:spcBef>
              <a:spcAft>
                <a:spcPts val="0"/>
              </a:spcAft>
              <a:buClr>
                <a:srgbClr val="7F7F7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28"/>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28"/>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8"/>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9"/>
          <p:cNvSpPr txBox="1">
            <a:spLocks noGrp="1"/>
          </p:cNvSpPr>
          <p:nvPr>
            <p:ph type="title"/>
          </p:nvPr>
        </p:nvSpPr>
        <p:spPr>
          <a:xfrm>
            <a:off x="457200" y="1398353"/>
            <a:ext cx="8229600" cy="77554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7F7F7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7F7F7F"/>
              </a:buClr>
              <a:buSzPts val="2800"/>
              <a:buChar char="•"/>
              <a:defRPr sz="2800"/>
            </a:lvl1pPr>
            <a:lvl2pPr marL="914400" lvl="1" indent="-381000" algn="l">
              <a:spcBef>
                <a:spcPts val="480"/>
              </a:spcBef>
              <a:spcAft>
                <a:spcPts val="0"/>
              </a:spcAft>
              <a:buClr>
                <a:srgbClr val="7F7F7F"/>
              </a:buClr>
              <a:buSzPts val="2400"/>
              <a:buChar char="–"/>
              <a:defRPr sz="2400"/>
            </a:lvl2pPr>
            <a:lvl3pPr marL="1371600" lvl="2" indent="-355600" algn="l">
              <a:spcBef>
                <a:spcPts val="400"/>
              </a:spcBef>
              <a:spcAft>
                <a:spcPts val="0"/>
              </a:spcAft>
              <a:buClr>
                <a:srgbClr val="7F7F7F"/>
              </a:buClr>
              <a:buSzPts val="2000"/>
              <a:buChar char="•"/>
              <a:defRPr sz="2000"/>
            </a:lvl3pPr>
            <a:lvl4pPr marL="1828800" lvl="3" indent="-342900" algn="l">
              <a:spcBef>
                <a:spcPts val="360"/>
              </a:spcBef>
              <a:spcAft>
                <a:spcPts val="0"/>
              </a:spcAft>
              <a:buClr>
                <a:srgbClr val="7F7F7F"/>
              </a:buClr>
              <a:buSzPts val="1800"/>
              <a:buChar char="–"/>
              <a:defRPr sz="1800"/>
            </a:lvl4pPr>
            <a:lvl5pPr marL="2286000" lvl="4" indent="-342900" algn="l">
              <a:spcBef>
                <a:spcPts val="360"/>
              </a:spcBef>
              <a:spcAft>
                <a:spcPts val="0"/>
              </a:spcAft>
              <a:buClr>
                <a:srgbClr val="7F7F7F"/>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2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7F7F7F"/>
              </a:buClr>
              <a:buSzPts val="2800"/>
              <a:buChar char="•"/>
              <a:defRPr sz="2800"/>
            </a:lvl1pPr>
            <a:lvl2pPr marL="914400" lvl="1" indent="-381000" algn="l">
              <a:spcBef>
                <a:spcPts val="480"/>
              </a:spcBef>
              <a:spcAft>
                <a:spcPts val="0"/>
              </a:spcAft>
              <a:buClr>
                <a:srgbClr val="7F7F7F"/>
              </a:buClr>
              <a:buSzPts val="2400"/>
              <a:buChar char="–"/>
              <a:defRPr sz="2400"/>
            </a:lvl2pPr>
            <a:lvl3pPr marL="1371600" lvl="2" indent="-355600" algn="l">
              <a:spcBef>
                <a:spcPts val="400"/>
              </a:spcBef>
              <a:spcAft>
                <a:spcPts val="0"/>
              </a:spcAft>
              <a:buClr>
                <a:srgbClr val="7F7F7F"/>
              </a:buClr>
              <a:buSzPts val="2000"/>
              <a:buChar char="•"/>
              <a:defRPr sz="2000"/>
            </a:lvl3pPr>
            <a:lvl4pPr marL="1828800" lvl="3" indent="-342900" algn="l">
              <a:spcBef>
                <a:spcPts val="360"/>
              </a:spcBef>
              <a:spcAft>
                <a:spcPts val="0"/>
              </a:spcAft>
              <a:buClr>
                <a:srgbClr val="7F7F7F"/>
              </a:buClr>
              <a:buSzPts val="1800"/>
              <a:buChar char="–"/>
              <a:defRPr sz="1800"/>
            </a:lvl4pPr>
            <a:lvl5pPr marL="2286000" lvl="4" indent="-342900" algn="l">
              <a:spcBef>
                <a:spcPts val="360"/>
              </a:spcBef>
              <a:spcAft>
                <a:spcPts val="0"/>
              </a:spcAft>
              <a:buClr>
                <a:srgbClr val="7F7F7F"/>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29"/>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29"/>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9"/>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30"/>
          <p:cNvSpPr txBox="1">
            <a:spLocks noGrp="1"/>
          </p:cNvSpPr>
          <p:nvPr>
            <p:ph type="title"/>
          </p:nvPr>
        </p:nvSpPr>
        <p:spPr>
          <a:xfrm>
            <a:off x="457200" y="1398353"/>
            <a:ext cx="8229600" cy="77554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7F7F7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0"/>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30"/>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0"/>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Slide">
  <p:cSld name="2_Title Slide">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31"/>
          <p:cNvSpPr txBox="1">
            <a:spLocks noGrp="1"/>
          </p:cNvSpPr>
          <p:nvPr>
            <p:ph type="ctrTitle"/>
          </p:nvPr>
        </p:nvSpPr>
        <p:spPr>
          <a:xfrm>
            <a:off x="5550928" y="3373897"/>
            <a:ext cx="3430645" cy="104195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2400"/>
              <a:buFont typeface="Arial"/>
              <a:buNone/>
              <a:defRPr sz="24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1"/>
          <p:cNvSpPr txBox="1">
            <a:spLocks noGrp="1"/>
          </p:cNvSpPr>
          <p:nvPr>
            <p:ph type="subTitle" idx="1"/>
          </p:nvPr>
        </p:nvSpPr>
        <p:spPr>
          <a:xfrm>
            <a:off x="5550928" y="4519230"/>
            <a:ext cx="3430645" cy="615892"/>
          </a:xfrm>
          <a:prstGeom prst="rect">
            <a:avLst/>
          </a:prstGeom>
          <a:noFill/>
          <a:ln>
            <a:noFill/>
          </a:ln>
        </p:spPr>
        <p:txBody>
          <a:bodyPr spcFirstLastPara="1" wrap="square" lIns="91425" tIns="45700" rIns="91425" bIns="45700" anchor="t" anchorCtr="0">
            <a:noAutofit/>
          </a:bodyPr>
          <a:lstStyle>
            <a:lvl1pPr lvl="0" algn="l">
              <a:spcBef>
                <a:spcPts val="400"/>
              </a:spcBef>
              <a:spcAft>
                <a:spcPts val="0"/>
              </a:spcAft>
              <a:buClr>
                <a:srgbClr val="7F7F7F"/>
              </a:buClr>
              <a:buSzPts val="2000"/>
              <a:buNone/>
              <a:defRPr sz="2000" cap="none">
                <a:solidFill>
                  <a:srgbClr val="7F7F7F"/>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20"/>
              </a:spcBef>
              <a:spcAft>
                <a:spcPts val="0"/>
              </a:spcAft>
              <a:buClr>
                <a:srgbClr val="888888"/>
              </a:buClr>
              <a:buSzPts val="1600"/>
              <a:buNone/>
              <a:defRPr>
                <a:solidFill>
                  <a:srgbClr val="888888"/>
                </a:solidFill>
              </a:defRPr>
            </a:lvl4pPr>
            <a:lvl5pPr lvl="4" algn="ctr">
              <a:spcBef>
                <a:spcPts val="320"/>
              </a:spcBef>
              <a:spcAft>
                <a:spcPts val="0"/>
              </a:spcAft>
              <a:buClr>
                <a:srgbClr val="888888"/>
              </a:buClr>
              <a:buSzPts val="16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Slide">
  <p:cSld name="4_Title Slide">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32"/>
          <p:cNvSpPr txBox="1">
            <a:spLocks noGrp="1"/>
          </p:cNvSpPr>
          <p:nvPr>
            <p:ph type="ctrTitle"/>
          </p:nvPr>
        </p:nvSpPr>
        <p:spPr>
          <a:xfrm>
            <a:off x="171249" y="5235390"/>
            <a:ext cx="7078299" cy="104195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000"/>
              <a:buFont typeface="Arial"/>
              <a:buNone/>
              <a:defRPr sz="30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2"/>
          <p:cNvSpPr txBox="1">
            <a:spLocks noGrp="1"/>
          </p:cNvSpPr>
          <p:nvPr>
            <p:ph type="subTitle" idx="1"/>
          </p:nvPr>
        </p:nvSpPr>
        <p:spPr>
          <a:xfrm>
            <a:off x="171248" y="6088173"/>
            <a:ext cx="6921327" cy="615892"/>
          </a:xfrm>
          <a:prstGeom prst="rect">
            <a:avLst/>
          </a:prstGeom>
          <a:noFill/>
          <a:ln>
            <a:noFill/>
          </a:ln>
        </p:spPr>
        <p:txBody>
          <a:bodyPr spcFirstLastPara="1" wrap="square" lIns="91425" tIns="45700" rIns="91425" bIns="45700" anchor="t" anchorCtr="0">
            <a:noAutofit/>
          </a:bodyPr>
          <a:lstStyle>
            <a:lvl1pPr lvl="0" algn="l">
              <a:spcBef>
                <a:spcPts val="520"/>
              </a:spcBef>
              <a:spcAft>
                <a:spcPts val="0"/>
              </a:spcAft>
              <a:buClr>
                <a:srgbClr val="7F7F7F"/>
              </a:buClr>
              <a:buSzPts val="2600"/>
              <a:buNone/>
              <a:defRPr sz="2600" cap="none">
                <a:solidFill>
                  <a:srgbClr val="7F7F7F"/>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20"/>
              </a:spcBef>
              <a:spcAft>
                <a:spcPts val="0"/>
              </a:spcAft>
              <a:buClr>
                <a:srgbClr val="888888"/>
              </a:buClr>
              <a:buSzPts val="1600"/>
              <a:buNone/>
              <a:defRPr>
                <a:solidFill>
                  <a:srgbClr val="888888"/>
                </a:solidFill>
              </a:defRPr>
            </a:lvl4pPr>
            <a:lvl5pPr lvl="4" algn="ctr">
              <a:spcBef>
                <a:spcPts val="320"/>
              </a:spcBef>
              <a:spcAft>
                <a:spcPts val="0"/>
              </a:spcAft>
              <a:buClr>
                <a:srgbClr val="888888"/>
              </a:buClr>
              <a:buSzPts val="16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33"/>
          <p:cNvSpPr txBox="1">
            <a:spLocks noGrp="1"/>
          </p:cNvSpPr>
          <p:nvPr>
            <p:ph type="ctrTitle"/>
          </p:nvPr>
        </p:nvSpPr>
        <p:spPr>
          <a:xfrm>
            <a:off x="5550928" y="3373897"/>
            <a:ext cx="3430645" cy="104195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2400"/>
              <a:buFont typeface="Arial"/>
              <a:buNone/>
              <a:defRPr sz="24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3"/>
          <p:cNvSpPr txBox="1">
            <a:spLocks noGrp="1"/>
          </p:cNvSpPr>
          <p:nvPr>
            <p:ph type="subTitle" idx="1"/>
          </p:nvPr>
        </p:nvSpPr>
        <p:spPr>
          <a:xfrm>
            <a:off x="5550928" y="4519230"/>
            <a:ext cx="3430645" cy="615892"/>
          </a:xfrm>
          <a:prstGeom prst="rect">
            <a:avLst/>
          </a:prstGeom>
          <a:noFill/>
          <a:ln>
            <a:noFill/>
          </a:ln>
        </p:spPr>
        <p:txBody>
          <a:bodyPr spcFirstLastPara="1" wrap="square" lIns="91425" tIns="45700" rIns="91425" bIns="45700" anchor="t" anchorCtr="0">
            <a:noAutofit/>
          </a:bodyPr>
          <a:lstStyle>
            <a:lvl1pPr lvl="0" algn="l">
              <a:spcBef>
                <a:spcPts val="400"/>
              </a:spcBef>
              <a:spcAft>
                <a:spcPts val="0"/>
              </a:spcAft>
              <a:buClr>
                <a:srgbClr val="7F7F7F"/>
              </a:buClr>
              <a:buSzPts val="2000"/>
              <a:buNone/>
              <a:defRPr sz="2000" cap="none">
                <a:solidFill>
                  <a:srgbClr val="7F7F7F"/>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20"/>
              </a:spcBef>
              <a:spcAft>
                <a:spcPts val="0"/>
              </a:spcAft>
              <a:buClr>
                <a:srgbClr val="888888"/>
              </a:buClr>
              <a:buSzPts val="1600"/>
              <a:buNone/>
              <a:defRPr>
                <a:solidFill>
                  <a:srgbClr val="888888"/>
                </a:solidFill>
              </a:defRPr>
            </a:lvl4pPr>
            <a:lvl5pPr lvl="4" algn="ctr">
              <a:spcBef>
                <a:spcPts val="320"/>
              </a:spcBef>
              <a:spcAft>
                <a:spcPts val="0"/>
              </a:spcAft>
              <a:buClr>
                <a:srgbClr val="888888"/>
              </a:buClr>
              <a:buSzPts val="16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_Title Slide">
  <p:cSld name="3_Title Slide">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34"/>
          <p:cNvSpPr txBox="1">
            <a:spLocks noGrp="1"/>
          </p:cNvSpPr>
          <p:nvPr>
            <p:ph type="ctrTitle"/>
          </p:nvPr>
        </p:nvSpPr>
        <p:spPr>
          <a:xfrm>
            <a:off x="5550928" y="3373897"/>
            <a:ext cx="3430645" cy="104195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2400"/>
              <a:buFont typeface="Arial"/>
              <a:buNone/>
              <a:defRPr sz="24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34"/>
          <p:cNvSpPr txBox="1">
            <a:spLocks noGrp="1"/>
          </p:cNvSpPr>
          <p:nvPr>
            <p:ph type="subTitle" idx="1"/>
          </p:nvPr>
        </p:nvSpPr>
        <p:spPr>
          <a:xfrm>
            <a:off x="5550928" y="4519230"/>
            <a:ext cx="3430645" cy="615892"/>
          </a:xfrm>
          <a:prstGeom prst="rect">
            <a:avLst/>
          </a:prstGeom>
          <a:noFill/>
          <a:ln>
            <a:noFill/>
          </a:ln>
        </p:spPr>
        <p:txBody>
          <a:bodyPr spcFirstLastPara="1" wrap="square" lIns="91425" tIns="45700" rIns="91425" bIns="45700" anchor="t" anchorCtr="0">
            <a:noAutofit/>
          </a:bodyPr>
          <a:lstStyle>
            <a:lvl1pPr lvl="0" algn="l">
              <a:spcBef>
                <a:spcPts val="400"/>
              </a:spcBef>
              <a:spcAft>
                <a:spcPts val="0"/>
              </a:spcAft>
              <a:buClr>
                <a:srgbClr val="7F7F7F"/>
              </a:buClr>
              <a:buSzPts val="2000"/>
              <a:buNone/>
              <a:defRPr sz="2000" cap="none">
                <a:solidFill>
                  <a:srgbClr val="7F7F7F"/>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20"/>
              </a:spcBef>
              <a:spcAft>
                <a:spcPts val="0"/>
              </a:spcAft>
              <a:buClr>
                <a:srgbClr val="888888"/>
              </a:buClr>
              <a:buSzPts val="1600"/>
              <a:buNone/>
              <a:defRPr>
                <a:solidFill>
                  <a:srgbClr val="888888"/>
                </a:solidFill>
              </a:defRPr>
            </a:lvl4pPr>
            <a:lvl5pPr lvl="4" algn="ctr">
              <a:spcBef>
                <a:spcPts val="320"/>
              </a:spcBef>
              <a:spcAft>
                <a:spcPts val="0"/>
              </a:spcAft>
              <a:buClr>
                <a:srgbClr val="888888"/>
              </a:buClr>
              <a:buSzPts val="16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35"/>
          <p:cNvSpPr txBox="1">
            <a:spLocks noGrp="1"/>
          </p:cNvSpPr>
          <p:nvPr>
            <p:ph type="title"/>
          </p:nvPr>
        </p:nvSpPr>
        <p:spPr>
          <a:xfrm>
            <a:off x="457201" y="1198592"/>
            <a:ext cx="8229600" cy="77554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7F7F7F"/>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5"/>
          <p:cNvSpPr txBox="1">
            <a:spLocks noGrp="1"/>
          </p:cNvSpPr>
          <p:nvPr>
            <p:ph type="body" idx="1"/>
          </p:nvPr>
        </p:nvSpPr>
        <p:spPr>
          <a:xfrm>
            <a:off x="457200" y="2183146"/>
            <a:ext cx="4040188" cy="756253"/>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rgbClr val="7F7F7F"/>
              </a:buClr>
              <a:buSzPts val="2400"/>
              <a:buNone/>
              <a:defRPr sz="2400" b="1"/>
            </a:lvl1pPr>
            <a:lvl2pPr marL="914400" lvl="1" indent="-228600" algn="l">
              <a:spcBef>
                <a:spcPts val="400"/>
              </a:spcBef>
              <a:spcAft>
                <a:spcPts val="0"/>
              </a:spcAft>
              <a:buClr>
                <a:srgbClr val="7F7F7F"/>
              </a:buClr>
              <a:buSzPts val="2000"/>
              <a:buNone/>
              <a:defRPr sz="2000" b="1"/>
            </a:lvl2pPr>
            <a:lvl3pPr marL="1371600" lvl="2" indent="-228600" algn="l">
              <a:spcBef>
                <a:spcPts val="360"/>
              </a:spcBef>
              <a:spcAft>
                <a:spcPts val="0"/>
              </a:spcAft>
              <a:buClr>
                <a:srgbClr val="7F7F7F"/>
              </a:buClr>
              <a:buSzPts val="1800"/>
              <a:buNone/>
              <a:defRPr sz="1800" b="1"/>
            </a:lvl3pPr>
            <a:lvl4pPr marL="1828800" lvl="3" indent="-228600" algn="l">
              <a:spcBef>
                <a:spcPts val="320"/>
              </a:spcBef>
              <a:spcAft>
                <a:spcPts val="0"/>
              </a:spcAft>
              <a:buClr>
                <a:srgbClr val="7F7F7F"/>
              </a:buClr>
              <a:buSzPts val="1600"/>
              <a:buNone/>
              <a:defRPr sz="1600" b="1"/>
            </a:lvl4pPr>
            <a:lvl5pPr marL="2286000" lvl="4" indent="-228600" algn="l">
              <a:spcBef>
                <a:spcPts val="320"/>
              </a:spcBef>
              <a:spcAft>
                <a:spcPts val="0"/>
              </a:spcAft>
              <a:buClr>
                <a:srgbClr val="7F7F7F"/>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6" name="Google Shape;56;p35"/>
          <p:cNvSpPr txBox="1">
            <a:spLocks noGrp="1"/>
          </p:cNvSpPr>
          <p:nvPr>
            <p:ph type="body" idx="2"/>
          </p:nvPr>
        </p:nvSpPr>
        <p:spPr>
          <a:xfrm>
            <a:off x="457200" y="3110625"/>
            <a:ext cx="4040188" cy="3086883"/>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rgbClr val="7F7F7F"/>
              </a:buClr>
              <a:buSzPts val="2400"/>
              <a:buChar char="•"/>
              <a:defRPr sz="2400"/>
            </a:lvl1pPr>
            <a:lvl2pPr marL="914400" lvl="1" indent="-355600" algn="l">
              <a:spcBef>
                <a:spcPts val="400"/>
              </a:spcBef>
              <a:spcAft>
                <a:spcPts val="0"/>
              </a:spcAft>
              <a:buClr>
                <a:srgbClr val="7F7F7F"/>
              </a:buClr>
              <a:buSzPts val="2000"/>
              <a:buChar char="–"/>
              <a:defRPr sz="2000"/>
            </a:lvl2pPr>
            <a:lvl3pPr marL="1371600" lvl="2" indent="-342900" algn="l">
              <a:spcBef>
                <a:spcPts val="360"/>
              </a:spcBef>
              <a:spcAft>
                <a:spcPts val="0"/>
              </a:spcAft>
              <a:buClr>
                <a:srgbClr val="7F7F7F"/>
              </a:buClr>
              <a:buSzPts val="1800"/>
              <a:buChar char="•"/>
              <a:defRPr sz="1800"/>
            </a:lvl3pPr>
            <a:lvl4pPr marL="1828800" lvl="3" indent="-330200" algn="l">
              <a:spcBef>
                <a:spcPts val="320"/>
              </a:spcBef>
              <a:spcAft>
                <a:spcPts val="0"/>
              </a:spcAft>
              <a:buClr>
                <a:srgbClr val="7F7F7F"/>
              </a:buClr>
              <a:buSzPts val="1600"/>
              <a:buChar char="–"/>
              <a:defRPr sz="1600"/>
            </a:lvl4pPr>
            <a:lvl5pPr marL="2286000" lvl="4" indent="-330200" algn="l">
              <a:spcBef>
                <a:spcPts val="320"/>
              </a:spcBef>
              <a:spcAft>
                <a:spcPts val="0"/>
              </a:spcAft>
              <a:buClr>
                <a:srgbClr val="7F7F7F"/>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 name="Google Shape;57;p35"/>
          <p:cNvSpPr txBox="1">
            <a:spLocks noGrp="1"/>
          </p:cNvSpPr>
          <p:nvPr>
            <p:ph type="body" idx="3"/>
          </p:nvPr>
        </p:nvSpPr>
        <p:spPr>
          <a:xfrm>
            <a:off x="4645025" y="2183146"/>
            <a:ext cx="4041775" cy="756253"/>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rgbClr val="7F7F7F"/>
              </a:buClr>
              <a:buSzPts val="2400"/>
              <a:buNone/>
              <a:defRPr sz="2400" b="1"/>
            </a:lvl1pPr>
            <a:lvl2pPr marL="914400" lvl="1" indent="-228600" algn="l">
              <a:spcBef>
                <a:spcPts val="400"/>
              </a:spcBef>
              <a:spcAft>
                <a:spcPts val="0"/>
              </a:spcAft>
              <a:buClr>
                <a:srgbClr val="7F7F7F"/>
              </a:buClr>
              <a:buSzPts val="2000"/>
              <a:buNone/>
              <a:defRPr sz="2000" b="1"/>
            </a:lvl2pPr>
            <a:lvl3pPr marL="1371600" lvl="2" indent="-228600" algn="l">
              <a:spcBef>
                <a:spcPts val="360"/>
              </a:spcBef>
              <a:spcAft>
                <a:spcPts val="0"/>
              </a:spcAft>
              <a:buClr>
                <a:srgbClr val="7F7F7F"/>
              </a:buClr>
              <a:buSzPts val="1800"/>
              <a:buNone/>
              <a:defRPr sz="1800" b="1"/>
            </a:lvl3pPr>
            <a:lvl4pPr marL="1828800" lvl="3" indent="-228600" algn="l">
              <a:spcBef>
                <a:spcPts val="320"/>
              </a:spcBef>
              <a:spcAft>
                <a:spcPts val="0"/>
              </a:spcAft>
              <a:buClr>
                <a:srgbClr val="7F7F7F"/>
              </a:buClr>
              <a:buSzPts val="1600"/>
              <a:buNone/>
              <a:defRPr sz="1600" b="1"/>
            </a:lvl4pPr>
            <a:lvl5pPr marL="2286000" lvl="4" indent="-228600" algn="l">
              <a:spcBef>
                <a:spcPts val="320"/>
              </a:spcBef>
              <a:spcAft>
                <a:spcPts val="0"/>
              </a:spcAft>
              <a:buClr>
                <a:srgbClr val="7F7F7F"/>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8" name="Google Shape;58;p35"/>
          <p:cNvSpPr txBox="1">
            <a:spLocks noGrp="1"/>
          </p:cNvSpPr>
          <p:nvPr>
            <p:ph type="body" idx="4"/>
          </p:nvPr>
        </p:nvSpPr>
        <p:spPr>
          <a:xfrm>
            <a:off x="4645025" y="3110625"/>
            <a:ext cx="4041775" cy="3086883"/>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rgbClr val="7F7F7F"/>
              </a:buClr>
              <a:buSzPts val="2400"/>
              <a:buChar char="•"/>
              <a:defRPr sz="2400"/>
            </a:lvl1pPr>
            <a:lvl2pPr marL="914400" lvl="1" indent="-355600" algn="l">
              <a:spcBef>
                <a:spcPts val="400"/>
              </a:spcBef>
              <a:spcAft>
                <a:spcPts val="0"/>
              </a:spcAft>
              <a:buClr>
                <a:srgbClr val="7F7F7F"/>
              </a:buClr>
              <a:buSzPts val="2000"/>
              <a:buChar char="–"/>
              <a:defRPr sz="2000"/>
            </a:lvl2pPr>
            <a:lvl3pPr marL="1371600" lvl="2" indent="-342900" algn="l">
              <a:spcBef>
                <a:spcPts val="360"/>
              </a:spcBef>
              <a:spcAft>
                <a:spcPts val="0"/>
              </a:spcAft>
              <a:buClr>
                <a:srgbClr val="7F7F7F"/>
              </a:buClr>
              <a:buSzPts val="1800"/>
              <a:buChar char="•"/>
              <a:defRPr sz="1800"/>
            </a:lvl3pPr>
            <a:lvl4pPr marL="1828800" lvl="3" indent="-330200" algn="l">
              <a:spcBef>
                <a:spcPts val="320"/>
              </a:spcBef>
              <a:spcAft>
                <a:spcPts val="0"/>
              </a:spcAft>
              <a:buClr>
                <a:srgbClr val="7F7F7F"/>
              </a:buClr>
              <a:buSzPts val="1600"/>
              <a:buChar char="–"/>
              <a:defRPr sz="1600"/>
            </a:lvl4pPr>
            <a:lvl5pPr marL="2286000" lvl="4" indent="-330200" algn="l">
              <a:spcBef>
                <a:spcPts val="320"/>
              </a:spcBef>
              <a:spcAft>
                <a:spcPts val="0"/>
              </a:spcAft>
              <a:buClr>
                <a:srgbClr val="7F7F7F"/>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9" name="Google Shape;59;p35"/>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35"/>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5"/>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p36"/>
          <p:cNvSpPr txBox="1">
            <a:spLocks noGrp="1"/>
          </p:cNvSpPr>
          <p:nvPr>
            <p:ph type="title"/>
          </p:nvPr>
        </p:nvSpPr>
        <p:spPr>
          <a:xfrm>
            <a:off x="457200" y="1378024"/>
            <a:ext cx="3008313" cy="68490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7F7F7F"/>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6"/>
          <p:cNvSpPr txBox="1">
            <a:spLocks noGrp="1"/>
          </p:cNvSpPr>
          <p:nvPr>
            <p:ph type="body" idx="1"/>
          </p:nvPr>
        </p:nvSpPr>
        <p:spPr>
          <a:xfrm>
            <a:off x="3575050" y="1378024"/>
            <a:ext cx="5111750" cy="469106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rgbClr val="7F7F7F"/>
              </a:buClr>
              <a:buSzPts val="3200"/>
              <a:buChar char="•"/>
              <a:defRPr sz="3200"/>
            </a:lvl1pPr>
            <a:lvl2pPr marL="914400" lvl="1" indent="-406400" algn="l">
              <a:spcBef>
                <a:spcPts val="560"/>
              </a:spcBef>
              <a:spcAft>
                <a:spcPts val="0"/>
              </a:spcAft>
              <a:buClr>
                <a:srgbClr val="7F7F7F"/>
              </a:buClr>
              <a:buSzPts val="2800"/>
              <a:buChar char="–"/>
              <a:defRPr sz="2800"/>
            </a:lvl2pPr>
            <a:lvl3pPr marL="1371600" lvl="2" indent="-381000" algn="l">
              <a:spcBef>
                <a:spcPts val="480"/>
              </a:spcBef>
              <a:spcAft>
                <a:spcPts val="0"/>
              </a:spcAft>
              <a:buClr>
                <a:srgbClr val="7F7F7F"/>
              </a:buClr>
              <a:buSzPts val="2400"/>
              <a:buChar char="•"/>
              <a:defRPr sz="2400"/>
            </a:lvl3pPr>
            <a:lvl4pPr marL="1828800" lvl="3" indent="-355600" algn="l">
              <a:spcBef>
                <a:spcPts val="400"/>
              </a:spcBef>
              <a:spcAft>
                <a:spcPts val="0"/>
              </a:spcAft>
              <a:buClr>
                <a:srgbClr val="7F7F7F"/>
              </a:buClr>
              <a:buSzPts val="2000"/>
              <a:buChar char="–"/>
              <a:defRPr sz="2000"/>
            </a:lvl4pPr>
            <a:lvl5pPr marL="2286000" lvl="4" indent="-355600" algn="l">
              <a:spcBef>
                <a:spcPts val="400"/>
              </a:spcBef>
              <a:spcAft>
                <a:spcPts val="0"/>
              </a:spcAft>
              <a:buClr>
                <a:srgbClr val="7F7F7F"/>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5" name="Google Shape;65;p36"/>
          <p:cNvSpPr txBox="1">
            <a:spLocks noGrp="1"/>
          </p:cNvSpPr>
          <p:nvPr>
            <p:ph type="body" idx="2"/>
          </p:nvPr>
        </p:nvSpPr>
        <p:spPr>
          <a:xfrm>
            <a:off x="457200" y="2309366"/>
            <a:ext cx="3008313" cy="3759721"/>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rgbClr val="7F7F7F"/>
              </a:buClr>
              <a:buSzPts val="1400"/>
              <a:buNone/>
              <a:defRPr sz="1400"/>
            </a:lvl1pPr>
            <a:lvl2pPr marL="914400" lvl="1" indent="-228600" algn="l">
              <a:spcBef>
                <a:spcPts val="240"/>
              </a:spcBef>
              <a:spcAft>
                <a:spcPts val="0"/>
              </a:spcAft>
              <a:buClr>
                <a:srgbClr val="7F7F7F"/>
              </a:buClr>
              <a:buSzPts val="1200"/>
              <a:buNone/>
              <a:defRPr sz="1200"/>
            </a:lvl2pPr>
            <a:lvl3pPr marL="1371600" lvl="2" indent="-228600" algn="l">
              <a:spcBef>
                <a:spcPts val="200"/>
              </a:spcBef>
              <a:spcAft>
                <a:spcPts val="0"/>
              </a:spcAft>
              <a:buClr>
                <a:srgbClr val="7F7F7F"/>
              </a:buClr>
              <a:buSzPts val="1000"/>
              <a:buNone/>
              <a:defRPr sz="1000"/>
            </a:lvl3pPr>
            <a:lvl4pPr marL="1828800" lvl="3" indent="-228600" algn="l">
              <a:spcBef>
                <a:spcPts val="180"/>
              </a:spcBef>
              <a:spcAft>
                <a:spcPts val="0"/>
              </a:spcAft>
              <a:buClr>
                <a:srgbClr val="7F7F7F"/>
              </a:buClr>
              <a:buSzPts val="900"/>
              <a:buNone/>
              <a:defRPr sz="900"/>
            </a:lvl4pPr>
            <a:lvl5pPr marL="2286000" lvl="4" indent="-228600" algn="l">
              <a:spcBef>
                <a:spcPts val="180"/>
              </a:spcBef>
              <a:spcAft>
                <a:spcPts val="0"/>
              </a:spcAft>
              <a:buClr>
                <a:srgbClr val="7F7F7F"/>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 name="Google Shape;66;p36"/>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36"/>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6"/>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37"/>
          <p:cNvSpPr txBox="1">
            <a:spLocks noGrp="1"/>
          </p:cNvSpPr>
          <p:nvPr>
            <p:ph type="title"/>
          </p:nvPr>
        </p:nvSpPr>
        <p:spPr>
          <a:xfrm>
            <a:off x="1792288" y="4883250"/>
            <a:ext cx="5486400" cy="48408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7F7F7F"/>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37"/>
          <p:cNvSpPr>
            <a:spLocks noGrp="1"/>
          </p:cNvSpPr>
          <p:nvPr>
            <p:ph type="pic" idx="2"/>
          </p:nvPr>
        </p:nvSpPr>
        <p:spPr>
          <a:xfrm>
            <a:off x="1792288" y="1212857"/>
            <a:ext cx="5486400" cy="3514717"/>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rgbClr val="7F7F7F"/>
              </a:buClr>
              <a:buSzPts val="3200"/>
              <a:buFont typeface="Arial"/>
              <a:buNone/>
              <a:defRPr sz="3200" b="0" i="0" u="none" strike="noStrike" cap="none">
                <a:solidFill>
                  <a:srgbClr val="7F7F7F"/>
                </a:solidFill>
                <a:latin typeface="Arial"/>
                <a:ea typeface="Arial"/>
                <a:cs typeface="Arial"/>
                <a:sym typeface="Arial"/>
              </a:defRPr>
            </a:lvl1pPr>
            <a:lvl2pPr marR="0" lvl="1" algn="l" rtl="0">
              <a:spcBef>
                <a:spcPts val="560"/>
              </a:spcBef>
              <a:spcAft>
                <a:spcPts val="0"/>
              </a:spcAft>
              <a:buClr>
                <a:srgbClr val="7F7F7F"/>
              </a:buClr>
              <a:buSzPts val="2800"/>
              <a:buFont typeface="Arial"/>
              <a:buNone/>
              <a:defRPr sz="2800" b="0" i="0" u="none" strike="noStrike" cap="none">
                <a:solidFill>
                  <a:srgbClr val="7F7F7F"/>
                </a:solidFill>
                <a:latin typeface="Arial"/>
                <a:ea typeface="Arial"/>
                <a:cs typeface="Arial"/>
                <a:sym typeface="Arial"/>
              </a:defRPr>
            </a:lvl2pPr>
            <a:lvl3pPr marR="0" lvl="2" algn="l" rtl="0">
              <a:spcBef>
                <a:spcPts val="480"/>
              </a:spcBef>
              <a:spcAft>
                <a:spcPts val="0"/>
              </a:spcAft>
              <a:buClr>
                <a:srgbClr val="7F7F7F"/>
              </a:buClr>
              <a:buSzPts val="2400"/>
              <a:buFont typeface="Arial"/>
              <a:buNone/>
              <a:defRPr sz="2400" b="0" i="0" u="none" strike="noStrike" cap="none">
                <a:solidFill>
                  <a:srgbClr val="7F7F7F"/>
                </a:solidFill>
                <a:latin typeface="Arial"/>
                <a:ea typeface="Arial"/>
                <a:cs typeface="Arial"/>
                <a:sym typeface="Arial"/>
              </a:defRPr>
            </a:lvl3pPr>
            <a:lvl4pPr marR="0" lvl="3" algn="l" rtl="0">
              <a:spcBef>
                <a:spcPts val="400"/>
              </a:spcBef>
              <a:spcAft>
                <a:spcPts val="0"/>
              </a:spcAft>
              <a:buClr>
                <a:srgbClr val="7F7F7F"/>
              </a:buClr>
              <a:buSzPts val="2000"/>
              <a:buFont typeface="Arial"/>
              <a:buNone/>
              <a:defRPr sz="2000" b="0" i="0" u="none" strike="noStrike" cap="none">
                <a:solidFill>
                  <a:srgbClr val="7F7F7F"/>
                </a:solidFill>
                <a:latin typeface="Arial"/>
                <a:ea typeface="Arial"/>
                <a:cs typeface="Arial"/>
                <a:sym typeface="Arial"/>
              </a:defRPr>
            </a:lvl4pPr>
            <a:lvl5pPr marR="0" lvl="4" algn="l" rtl="0">
              <a:spcBef>
                <a:spcPts val="400"/>
              </a:spcBef>
              <a:spcAft>
                <a:spcPts val="0"/>
              </a:spcAft>
              <a:buClr>
                <a:srgbClr val="7F7F7F"/>
              </a:buClr>
              <a:buSzPts val="2000"/>
              <a:buFont typeface="Arial"/>
              <a:buNone/>
              <a:defRPr sz="2000" b="0" i="0" u="none" strike="noStrike" cap="none">
                <a:solidFill>
                  <a:srgbClr val="7F7F7F"/>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 name="Google Shape;72;p37"/>
          <p:cNvSpPr txBox="1">
            <a:spLocks noGrp="1"/>
          </p:cNvSpPr>
          <p:nvPr>
            <p:ph type="body" idx="1"/>
          </p:nvPr>
        </p:nvSpPr>
        <p:spPr>
          <a:xfrm>
            <a:off x="1792288" y="5484714"/>
            <a:ext cx="5486400" cy="687485"/>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rgbClr val="7F7F7F"/>
              </a:buClr>
              <a:buSzPts val="1400"/>
              <a:buNone/>
              <a:defRPr sz="1400"/>
            </a:lvl1pPr>
            <a:lvl2pPr marL="914400" lvl="1" indent="-228600" algn="l">
              <a:spcBef>
                <a:spcPts val="240"/>
              </a:spcBef>
              <a:spcAft>
                <a:spcPts val="0"/>
              </a:spcAft>
              <a:buClr>
                <a:srgbClr val="7F7F7F"/>
              </a:buClr>
              <a:buSzPts val="1200"/>
              <a:buNone/>
              <a:defRPr sz="1200"/>
            </a:lvl2pPr>
            <a:lvl3pPr marL="1371600" lvl="2" indent="-228600" algn="l">
              <a:spcBef>
                <a:spcPts val="200"/>
              </a:spcBef>
              <a:spcAft>
                <a:spcPts val="0"/>
              </a:spcAft>
              <a:buClr>
                <a:srgbClr val="7F7F7F"/>
              </a:buClr>
              <a:buSzPts val="1000"/>
              <a:buNone/>
              <a:defRPr sz="1000"/>
            </a:lvl3pPr>
            <a:lvl4pPr marL="1828800" lvl="3" indent="-228600" algn="l">
              <a:spcBef>
                <a:spcPts val="180"/>
              </a:spcBef>
              <a:spcAft>
                <a:spcPts val="0"/>
              </a:spcAft>
              <a:buClr>
                <a:srgbClr val="7F7F7F"/>
              </a:buClr>
              <a:buSzPts val="900"/>
              <a:buNone/>
              <a:defRPr sz="900"/>
            </a:lvl4pPr>
            <a:lvl5pPr marL="2286000" lvl="4" indent="-228600" algn="l">
              <a:spcBef>
                <a:spcPts val="180"/>
              </a:spcBef>
              <a:spcAft>
                <a:spcPts val="0"/>
              </a:spcAft>
              <a:buClr>
                <a:srgbClr val="7F7F7F"/>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3" name="Google Shape;73;p37"/>
          <p:cNvSpPr txBox="1">
            <a:spLocks noGrp="1"/>
          </p:cNvSpPr>
          <p:nvPr>
            <p:ph type="dt" idx="10"/>
          </p:nvPr>
        </p:nvSpPr>
        <p:spPr>
          <a:xfrm>
            <a:off x="1298898" y="6499040"/>
            <a:ext cx="12919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37"/>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7"/>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bg>
      <p:bgPr>
        <a:blipFill>
          <a:blip r:embed="rId2">
            <a:alphaModFix/>
          </a:blip>
          <a:stretch>
            <a:fillRect/>
          </a:stretch>
        </a:blip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Vertical Title and Text">
  <p:cSld name="1_Vertical Title and Text">
    <p:bg>
      <p:bgPr>
        <a:blipFill>
          <a:blip r:embed="rId2">
            <a:alphaModFix/>
          </a:blip>
          <a:stretch>
            <a:fillRect/>
          </a:stretch>
        </a:blipFill>
        <a:effectLst/>
      </p:bgPr>
    </p:bg>
    <p:spTree>
      <p:nvGrpSpPr>
        <p:cNvPr id="1" name="Shape 77"/>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Vertical Title and Text">
  <p:cSld name="2_Vertical Title and Text">
    <p:bg>
      <p:bgPr>
        <a:blipFill>
          <a:blip r:embed="rId2">
            <a:alphaModFix/>
          </a:blip>
          <a:stretch>
            <a:fillRect/>
          </a:stretch>
        </a:blipFill>
        <a:effectLst/>
      </p:bgPr>
    </p:bg>
    <p:spTree>
      <p:nvGrpSpPr>
        <p:cNvPr id="1" name="Shape 7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457200" y="1398353"/>
            <a:ext cx="8229600" cy="77554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7F7F7F"/>
              </a:buClr>
              <a:buSzPts val="3200"/>
              <a:buFont typeface="Arial"/>
              <a:buNone/>
              <a:defRPr sz="3200" b="0" i="0" u="none" strike="noStrike" cap="none">
                <a:solidFill>
                  <a:srgbClr val="7F7F7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5"/>
          <p:cNvSpPr txBox="1">
            <a:spLocks noGrp="1"/>
          </p:cNvSpPr>
          <p:nvPr>
            <p:ph type="body" idx="1"/>
          </p:nvPr>
        </p:nvSpPr>
        <p:spPr>
          <a:xfrm>
            <a:off x="457200" y="2268758"/>
            <a:ext cx="8229600" cy="3857405"/>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560"/>
              </a:spcBef>
              <a:spcAft>
                <a:spcPts val="0"/>
              </a:spcAft>
              <a:buClr>
                <a:srgbClr val="7F7F7F"/>
              </a:buClr>
              <a:buSzPts val="2800"/>
              <a:buFont typeface="Arial"/>
              <a:buChar char="•"/>
              <a:defRPr sz="2800" b="0" i="0" u="none" strike="noStrike" cap="none">
                <a:solidFill>
                  <a:srgbClr val="7F7F7F"/>
                </a:solidFill>
                <a:latin typeface="Arial"/>
                <a:ea typeface="Arial"/>
                <a:cs typeface="Arial"/>
                <a:sym typeface="Arial"/>
              </a:defRPr>
            </a:lvl1pPr>
            <a:lvl2pPr marL="914400" marR="0" lvl="1" indent="-381000" algn="l" rtl="0">
              <a:spcBef>
                <a:spcPts val="480"/>
              </a:spcBef>
              <a:spcAft>
                <a:spcPts val="0"/>
              </a:spcAft>
              <a:buClr>
                <a:srgbClr val="7F7F7F"/>
              </a:buClr>
              <a:buSzPts val="2400"/>
              <a:buFont typeface="Arial"/>
              <a:buChar char="–"/>
              <a:defRPr sz="2400" b="0" i="0" u="none" strike="noStrike" cap="none">
                <a:solidFill>
                  <a:srgbClr val="7F7F7F"/>
                </a:solidFill>
                <a:latin typeface="Arial"/>
                <a:ea typeface="Arial"/>
                <a:cs typeface="Arial"/>
                <a:sym typeface="Arial"/>
              </a:defRPr>
            </a:lvl2pPr>
            <a:lvl3pPr marL="1371600" marR="0" lvl="2" indent="-355600" algn="l" rtl="0">
              <a:spcBef>
                <a:spcPts val="400"/>
              </a:spcBef>
              <a:spcAft>
                <a:spcPts val="0"/>
              </a:spcAft>
              <a:buClr>
                <a:srgbClr val="7F7F7F"/>
              </a:buClr>
              <a:buSzPts val="2000"/>
              <a:buFont typeface="Arial"/>
              <a:buChar char="•"/>
              <a:defRPr sz="2000" b="0" i="0" u="none" strike="noStrike" cap="none">
                <a:solidFill>
                  <a:srgbClr val="7F7F7F"/>
                </a:solidFill>
                <a:latin typeface="Arial"/>
                <a:ea typeface="Arial"/>
                <a:cs typeface="Arial"/>
                <a:sym typeface="Arial"/>
              </a:defRPr>
            </a:lvl3pPr>
            <a:lvl4pPr marL="1828800" marR="0" lvl="3" indent="-330200" algn="l" rtl="0">
              <a:spcBef>
                <a:spcPts val="32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4pPr>
            <a:lvl5pPr marL="2286000" marR="0" lvl="4" indent="-330200" algn="l" rtl="0">
              <a:spcBef>
                <a:spcPts val="32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ftr" idx="11"/>
          </p:nvPr>
        </p:nvSpPr>
        <p:spPr>
          <a:xfrm>
            <a:off x="3124200" y="649904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sldNum" idx="12"/>
          </p:nvPr>
        </p:nvSpPr>
        <p:spPr>
          <a:xfrm>
            <a:off x="6553200" y="649904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mailto:meloncon.research@gmail.com"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0" y="5397950"/>
            <a:ext cx="7534656" cy="1041957"/>
          </a:xfrm>
          <a:prstGeom prst="rect">
            <a:avLst/>
          </a:prstGeom>
          <a:noFill/>
          <a:ln>
            <a:noFill/>
          </a:ln>
        </p:spPr>
        <p:txBody>
          <a:bodyPr spcFirstLastPara="1" wrap="square" lIns="91425" tIns="45700" rIns="91425" bIns="45700" anchor="ctr" anchorCtr="0">
            <a:normAutofit/>
          </a:bodyPr>
          <a:lstStyle/>
          <a:p>
            <a:pPr lvl="0">
              <a:buSzPts val="2600"/>
            </a:pPr>
            <a:r>
              <a:rPr lang="en-US" b="1" dirty="0"/>
              <a:t>Qualitative analytics &amp; research justice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
          <p:cNvSpPr txBox="1"/>
          <p:nvPr/>
        </p:nvSpPr>
        <p:spPr>
          <a:xfrm>
            <a:off x="4572001" y="1813970"/>
            <a:ext cx="4356100" cy="22881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F7F7F"/>
              </a:buClr>
              <a:buSzPts val="2800"/>
              <a:buFont typeface="Arial"/>
              <a:buNone/>
            </a:pPr>
            <a:r>
              <a:rPr lang="en-US" sz="2800" b="0" i="0" u="none" strike="noStrike" cap="none" dirty="0">
                <a:solidFill>
                  <a:srgbClr val="7F7F7F"/>
                </a:solidFill>
                <a:latin typeface="Arial"/>
                <a:ea typeface="Arial"/>
                <a:cs typeface="Arial"/>
                <a:sym typeface="Arial"/>
              </a:rPr>
              <a:t>Lisa </a:t>
            </a:r>
            <a:r>
              <a:rPr lang="en-US" sz="2800" b="0" i="0" u="none" strike="noStrike" cap="none" dirty="0" err="1">
                <a:solidFill>
                  <a:srgbClr val="7F7F7F"/>
                </a:solidFill>
                <a:latin typeface="Arial"/>
                <a:ea typeface="Arial"/>
                <a:cs typeface="Arial"/>
                <a:sym typeface="Arial"/>
              </a:rPr>
              <a:t>Melonçon</a:t>
            </a:r>
            <a:r>
              <a:rPr lang="en-US" sz="2800" b="0" i="0" u="none" strike="noStrike" cap="none" dirty="0">
                <a:solidFill>
                  <a:srgbClr val="7F7F7F"/>
                </a:solidFill>
                <a:latin typeface="Arial"/>
                <a:ea typeface="Arial"/>
                <a:cs typeface="Arial"/>
                <a:sym typeface="Arial"/>
              </a:rPr>
              <a:t>, PhD</a:t>
            </a:r>
            <a:br>
              <a:rPr lang="en-US" sz="2800" b="0" i="0" u="none" strike="noStrike" cap="none" dirty="0">
                <a:solidFill>
                  <a:srgbClr val="7F7F7F"/>
                </a:solidFill>
                <a:latin typeface="Arial"/>
                <a:ea typeface="Arial"/>
                <a:cs typeface="Arial"/>
                <a:sym typeface="Arial"/>
              </a:rPr>
            </a:br>
            <a:r>
              <a:rPr lang="en-US" sz="2000" b="0" i="0" u="none" strike="noStrike" cap="none" dirty="0">
                <a:solidFill>
                  <a:srgbClr val="7F7F7F"/>
                </a:solidFill>
                <a:latin typeface="Arial"/>
                <a:ea typeface="Arial"/>
                <a:cs typeface="Arial"/>
                <a:sym typeface="Arial"/>
              </a:rPr>
              <a:t>Professor, Technical Communication</a:t>
            </a:r>
          </a:p>
          <a:p>
            <a:pPr marL="0" marR="0" lvl="0" indent="0" algn="l" rtl="0">
              <a:spcBef>
                <a:spcPts val="0"/>
              </a:spcBef>
              <a:spcAft>
                <a:spcPts val="0"/>
              </a:spcAft>
              <a:buClr>
                <a:srgbClr val="7F7F7F"/>
              </a:buClr>
              <a:buSzPts val="2800"/>
              <a:buFont typeface="Arial"/>
              <a:buNone/>
            </a:pPr>
            <a:r>
              <a:rPr lang="en-US" sz="2000" dirty="0">
                <a:solidFill>
                  <a:srgbClr val="7F7F7F"/>
                </a:solidFill>
              </a:rPr>
              <a:t>Chair, Department of English</a:t>
            </a:r>
            <a:endParaRPr sz="2000" dirty="0"/>
          </a:p>
          <a:p>
            <a:pPr marL="342900" marR="0" lvl="0" indent="-342900" algn="l" rtl="0">
              <a:spcBef>
                <a:spcPts val="400"/>
              </a:spcBef>
              <a:spcAft>
                <a:spcPts val="0"/>
              </a:spcAft>
              <a:buClr>
                <a:srgbClr val="7F7F7F"/>
              </a:buClr>
              <a:buSzPts val="2000"/>
              <a:buFont typeface="Arial"/>
              <a:buChar char="•"/>
            </a:pPr>
            <a:r>
              <a:rPr lang="en-US" sz="2000" b="0" i="0" u="none" strike="noStrike" cap="none" dirty="0" err="1">
                <a:solidFill>
                  <a:srgbClr val="7F7F7F"/>
                </a:solidFill>
                <a:latin typeface="Arial"/>
                <a:ea typeface="Arial"/>
                <a:cs typeface="Arial"/>
                <a:sym typeface="Arial"/>
              </a:rPr>
              <a:t>meloncon.research@gmail.com</a:t>
            </a:r>
            <a:endParaRPr sz="2000" b="0" i="0" u="none" strike="noStrike" cap="none" dirty="0">
              <a:solidFill>
                <a:srgbClr val="7F7F7F"/>
              </a:solidFill>
              <a:latin typeface="Arial"/>
              <a:ea typeface="Arial"/>
              <a:cs typeface="Arial"/>
              <a:sym typeface="Arial"/>
            </a:endParaRPr>
          </a:p>
          <a:p>
            <a:pPr marL="342900" marR="0" lvl="0" indent="-342900" algn="l" rtl="0">
              <a:spcBef>
                <a:spcPts val="400"/>
              </a:spcBef>
              <a:spcAft>
                <a:spcPts val="0"/>
              </a:spcAft>
              <a:buClr>
                <a:srgbClr val="7F7F7F"/>
              </a:buClr>
              <a:buSzPts val="2000"/>
              <a:buFont typeface="Arial"/>
              <a:buChar char="•"/>
            </a:pPr>
            <a:r>
              <a:rPr lang="en-US" sz="2000" b="0" i="0" u="none" strike="noStrike" cap="none" dirty="0">
                <a:solidFill>
                  <a:srgbClr val="7F7F7F"/>
                </a:solidFill>
                <a:latin typeface="Arial"/>
                <a:ea typeface="Arial"/>
                <a:cs typeface="Arial"/>
                <a:sym typeface="Arial"/>
              </a:rPr>
              <a:t>803-370-0008</a:t>
            </a:r>
          </a:p>
          <a:p>
            <a:pPr marL="342900" marR="0" lvl="0" indent="-342900" algn="l" rtl="0">
              <a:spcBef>
                <a:spcPts val="400"/>
              </a:spcBef>
              <a:spcAft>
                <a:spcPts val="0"/>
              </a:spcAft>
              <a:buClr>
                <a:srgbClr val="7F7F7F"/>
              </a:buClr>
              <a:buSzPts val="2000"/>
              <a:buFont typeface="Arial"/>
              <a:buChar char="•"/>
            </a:pPr>
            <a:r>
              <a:rPr lang="en-US" sz="2000" dirty="0">
                <a:solidFill>
                  <a:srgbClr val="7F7F7F"/>
                </a:solidFill>
              </a:rPr>
              <a:t>http://</a:t>
            </a:r>
            <a:r>
              <a:rPr lang="en-US" sz="2000" dirty="0" err="1">
                <a:solidFill>
                  <a:srgbClr val="7F7F7F"/>
                </a:solidFill>
              </a:rPr>
              <a:t>tek-ritr.com</a:t>
            </a:r>
            <a:endParaRPr dirty="0"/>
          </a:p>
        </p:txBody>
      </p:sp>
      <p:pic>
        <p:nvPicPr>
          <p:cNvPr id="3" name="Picture 2" descr="A picture containing tree, outdoor, plant&#10;&#10;Description automatically generated">
            <a:extLst>
              <a:ext uri="{FF2B5EF4-FFF2-40B4-BE49-F238E27FC236}">
                <a16:creationId xmlns:a16="http://schemas.microsoft.com/office/drawing/2014/main" id="{0374F870-69D8-C249-A307-CC3009E7810D}"/>
              </a:ext>
            </a:extLst>
          </p:cNvPr>
          <p:cNvPicPr>
            <a:picLocks noChangeAspect="1"/>
          </p:cNvPicPr>
          <p:nvPr/>
        </p:nvPicPr>
        <p:blipFill>
          <a:blip r:embed="rId3"/>
          <a:stretch>
            <a:fillRect/>
          </a:stretch>
        </p:blipFill>
        <p:spPr>
          <a:xfrm>
            <a:off x="590550" y="1713434"/>
            <a:ext cx="3746500" cy="2489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7" descr="A picture containing sitting, large, device, colorful&#10;&#10;Description automatically generated"/>
          <p:cNvPicPr preferRelativeResize="0"/>
          <p:nvPr/>
        </p:nvPicPr>
        <p:blipFill rotWithShape="1">
          <a:blip r:embed="rId3">
            <a:alphaModFix/>
          </a:blip>
          <a:srcRect/>
          <a:stretch/>
        </p:blipFill>
        <p:spPr>
          <a:xfrm>
            <a:off x="1249218" y="1198000"/>
            <a:ext cx="6645564" cy="3322782"/>
          </a:xfrm>
          <a:prstGeom prst="rect">
            <a:avLst/>
          </a:prstGeom>
          <a:noFill/>
          <a:ln>
            <a:noFill/>
          </a:ln>
        </p:spPr>
      </p:pic>
      <p:sp>
        <p:nvSpPr>
          <p:cNvPr id="124" name="Google Shape;124;p7"/>
          <p:cNvSpPr txBox="1"/>
          <p:nvPr/>
        </p:nvSpPr>
        <p:spPr>
          <a:xfrm>
            <a:off x="1371110" y="4705933"/>
            <a:ext cx="6401779" cy="954067"/>
          </a:xfrm>
          <a:prstGeom prst="rect">
            <a:avLst/>
          </a:prstGeom>
          <a:noFill/>
          <a:ln>
            <a:noFill/>
          </a:ln>
        </p:spPr>
        <p:txBody>
          <a:bodyPr spcFirstLastPara="1" wrap="square" lIns="91425" tIns="45700" rIns="91425" bIns="45700" anchor="t" anchorCtr="0">
            <a:spAutoFit/>
          </a:bodyPr>
          <a:lstStyle/>
          <a:p>
            <a:pPr lvl="0" algn="ctr"/>
            <a:r>
              <a:rPr lang="en-US" sz="2800" dirty="0"/>
              <a:t>what constitutes usable information in complex systems?</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4" name="Picture 3" descr="research.jpg">
            <a:extLst>
              <a:ext uri="{FF2B5EF4-FFF2-40B4-BE49-F238E27FC236}">
                <a16:creationId xmlns:a16="http://schemas.microsoft.com/office/drawing/2014/main" id="{7E62F67D-5D1F-AC44-AC62-EFC3F02101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8214" y="1810578"/>
            <a:ext cx="5707571" cy="32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4" name="Picture 3" descr="A group of people standing in front of a logo&#10;&#10;Description automatically generated with medium confidence">
            <a:extLst>
              <a:ext uri="{FF2B5EF4-FFF2-40B4-BE49-F238E27FC236}">
                <a16:creationId xmlns:a16="http://schemas.microsoft.com/office/drawing/2014/main" id="{C6F9F783-B109-3D48-9EC8-330D199A23C3}"/>
              </a:ext>
            </a:extLst>
          </p:cNvPr>
          <p:cNvPicPr>
            <a:picLocks noChangeAspect="1"/>
          </p:cNvPicPr>
          <p:nvPr/>
        </p:nvPicPr>
        <p:blipFill>
          <a:blip r:embed="rId3"/>
          <a:stretch>
            <a:fillRect/>
          </a:stretch>
        </p:blipFill>
        <p:spPr>
          <a:xfrm>
            <a:off x="1092448" y="2728631"/>
            <a:ext cx="6601293" cy="3474365"/>
          </a:xfrm>
          <a:prstGeom prst="rect">
            <a:avLst/>
          </a:prstGeom>
        </p:spPr>
      </p:pic>
      <p:sp>
        <p:nvSpPr>
          <p:cNvPr id="5" name="Text Placeholder 4">
            <a:extLst>
              <a:ext uri="{FF2B5EF4-FFF2-40B4-BE49-F238E27FC236}">
                <a16:creationId xmlns:a16="http://schemas.microsoft.com/office/drawing/2014/main" id="{ACF3B699-F733-794E-8BE8-59F2CF2D201F}"/>
              </a:ext>
            </a:extLst>
          </p:cNvPr>
          <p:cNvSpPr>
            <a:spLocks noGrp="1"/>
          </p:cNvSpPr>
          <p:nvPr>
            <p:ph type="body" idx="1"/>
          </p:nvPr>
        </p:nvSpPr>
        <p:spPr>
          <a:xfrm>
            <a:off x="278295" y="1500297"/>
            <a:ext cx="8229600" cy="3857405"/>
          </a:xfrm>
        </p:spPr>
        <p:txBody>
          <a:bodyPr/>
          <a:lstStyle/>
          <a:p>
            <a:pPr marL="114300" indent="0" algn="ctr">
              <a:buNone/>
            </a:pPr>
            <a:r>
              <a:rPr lang="en-US" dirty="0"/>
              <a:t>Big Data and analytics in TPC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Google Shape;124;p7"/>
          <p:cNvSpPr txBox="1"/>
          <p:nvPr/>
        </p:nvSpPr>
        <p:spPr>
          <a:xfrm>
            <a:off x="1231962" y="1445898"/>
            <a:ext cx="6401779" cy="954067"/>
          </a:xfrm>
          <a:prstGeom prst="rect">
            <a:avLst/>
          </a:prstGeom>
          <a:noFill/>
          <a:ln>
            <a:noFill/>
          </a:ln>
        </p:spPr>
        <p:txBody>
          <a:bodyPr spcFirstLastPara="1" wrap="square" lIns="91425" tIns="45700" rIns="91425" bIns="45700" anchor="t" anchorCtr="0">
            <a:spAutoFit/>
          </a:bodyPr>
          <a:lstStyle/>
          <a:p>
            <a:pPr lvl="0" algn="ctr"/>
            <a:r>
              <a:rPr lang="en-US" sz="2800" dirty="0"/>
              <a:t>what constitutes usable information in complex systems?</a:t>
            </a:r>
            <a:endParaRPr sz="2800" dirty="0"/>
          </a:p>
        </p:txBody>
      </p:sp>
      <p:pic>
        <p:nvPicPr>
          <p:cNvPr id="3" name="Picture 2" descr="Shape, arrow&#10;&#10;Description automatically generated">
            <a:extLst>
              <a:ext uri="{FF2B5EF4-FFF2-40B4-BE49-F238E27FC236}">
                <a16:creationId xmlns:a16="http://schemas.microsoft.com/office/drawing/2014/main" id="{14EEDB64-5AA3-E643-8C3E-56E5FC537022}"/>
              </a:ext>
            </a:extLst>
          </p:cNvPr>
          <p:cNvPicPr>
            <a:picLocks noChangeAspect="1"/>
          </p:cNvPicPr>
          <p:nvPr/>
        </p:nvPicPr>
        <p:blipFill>
          <a:blip r:embed="rId3"/>
          <a:stretch>
            <a:fillRect/>
          </a:stretch>
        </p:blipFill>
        <p:spPr>
          <a:xfrm>
            <a:off x="3860800" y="2717800"/>
            <a:ext cx="1422400" cy="1422400"/>
          </a:xfrm>
          <a:prstGeom prst="rect">
            <a:avLst/>
          </a:prstGeom>
        </p:spPr>
      </p:pic>
      <p:sp>
        <p:nvSpPr>
          <p:cNvPr id="6" name="Google Shape;124;p7">
            <a:extLst>
              <a:ext uri="{FF2B5EF4-FFF2-40B4-BE49-F238E27FC236}">
                <a16:creationId xmlns:a16="http://schemas.microsoft.com/office/drawing/2014/main" id="{BA7E2490-E7C7-1649-8FC9-600050AAAEDD}"/>
              </a:ext>
            </a:extLst>
          </p:cNvPr>
          <p:cNvSpPr txBox="1"/>
          <p:nvPr/>
        </p:nvSpPr>
        <p:spPr>
          <a:xfrm>
            <a:off x="1583144" y="4413018"/>
            <a:ext cx="6401779" cy="954067"/>
          </a:xfrm>
          <a:prstGeom prst="rect">
            <a:avLst/>
          </a:prstGeom>
          <a:noFill/>
          <a:ln>
            <a:noFill/>
          </a:ln>
        </p:spPr>
        <p:txBody>
          <a:bodyPr spcFirstLastPara="1" wrap="square" lIns="91425" tIns="45700" rIns="91425" bIns="45700" anchor="t" anchorCtr="0">
            <a:spAutoFit/>
          </a:bodyPr>
          <a:lstStyle/>
          <a:p>
            <a:pPr lvl="0" algn="ctr"/>
            <a:r>
              <a:rPr lang="en-US" sz="2800" dirty="0"/>
              <a:t>What does “usable information” mean as evidence in research?</a:t>
            </a:r>
            <a:endParaRPr sz="2800" dirty="0"/>
          </a:p>
        </p:txBody>
      </p:sp>
    </p:spTree>
    <p:extLst>
      <p:ext uri="{BB962C8B-B14F-4D97-AF65-F5344CB8AC3E}">
        <p14:creationId xmlns:p14="http://schemas.microsoft.com/office/powerpoint/2010/main" val="2361448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4" name="Title 1">
            <a:extLst>
              <a:ext uri="{FF2B5EF4-FFF2-40B4-BE49-F238E27FC236}">
                <a16:creationId xmlns:a16="http://schemas.microsoft.com/office/drawing/2014/main" id="{903A5246-0558-0D44-8C54-A0C36CB0E5C3}"/>
              </a:ext>
            </a:extLst>
          </p:cNvPr>
          <p:cNvSpPr>
            <a:spLocks noGrp="1"/>
          </p:cNvSpPr>
          <p:nvPr/>
        </p:nvSpPr>
        <p:spPr bwMode="auto">
          <a:xfrm>
            <a:off x="2798972" y="4759389"/>
            <a:ext cx="2731604" cy="1143000"/>
          </a:xfrm>
          <a:prstGeom prst="rect">
            <a:avLst/>
          </a:prstGeom>
          <a:noFill/>
          <a:ln>
            <a:noFill/>
          </a:ln>
          <a:effectLst/>
          <a:extLst>
            <a:ext uri="{909E8E84-426E-40dd-AFC4-6F175D3DCCD1}">
              <a14:hiddenFill xmlns="" xmlns:a14="http://schemas.microsoft.com/office/drawing/2010/main" xmlns:lc="http://schemas.openxmlformats.org/drawingml/2006/lockedCanvas">
                <a:solidFill>
                  <a:schemeClr val="accent1"/>
                </a:solidFill>
              </a14:hiddenFill>
            </a:ext>
            <a:ext uri="{91240B29-F687-4f45-9708-019B960494DF}">
              <a14:hiddenLine xmlns="" xmlns:a14="http://schemas.microsoft.com/office/drawing/2010/main" xmlns:lc="http://schemas.openxmlformats.org/drawingml/2006/lockedCanvas" w="9525">
                <a:solidFill>
                  <a:schemeClr val="tx1"/>
                </a:solidFill>
                <a:miter lim="800000"/>
                <a:headEnd/>
                <a:tailEnd/>
              </a14:hiddenLine>
            </a:ext>
            <a:ext uri="{AF507438-7753-43e0-B8FC-AC1667EBCBE1}">
              <a14:hiddenEffects xmlns="" xmlns:a14="http://schemas.microsoft.com/office/drawing/2010/main" xmlns:lc="http://schemas.openxmlformats.org/drawingml/2006/lockedCanvas">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defRPr/>
            </a:pPr>
            <a:r>
              <a:rPr lang="en-US" dirty="0">
                <a:solidFill>
                  <a:schemeClr val="tx1"/>
                </a:solidFill>
                <a:cs typeface="+mj-cs"/>
              </a:rPr>
              <a:t>objective</a:t>
            </a:r>
          </a:p>
        </p:txBody>
      </p:sp>
      <p:sp>
        <p:nvSpPr>
          <p:cNvPr id="5" name="Title 1">
            <a:extLst>
              <a:ext uri="{FF2B5EF4-FFF2-40B4-BE49-F238E27FC236}">
                <a16:creationId xmlns:a16="http://schemas.microsoft.com/office/drawing/2014/main" id="{8E9880DF-8CDC-374A-BCF3-7FEB24550F1C}"/>
              </a:ext>
            </a:extLst>
          </p:cNvPr>
          <p:cNvSpPr>
            <a:spLocks noGrp="1"/>
          </p:cNvSpPr>
          <p:nvPr/>
        </p:nvSpPr>
        <p:spPr bwMode="auto">
          <a:xfrm>
            <a:off x="2648778" y="1220856"/>
            <a:ext cx="2731604" cy="1143000"/>
          </a:xfrm>
          <a:prstGeom prst="rect">
            <a:avLst/>
          </a:prstGeom>
          <a:noFill/>
          <a:ln>
            <a:noFill/>
          </a:ln>
          <a:effectLst/>
          <a:extLst>
            <a:ext uri="{909E8E84-426E-40dd-AFC4-6F175D3DCCD1}">
              <a14:hiddenFill xmlns="" xmlns:a14="http://schemas.microsoft.com/office/drawing/2010/main" xmlns:lc="http://schemas.openxmlformats.org/drawingml/2006/lockedCanvas">
                <a:solidFill>
                  <a:schemeClr val="accent1"/>
                </a:solidFill>
              </a14:hiddenFill>
            </a:ext>
            <a:ext uri="{91240B29-F687-4f45-9708-019B960494DF}">
              <a14:hiddenLine xmlns="" xmlns:a14="http://schemas.microsoft.com/office/drawing/2010/main" xmlns:lc="http://schemas.openxmlformats.org/drawingml/2006/lockedCanvas" w="9525">
                <a:solidFill>
                  <a:schemeClr val="tx1"/>
                </a:solidFill>
                <a:miter lim="800000"/>
                <a:headEnd/>
                <a:tailEnd/>
              </a14:hiddenLine>
            </a:ext>
            <a:ext uri="{AF507438-7753-43e0-B8FC-AC1667EBCBE1}">
              <a14:hiddenEffects xmlns="" xmlns:a14="http://schemas.microsoft.com/office/drawing/2010/main" xmlns:lc="http://schemas.openxmlformats.org/drawingml/2006/lockedCanvas">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defRPr/>
            </a:pPr>
            <a:r>
              <a:rPr lang="en-US" dirty="0">
                <a:solidFill>
                  <a:schemeClr val="tx1"/>
                </a:solidFill>
                <a:cs typeface="+mj-cs"/>
              </a:rPr>
              <a:t>data</a:t>
            </a:r>
          </a:p>
        </p:txBody>
      </p:sp>
      <p:pic>
        <p:nvPicPr>
          <p:cNvPr id="3" name="Picture 2" descr="A picture containing text, clipart&#10;&#10;Description automatically generated">
            <a:extLst>
              <a:ext uri="{FF2B5EF4-FFF2-40B4-BE49-F238E27FC236}">
                <a16:creationId xmlns:a16="http://schemas.microsoft.com/office/drawing/2014/main" id="{FAD06A40-9C7E-4F4F-877F-F4D8D4283942}"/>
              </a:ext>
            </a:extLst>
          </p:cNvPr>
          <p:cNvPicPr>
            <a:picLocks noChangeAspect="1"/>
          </p:cNvPicPr>
          <p:nvPr/>
        </p:nvPicPr>
        <p:blipFill>
          <a:blip r:embed="rId3"/>
          <a:stretch>
            <a:fillRect/>
          </a:stretch>
        </p:blipFill>
        <p:spPr>
          <a:xfrm>
            <a:off x="2564850" y="2445578"/>
            <a:ext cx="3199848" cy="2232089"/>
          </a:xfrm>
          <a:prstGeom prst="rect">
            <a:avLst/>
          </a:prstGeom>
        </p:spPr>
      </p:pic>
    </p:spTree>
    <p:extLst>
      <p:ext uri="{BB962C8B-B14F-4D97-AF65-F5344CB8AC3E}">
        <p14:creationId xmlns:p14="http://schemas.microsoft.com/office/powerpoint/2010/main" val="3550606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clipart&#10;&#10;Description automatically generated">
            <a:extLst>
              <a:ext uri="{FF2B5EF4-FFF2-40B4-BE49-F238E27FC236}">
                <a16:creationId xmlns:a16="http://schemas.microsoft.com/office/drawing/2014/main" id="{C48663CF-08C1-DA4D-A2C7-25F66605867E}"/>
              </a:ext>
            </a:extLst>
          </p:cNvPr>
          <p:cNvPicPr>
            <a:picLocks noChangeAspect="1"/>
          </p:cNvPicPr>
          <p:nvPr/>
        </p:nvPicPr>
        <p:blipFill>
          <a:blip r:embed="rId3"/>
          <a:stretch>
            <a:fillRect/>
          </a:stretch>
        </p:blipFill>
        <p:spPr>
          <a:xfrm>
            <a:off x="1635263" y="2139535"/>
            <a:ext cx="5873474" cy="2936737"/>
          </a:xfrm>
          <a:prstGeom prst="rect">
            <a:avLst/>
          </a:prstGeom>
        </p:spPr>
      </p:pic>
    </p:spTree>
    <p:extLst>
      <p:ext uri="{BB962C8B-B14F-4D97-AF65-F5344CB8AC3E}">
        <p14:creationId xmlns:p14="http://schemas.microsoft.com/office/powerpoint/2010/main" val="3845447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icture containing drawing&#10;&#10;Description automatically generated">
            <a:extLst>
              <a:ext uri="{FF2B5EF4-FFF2-40B4-BE49-F238E27FC236}">
                <a16:creationId xmlns:a16="http://schemas.microsoft.com/office/drawing/2014/main" id="{9A1A7DE7-86E9-8947-BBE2-2530AEE2F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39975"/>
            <a:ext cx="9144000" cy="217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4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website&#10;&#10;Description automatically generated">
            <a:extLst>
              <a:ext uri="{FF2B5EF4-FFF2-40B4-BE49-F238E27FC236}">
                <a16:creationId xmlns:a16="http://schemas.microsoft.com/office/drawing/2014/main" id="{D4714276-8013-7146-903D-BF78E649E737}"/>
              </a:ext>
            </a:extLst>
          </p:cNvPr>
          <p:cNvPicPr>
            <a:picLocks noChangeAspect="1"/>
          </p:cNvPicPr>
          <p:nvPr/>
        </p:nvPicPr>
        <p:blipFill>
          <a:blip r:embed="rId3"/>
          <a:stretch>
            <a:fillRect/>
          </a:stretch>
        </p:blipFill>
        <p:spPr>
          <a:xfrm>
            <a:off x="0" y="957648"/>
            <a:ext cx="9144000" cy="4942703"/>
          </a:xfrm>
          <a:prstGeom prst="rect">
            <a:avLst/>
          </a:prstGeom>
        </p:spPr>
      </p:pic>
    </p:spTree>
    <p:extLst>
      <p:ext uri="{BB962C8B-B14F-4D97-AF65-F5344CB8AC3E}">
        <p14:creationId xmlns:p14="http://schemas.microsoft.com/office/powerpoint/2010/main" val="873076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Google Shape;208;p20">
            <a:extLst>
              <a:ext uri="{FF2B5EF4-FFF2-40B4-BE49-F238E27FC236}">
                <a16:creationId xmlns:a16="http://schemas.microsoft.com/office/drawing/2014/main" id="{1D2123D4-E5D9-3147-84E9-1D0F7307D8B8}"/>
              </a:ext>
            </a:extLst>
          </p:cNvPr>
          <p:cNvSpPr txBox="1">
            <a:spLocks noGrp="1"/>
          </p:cNvSpPr>
          <p:nvPr>
            <p:ph type="title"/>
          </p:nvPr>
        </p:nvSpPr>
        <p:spPr>
          <a:xfrm>
            <a:off x="2514601" y="1493217"/>
            <a:ext cx="5070422" cy="77554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7F7F7F"/>
              </a:buClr>
              <a:buSzPts val="3200"/>
              <a:buFont typeface="Arial"/>
              <a:buNone/>
            </a:pPr>
            <a:r>
              <a:rPr lang="en-US" dirty="0"/>
              <a:t>RESEARCH JUSTICE</a:t>
            </a:r>
            <a:endParaRPr dirty="0"/>
          </a:p>
        </p:txBody>
      </p:sp>
      <p:pic>
        <p:nvPicPr>
          <p:cNvPr id="6" name="Picture 5" descr="Diagram&#10;&#10;Description automatically generated">
            <a:extLst>
              <a:ext uri="{FF2B5EF4-FFF2-40B4-BE49-F238E27FC236}">
                <a16:creationId xmlns:a16="http://schemas.microsoft.com/office/drawing/2014/main" id="{74470DB3-1175-A342-BCFB-903565EC35C6}"/>
              </a:ext>
            </a:extLst>
          </p:cNvPr>
          <p:cNvPicPr>
            <a:picLocks noChangeAspect="1"/>
          </p:cNvPicPr>
          <p:nvPr/>
        </p:nvPicPr>
        <p:blipFill>
          <a:blip r:embed="rId3"/>
          <a:stretch>
            <a:fillRect/>
          </a:stretch>
        </p:blipFill>
        <p:spPr>
          <a:xfrm>
            <a:off x="1678898" y="2268757"/>
            <a:ext cx="6486998" cy="38921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2" name="Google Shape;117;p6">
            <a:extLst>
              <a:ext uri="{FF2B5EF4-FFF2-40B4-BE49-F238E27FC236}">
                <a16:creationId xmlns:a16="http://schemas.microsoft.com/office/drawing/2014/main" id="{982DC0E5-ABFB-5F41-A2FB-0D15A4C2134C}"/>
              </a:ext>
            </a:extLst>
          </p:cNvPr>
          <p:cNvSpPr txBox="1"/>
          <p:nvPr/>
        </p:nvSpPr>
        <p:spPr>
          <a:xfrm>
            <a:off x="725557" y="1192449"/>
            <a:ext cx="7692886" cy="3785611"/>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Font typeface="Arial" panose="020B0604020202020204" pitchFamily="34" charset="0"/>
              <a:buChar char="•"/>
            </a:pPr>
            <a:r>
              <a:rPr lang="en-US" sz="4000" dirty="0">
                <a:solidFill>
                  <a:schemeClr val="tx1"/>
                </a:solidFill>
                <a:latin typeface="+mj-lt"/>
                <a:ea typeface="Calibri"/>
                <a:cs typeface="Blackadder ITC" panose="020F0502020204030204" pitchFamily="34" charset="0"/>
                <a:sym typeface="Calibri"/>
              </a:rPr>
              <a:t>makes academic and other authoritative knowledge relevant</a:t>
            </a:r>
          </a:p>
          <a:p>
            <a:pPr marL="571500" marR="0" lvl="0" indent="-571500" algn="l" rtl="0">
              <a:spcBef>
                <a:spcPts val="0"/>
              </a:spcBef>
              <a:spcAft>
                <a:spcPts val="0"/>
              </a:spcAft>
              <a:buFont typeface="Arial" panose="020B0604020202020204" pitchFamily="34" charset="0"/>
              <a:buChar char="•"/>
            </a:pPr>
            <a:r>
              <a:rPr lang="en-US" sz="4000" dirty="0">
                <a:solidFill>
                  <a:schemeClr val="tx1"/>
                </a:solidFill>
                <a:latin typeface="+mj-lt"/>
                <a:cs typeface="Blackadder ITC" panose="020F0502020204030204" pitchFamily="34" charset="0"/>
                <a:sym typeface="Calibri"/>
              </a:rPr>
              <a:t>democratizes research to what knowledge (read data) is legitimate and valid</a:t>
            </a:r>
            <a:endParaRPr sz="4000" dirty="0">
              <a:solidFill>
                <a:schemeClr val="tx1"/>
              </a:solidFill>
              <a:latin typeface="+mj-lt"/>
              <a:cs typeface="Blackadder ITC"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7" name="Google Shape;117;p6"/>
          <p:cNvSpPr txBox="1"/>
          <p:nvPr/>
        </p:nvSpPr>
        <p:spPr>
          <a:xfrm>
            <a:off x="1935317" y="2643562"/>
            <a:ext cx="6075622"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dirty="0">
                <a:solidFill>
                  <a:srgbClr val="FF0000"/>
                </a:solidFill>
                <a:latin typeface="Edwardian Script ITC" panose="030303020407070D0804" pitchFamily="66" charset="77"/>
                <a:ea typeface="Calibri"/>
                <a:cs typeface="Blackadder ITC" panose="020F0502020204030204" pitchFamily="34" charset="0"/>
                <a:sym typeface="Calibri"/>
              </a:rPr>
              <a:t>Qualitative Analytics </a:t>
            </a:r>
            <a:endParaRPr sz="6000" dirty="0">
              <a:solidFill>
                <a:srgbClr val="FF0000"/>
              </a:solidFill>
              <a:latin typeface="Edwardian Script ITC" panose="030303020407070D0804" pitchFamily="66" charset="77"/>
              <a:cs typeface="Blackadder ITC"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descr="A picture containing bird&#10;&#10;Description automatically generated"/>
          <p:cNvPicPr preferRelativeResize="0"/>
          <p:nvPr/>
        </p:nvPicPr>
        <p:blipFill rotWithShape="1">
          <a:blip r:embed="rId3">
            <a:alphaModFix/>
          </a:blip>
          <a:srcRect/>
          <a:stretch/>
        </p:blipFill>
        <p:spPr>
          <a:xfrm>
            <a:off x="1808018" y="1356244"/>
            <a:ext cx="5527964" cy="41455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BB1841-191B-C346-9B00-5230909A24A1}"/>
              </a:ext>
            </a:extLst>
          </p:cNvPr>
          <p:cNvSpPr/>
          <p:nvPr/>
        </p:nvSpPr>
        <p:spPr>
          <a:xfrm>
            <a:off x="1351722" y="2151727"/>
            <a:ext cx="7374835" cy="2554545"/>
          </a:xfrm>
          <a:prstGeom prst="rect">
            <a:avLst/>
          </a:prstGeom>
        </p:spPr>
        <p:txBody>
          <a:bodyPr wrap="square">
            <a:spAutoFit/>
          </a:bodyPr>
          <a:lstStyle/>
          <a:p>
            <a:r>
              <a:rPr lang="en-US" sz="4000" b="1" dirty="0">
                <a:solidFill>
                  <a:srgbClr val="202124"/>
                </a:solidFill>
                <a:latin typeface="arial" panose="020B0604020202020204" pitchFamily="34" charset="0"/>
              </a:rPr>
              <a:t>Analytics</a:t>
            </a:r>
            <a:r>
              <a:rPr lang="en-US" sz="4000" dirty="0">
                <a:solidFill>
                  <a:srgbClr val="202124"/>
                </a:solidFill>
                <a:latin typeface="arial" panose="020B0604020202020204" pitchFamily="34" charset="0"/>
              </a:rPr>
              <a:t> is the systematic computational analysis of data. It typically discovers meaningful patterns. </a:t>
            </a:r>
            <a:endParaRPr lang="en-US" sz="4000" dirty="0"/>
          </a:p>
        </p:txBody>
      </p:sp>
    </p:spTree>
    <p:extLst>
      <p:ext uri="{BB962C8B-B14F-4D97-AF65-F5344CB8AC3E}">
        <p14:creationId xmlns:p14="http://schemas.microsoft.com/office/powerpoint/2010/main" val="1101524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36;p9">
            <a:extLst>
              <a:ext uri="{FF2B5EF4-FFF2-40B4-BE49-F238E27FC236}">
                <a16:creationId xmlns:a16="http://schemas.microsoft.com/office/drawing/2014/main" id="{07E96FCC-5AC7-C140-B79E-11F06C8625F3}"/>
              </a:ext>
            </a:extLst>
          </p:cNvPr>
          <p:cNvSpPr txBox="1">
            <a:spLocks/>
          </p:cNvSpPr>
          <p:nvPr/>
        </p:nvSpPr>
        <p:spPr>
          <a:xfrm>
            <a:off x="735495" y="1382135"/>
            <a:ext cx="4114800" cy="69514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F7F7F"/>
              </a:buClr>
              <a:buSzPts val="3200"/>
            </a:pPr>
            <a:r>
              <a:rPr lang="en-US" sz="4000" dirty="0"/>
              <a:t>Qualitative….. </a:t>
            </a:r>
          </a:p>
        </p:txBody>
      </p:sp>
      <p:sp>
        <p:nvSpPr>
          <p:cNvPr id="3" name="Google Shape;136;p9">
            <a:extLst>
              <a:ext uri="{FF2B5EF4-FFF2-40B4-BE49-F238E27FC236}">
                <a16:creationId xmlns:a16="http://schemas.microsoft.com/office/drawing/2014/main" id="{709DB3B5-1F7C-0544-A5D0-7FC0CFD4E4E1}"/>
              </a:ext>
            </a:extLst>
          </p:cNvPr>
          <p:cNvSpPr txBox="1">
            <a:spLocks/>
          </p:cNvSpPr>
          <p:nvPr/>
        </p:nvSpPr>
        <p:spPr>
          <a:xfrm>
            <a:off x="5029200" y="2605245"/>
            <a:ext cx="4114800" cy="69514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F7F7F"/>
              </a:buClr>
              <a:buSzPts val="3200"/>
            </a:pPr>
            <a:r>
              <a:rPr lang="en-US" sz="4000" dirty="0">
                <a:solidFill>
                  <a:srgbClr val="FF0000"/>
                </a:solidFill>
                <a:latin typeface="Apple Chancery" panose="03020702040506060504" pitchFamily="66" charset="-79"/>
                <a:cs typeface="Apple Chancery" panose="03020702040506060504" pitchFamily="66" charset="-79"/>
              </a:rPr>
              <a:t>Concepts</a:t>
            </a:r>
            <a:r>
              <a:rPr lang="en-US" sz="4000" dirty="0"/>
              <a:t> </a:t>
            </a:r>
          </a:p>
        </p:txBody>
      </p:sp>
      <p:sp>
        <p:nvSpPr>
          <p:cNvPr id="4" name="Google Shape;136;p9">
            <a:extLst>
              <a:ext uri="{FF2B5EF4-FFF2-40B4-BE49-F238E27FC236}">
                <a16:creationId xmlns:a16="http://schemas.microsoft.com/office/drawing/2014/main" id="{31AFC505-6955-624E-8FAB-33207660A399}"/>
              </a:ext>
            </a:extLst>
          </p:cNvPr>
          <p:cNvSpPr txBox="1">
            <a:spLocks/>
          </p:cNvSpPr>
          <p:nvPr/>
        </p:nvSpPr>
        <p:spPr>
          <a:xfrm>
            <a:off x="735495" y="3652166"/>
            <a:ext cx="4114800" cy="69514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F7F7F"/>
              </a:buClr>
              <a:buSzPts val="3200"/>
            </a:pPr>
            <a:r>
              <a:rPr lang="en-US" sz="4000" dirty="0">
                <a:solidFill>
                  <a:srgbClr val="FF0000"/>
                </a:solidFill>
                <a:latin typeface="Apple Chancery" panose="03020702040506060504" pitchFamily="66" charset="-79"/>
                <a:cs typeface="Apple Chancery" panose="03020702040506060504" pitchFamily="66" charset="-79"/>
              </a:rPr>
              <a:t>Opinions</a:t>
            </a:r>
            <a:r>
              <a:rPr lang="en-US" sz="4000" dirty="0"/>
              <a:t> </a:t>
            </a:r>
          </a:p>
        </p:txBody>
      </p:sp>
      <p:sp>
        <p:nvSpPr>
          <p:cNvPr id="5" name="Google Shape;136;p9">
            <a:extLst>
              <a:ext uri="{FF2B5EF4-FFF2-40B4-BE49-F238E27FC236}">
                <a16:creationId xmlns:a16="http://schemas.microsoft.com/office/drawing/2014/main" id="{A924BBAA-8043-7047-A83B-2D602F58D752}"/>
              </a:ext>
            </a:extLst>
          </p:cNvPr>
          <p:cNvSpPr txBox="1">
            <a:spLocks/>
          </p:cNvSpPr>
          <p:nvPr/>
        </p:nvSpPr>
        <p:spPr>
          <a:xfrm>
            <a:off x="3531704" y="4875276"/>
            <a:ext cx="4114800" cy="69514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7F7F7F"/>
              </a:buClr>
              <a:buSzPts val="3200"/>
            </a:pPr>
            <a:r>
              <a:rPr lang="en-US" sz="4000" dirty="0">
                <a:solidFill>
                  <a:srgbClr val="FF0000"/>
                </a:solidFill>
                <a:latin typeface="Apple Chancery" panose="03020702040506060504" pitchFamily="66" charset="-79"/>
                <a:cs typeface="Apple Chancery" panose="03020702040506060504" pitchFamily="66" charset="-79"/>
              </a:rPr>
              <a:t>Experiences</a:t>
            </a:r>
            <a:endParaRPr lang="en-US" sz="4000" dirty="0"/>
          </a:p>
        </p:txBody>
      </p:sp>
    </p:spTree>
    <p:extLst>
      <p:ext uri="{BB962C8B-B14F-4D97-AF65-F5344CB8AC3E}">
        <p14:creationId xmlns:p14="http://schemas.microsoft.com/office/powerpoint/2010/main" val="3959265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3" name="Google Shape;136;p9">
            <a:extLst>
              <a:ext uri="{FF2B5EF4-FFF2-40B4-BE49-F238E27FC236}">
                <a16:creationId xmlns:a16="http://schemas.microsoft.com/office/drawing/2014/main" id="{5B9F9AB2-AC30-D64D-9898-5F06A36AB0B9}"/>
              </a:ext>
            </a:extLst>
          </p:cNvPr>
          <p:cNvSpPr txBox="1">
            <a:spLocks noGrp="1"/>
          </p:cNvSpPr>
          <p:nvPr>
            <p:ph type="title"/>
          </p:nvPr>
        </p:nvSpPr>
        <p:spPr>
          <a:xfrm>
            <a:off x="4417943" y="1953337"/>
            <a:ext cx="4169465" cy="2951326"/>
          </a:xfrm>
          <a:prstGeom prst="rect">
            <a:avLst/>
          </a:prstGeom>
          <a:noFill/>
          <a:ln>
            <a:noFill/>
          </a:ln>
        </p:spPr>
        <p:txBody>
          <a:bodyPr spcFirstLastPara="1" wrap="square" lIns="91425" tIns="45700" rIns="91425" bIns="45700" anchor="ctr" anchorCtr="0">
            <a:noAutofit/>
          </a:bodyPr>
          <a:lstStyle/>
          <a:p>
            <a:pPr lvl="0">
              <a:buSzPts val="3200"/>
            </a:pPr>
            <a:r>
              <a:rPr lang="en-US" dirty="0">
                <a:solidFill>
                  <a:schemeClr val="dk1"/>
                </a:solidFill>
                <a:latin typeface="Calibri"/>
                <a:cs typeface="Calibri"/>
                <a:sym typeface="Calibri"/>
              </a:rPr>
              <a:t>e</a:t>
            </a:r>
            <a:r>
              <a:rPr lang="en-US" dirty="0">
                <a:solidFill>
                  <a:schemeClr val="dk1"/>
                </a:solidFill>
                <a:latin typeface="Calibri"/>
                <a:ea typeface="Calibri"/>
                <a:cs typeface="Calibri"/>
                <a:sym typeface="Calibri"/>
              </a:rPr>
              <a:t>thical praxis as situational, embodied, and relational</a:t>
            </a:r>
            <a:endParaRPr dirty="0"/>
          </a:p>
        </p:txBody>
      </p:sp>
      <p:pic>
        <p:nvPicPr>
          <p:cNvPr id="7" name="Picture 6" descr="A couple of street signs&#10;&#10;Description automatically generated with low confidence">
            <a:extLst>
              <a:ext uri="{FF2B5EF4-FFF2-40B4-BE49-F238E27FC236}">
                <a16:creationId xmlns:a16="http://schemas.microsoft.com/office/drawing/2014/main" id="{ED5E5341-401A-C246-81FE-CF1A1D95CF13}"/>
              </a:ext>
            </a:extLst>
          </p:cNvPr>
          <p:cNvPicPr>
            <a:picLocks noChangeAspect="1"/>
          </p:cNvPicPr>
          <p:nvPr/>
        </p:nvPicPr>
        <p:blipFill>
          <a:blip r:embed="rId3"/>
          <a:stretch>
            <a:fillRect/>
          </a:stretch>
        </p:blipFill>
        <p:spPr>
          <a:xfrm>
            <a:off x="346489" y="1953337"/>
            <a:ext cx="3786044" cy="295132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7" name="Google Shape;117;p6"/>
          <p:cNvSpPr txBox="1"/>
          <p:nvPr/>
        </p:nvSpPr>
        <p:spPr>
          <a:xfrm>
            <a:off x="1756412" y="1271962"/>
            <a:ext cx="6075622"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dirty="0">
                <a:solidFill>
                  <a:srgbClr val="FF0000"/>
                </a:solidFill>
                <a:latin typeface="Edwardian Script ITC" panose="030303020407070D0804" pitchFamily="66" charset="77"/>
                <a:ea typeface="Calibri"/>
                <a:cs typeface="Blackadder ITC" panose="020F0502020204030204" pitchFamily="34" charset="0"/>
                <a:sym typeface="Calibri"/>
              </a:rPr>
              <a:t>Qualitative Analytics </a:t>
            </a:r>
            <a:endParaRPr sz="6000" dirty="0">
              <a:solidFill>
                <a:srgbClr val="FF0000"/>
              </a:solidFill>
              <a:latin typeface="Edwardian Script ITC" panose="030303020407070D0804" pitchFamily="66" charset="77"/>
              <a:cs typeface="Blackadder ITC" panose="020F0502020204030204" pitchFamily="34" charset="0"/>
            </a:endParaRPr>
          </a:p>
        </p:txBody>
      </p:sp>
      <p:sp>
        <p:nvSpPr>
          <p:cNvPr id="3" name="Google Shape;117;p6">
            <a:extLst>
              <a:ext uri="{FF2B5EF4-FFF2-40B4-BE49-F238E27FC236}">
                <a16:creationId xmlns:a16="http://schemas.microsoft.com/office/drawing/2014/main" id="{10D8CB57-4987-3C4C-9298-95A73DF6F748}"/>
              </a:ext>
            </a:extLst>
          </p:cNvPr>
          <p:cNvSpPr txBox="1"/>
          <p:nvPr/>
        </p:nvSpPr>
        <p:spPr>
          <a:xfrm>
            <a:off x="944467" y="2782669"/>
            <a:ext cx="7255066" cy="2308284"/>
          </a:xfrm>
          <a:prstGeom prst="rect">
            <a:avLst/>
          </a:prstGeom>
          <a:noFill/>
          <a:ln>
            <a:noFill/>
          </a:ln>
        </p:spPr>
        <p:txBody>
          <a:bodyPr spcFirstLastPara="1" wrap="square" lIns="91425" tIns="45700" rIns="91425" bIns="45700" anchor="t" anchorCtr="0">
            <a:spAutoFit/>
          </a:bodyPr>
          <a:lstStyle/>
          <a:p>
            <a:pPr lvl="0"/>
            <a:r>
              <a:rPr lang="en-US" sz="2800" dirty="0"/>
              <a:t>Is a methodological, ethical orientation that necessitates researchers consider and care for the embodied experiences that exist behind and in the analytic patterns of data.</a:t>
            </a:r>
          </a:p>
        </p:txBody>
      </p:sp>
    </p:spTree>
    <p:extLst>
      <p:ext uri="{BB962C8B-B14F-4D97-AF65-F5344CB8AC3E}">
        <p14:creationId xmlns:p14="http://schemas.microsoft.com/office/powerpoint/2010/main" val="2444054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2" name="Google Shape;117;p6">
            <a:extLst>
              <a:ext uri="{FF2B5EF4-FFF2-40B4-BE49-F238E27FC236}">
                <a16:creationId xmlns:a16="http://schemas.microsoft.com/office/drawing/2014/main" id="{185A7839-2912-7444-961C-1D42C7E9B34C}"/>
              </a:ext>
            </a:extLst>
          </p:cNvPr>
          <p:cNvSpPr txBox="1"/>
          <p:nvPr/>
        </p:nvSpPr>
        <p:spPr>
          <a:xfrm>
            <a:off x="4261074" y="1536194"/>
            <a:ext cx="6075622"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a:solidFill>
                  <a:srgbClr val="FF0000"/>
                </a:solidFill>
                <a:latin typeface="+mj-lt"/>
                <a:ea typeface="Calibri"/>
                <a:cs typeface="Blackadder ITC" panose="020F0502020204030204" pitchFamily="34" charset="0"/>
                <a:sym typeface="Calibri"/>
              </a:rPr>
              <a:t>Qualitative Analytics</a:t>
            </a:r>
          </a:p>
          <a:p>
            <a:pPr marL="0" marR="0" lvl="0" indent="0" algn="l" rtl="0">
              <a:spcBef>
                <a:spcPts val="0"/>
              </a:spcBef>
              <a:spcAft>
                <a:spcPts val="0"/>
              </a:spcAft>
              <a:buNone/>
            </a:pPr>
            <a:endParaRPr lang="en-US" sz="4000" dirty="0">
              <a:solidFill>
                <a:srgbClr val="FF0000"/>
              </a:solidFill>
              <a:latin typeface="+mj-lt"/>
              <a:ea typeface="Calibri"/>
              <a:cs typeface="Blackadder ITC" panose="020F0502020204030204" pitchFamily="34" charset="0"/>
              <a:sym typeface="Calibri"/>
            </a:endParaRPr>
          </a:p>
          <a:p>
            <a:pPr marL="0" marR="0" lvl="0" indent="0" algn="l" rtl="0">
              <a:spcBef>
                <a:spcPts val="0"/>
              </a:spcBef>
              <a:spcAft>
                <a:spcPts val="0"/>
              </a:spcAft>
              <a:buNone/>
            </a:pPr>
            <a:r>
              <a:rPr lang="en-US" sz="4000" dirty="0">
                <a:solidFill>
                  <a:srgbClr val="FF0000"/>
                </a:solidFill>
                <a:latin typeface="+mj-lt"/>
                <a:ea typeface="Calibri"/>
                <a:cs typeface="Blackadder ITC" panose="020F0502020204030204" pitchFamily="34" charset="0"/>
                <a:sym typeface="Calibri"/>
              </a:rPr>
              <a:t>Becomes a form of</a:t>
            </a:r>
          </a:p>
          <a:p>
            <a:pPr marL="0" marR="0" lvl="0" indent="0" algn="l" rtl="0">
              <a:spcBef>
                <a:spcPts val="0"/>
              </a:spcBef>
              <a:spcAft>
                <a:spcPts val="0"/>
              </a:spcAft>
              <a:buNone/>
            </a:pPr>
            <a:endParaRPr lang="en-US" sz="4000" dirty="0">
              <a:solidFill>
                <a:srgbClr val="FF0000"/>
              </a:solidFill>
              <a:latin typeface="+mj-lt"/>
              <a:ea typeface="Calibri"/>
              <a:cs typeface="Blackadder ITC" panose="020F0502020204030204" pitchFamily="34" charset="0"/>
              <a:sym typeface="Calibri"/>
            </a:endParaRPr>
          </a:p>
          <a:p>
            <a:pPr marL="0" marR="0" lvl="0" indent="0" algn="l" rtl="0">
              <a:spcBef>
                <a:spcPts val="0"/>
              </a:spcBef>
              <a:spcAft>
                <a:spcPts val="0"/>
              </a:spcAft>
              <a:buNone/>
            </a:pPr>
            <a:r>
              <a:rPr lang="en-US" sz="4000" dirty="0">
                <a:solidFill>
                  <a:srgbClr val="FF0000"/>
                </a:solidFill>
                <a:latin typeface="+mj-lt"/>
                <a:ea typeface="Calibri"/>
                <a:cs typeface="Blackadder ITC" panose="020F0502020204030204" pitchFamily="34" charset="0"/>
                <a:sym typeface="Calibri"/>
              </a:rPr>
              <a:t>Research Justice</a:t>
            </a:r>
          </a:p>
        </p:txBody>
      </p:sp>
      <p:pic>
        <p:nvPicPr>
          <p:cNvPr id="3" name="Picture 2" descr="A picture containing text&#10;&#10;Description automatically generated">
            <a:extLst>
              <a:ext uri="{FF2B5EF4-FFF2-40B4-BE49-F238E27FC236}">
                <a16:creationId xmlns:a16="http://schemas.microsoft.com/office/drawing/2014/main" id="{844D57F0-ADEB-5E40-98FE-36350754437B}"/>
              </a:ext>
            </a:extLst>
          </p:cNvPr>
          <p:cNvPicPr>
            <a:picLocks noChangeAspect="1"/>
          </p:cNvPicPr>
          <p:nvPr/>
        </p:nvPicPr>
        <p:blipFill>
          <a:blip r:embed="rId3"/>
          <a:stretch>
            <a:fillRect/>
          </a:stretch>
        </p:blipFill>
        <p:spPr>
          <a:xfrm>
            <a:off x="0" y="1085850"/>
            <a:ext cx="3556000" cy="46863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0CBED-AF8F-FB43-80CC-142D34DBCD2B}"/>
              </a:ext>
            </a:extLst>
          </p:cNvPr>
          <p:cNvSpPr/>
          <p:nvPr/>
        </p:nvSpPr>
        <p:spPr>
          <a:xfrm>
            <a:off x="4850297" y="1591893"/>
            <a:ext cx="4293703" cy="3108543"/>
          </a:xfrm>
          <a:prstGeom prst="rect">
            <a:avLst/>
          </a:prstGeom>
        </p:spPr>
        <p:txBody>
          <a:bodyPr wrap="square">
            <a:spAutoFit/>
          </a:bodyPr>
          <a:lstStyle/>
          <a:p>
            <a:r>
              <a:rPr lang="en-US" sz="2800" dirty="0">
                <a:latin typeface="Times New Roman" panose="02020603050405020304" pitchFamily="18" charset="0"/>
              </a:rPr>
              <a:t>“what should guide our research choices is not simply an expectation of internal coherence, but a self-conscious reflection as to their consequences as well”</a:t>
            </a:r>
          </a:p>
        </p:txBody>
      </p:sp>
      <p:pic>
        <p:nvPicPr>
          <p:cNvPr id="6" name="Picture 5" descr="A picture containing person, tree, outdoor, park&#10;&#10;Description automatically generated">
            <a:extLst>
              <a:ext uri="{FF2B5EF4-FFF2-40B4-BE49-F238E27FC236}">
                <a16:creationId xmlns:a16="http://schemas.microsoft.com/office/drawing/2014/main" id="{2C1276E9-55B4-3F48-BB5D-7634EB32E9AC}"/>
              </a:ext>
            </a:extLst>
          </p:cNvPr>
          <p:cNvPicPr>
            <a:picLocks noChangeAspect="1"/>
          </p:cNvPicPr>
          <p:nvPr/>
        </p:nvPicPr>
        <p:blipFill rotWithShape="1">
          <a:blip r:embed="rId3"/>
          <a:srcRect l="28840" r="14402"/>
          <a:stretch/>
        </p:blipFill>
        <p:spPr>
          <a:xfrm>
            <a:off x="616225" y="1269282"/>
            <a:ext cx="3677479" cy="4319436"/>
          </a:xfrm>
          <a:prstGeom prst="rect">
            <a:avLst/>
          </a:prstGeom>
        </p:spPr>
      </p:pic>
    </p:spTree>
    <p:extLst>
      <p:ext uri="{BB962C8B-B14F-4D97-AF65-F5344CB8AC3E}">
        <p14:creationId xmlns:p14="http://schemas.microsoft.com/office/powerpoint/2010/main" val="3770901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7" name="Google Shape;217;p21"/>
          <p:cNvSpPr txBox="1">
            <a:spLocks noGrp="1"/>
          </p:cNvSpPr>
          <p:nvPr>
            <p:ph type="body" idx="1"/>
          </p:nvPr>
        </p:nvSpPr>
        <p:spPr>
          <a:xfrm>
            <a:off x="4572000" y="2340947"/>
            <a:ext cx="4114800" cy="385740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7F7F7F"/>
              </a:buClr>
              <a:buSzPts val="2800"/>
              <a:buChar char="•"/>
            </a:pPr>
            <a:r>
              <a:rPr lang="en-US" dirty="0"/>
              <a:t>Expands research approach to analytics</a:t>
            </a:r>
          </a:p>
          <a:p>
            <a:pPr marL="342900" lvl="0" indent="-342900" algn="l" rtl="0">
              <a:spcBef>
                <a:spcPts val="0"/>
              </a:spcBef>
              <a:spcAft>
                <a:spcPts val="0"/>
              </a:spcAft>
              <a:buClr>
                <a:srgbClr val="7F7F7F"/>
              </a:buClr>
              <a:buSzPts val="2800"/>
              <a:buChar char="•"/>
            </a:pPr>
            <a:endParaRPr lang="en-US" dirty="0"/>
          </a:p>
          <a:p>
            <a:pPr marL="342900" lvl="0" indent="-342900" algn="l" rtl="0">
              <a:spcBef>
                <a:spcPts val="0"/>
              </a:spcBef>
              <a:spcAft>
                <a:spcPts val="0"/>
              </a:spcAft>
              <a:buClr>
                <a:srgbClr val="7F7F7F"/>
              </a:buClr>
              <a:buSzPts val="2800"/>
              <a:buChar char="•"/>
            </a:pPr>
            <a:r>
              <a:rPr lang="en-US" dirty="0"/>
              <a:t>Starts data gathering and analysis within a justice framework</a:t>
            </a:r>
          </a:p>
          <a:p>
            <a:pPr marL="342900" lvl="0" indent="-342900" algn="l" rtl="0">
              <a:spcBef>
                <a:spcPts val="0"/>
              </a:spcBef>
              <a:spcAft>
                <a:spcPts val="0"/>
              </a:spcAft>
              <a:buClr>
                <a:srgbClr val="7F7F7F"/>
              </a:buClr>
              <a:buSzPts val="2800"/>
              <a:buChar char="•"/>
            </a:pPr>
            <a:endParaRPr dirty="0"/>
          </a:p>
          <a:p>
            <a:pPr marL="342900" lvl="0" indent="-165100" algn="l" rtl="0">
              <a:spcBef>
                <a:spcPts val="560"/>
              </a:spcBef>
              <a:spcAft>
                <a:spcPts val="0"/>
              </a:spcAft>
              <a:buClr>
                <a:srgbClr val="7F7F7F"/>
              </a:buClr>
              <a:buSzPts val="2800"/>
              <a:buNone/>
            </a:pPr>
            <a:endParaRPr dirty="0"/>
          </a:p>
          <a:p>
            <a:pPr marL="342900" lvl="0" indent="-165100" algn="l" rtl="0">
              <a:spcBef>
                <a:spcPts val="560"/>
              </a:spcBef>
              <a:spcAft>
                <a:spcPts val="0"/>
              </a:spcAft>
              <a:buClr>
                <a:srgbClr val="7F7F7F"/>
              </a:buClr>
              <a:buSzPts val="2800"/>
              <a:buNone/>
            </a:pPr>
            <a:endParaRPr dirty="0"/>
          </a:p>
        </p:txBody>
      </p:sp>
      <p:pic>
        <p:nvPicPr>
          <p:cNvPr id="218" name="Google Shape;218;p21" descr="A picture containing drawing&#10;&#10;Description automatically generated"/>
          <p:cNvPicPr preferRelativeResize="0"/>
          <p:nvPr/>
        </p:nvPicPr>
        <p:blipFill rotWithShape="1">
          <a:blip r:embed="rId3">
            <a:alphaModFix/>
          </a:blip>
          <a:srcRect/>
          <a:stretch/>
        </p:blipFill>
        <p:spPr>
          <a:xfrm>
            <a:off x="240297" y="2264059"/>
            <a:ext cx="4114800" cy="3291840"/>
          </a:xfrm>
          <a:prstGeom prst="rect">
            <a:avLst/>
          </a:prstGeom>
          <a:noFill/>
          <a:ln>
            <a:noFill/>
          </a:ln>
        </p:spPr>
      </p:pic>
      <p:sp>
        <p:nvSpPr>
          <p:cNvPr id="7" name="Title 1">
            <a:extLst>
              <a:ext uri="{FF2B5EF4-FFF2-40B4-BE49-F238E27FC236}">
                <a16:creationId xmlns:a16="http://schemas.microsoft.com/office/drawing/2014/main" id="{6D740C90-B627-EA42-BA48-B4D4C99589D4}"/>
              </a:ext>
            </a:extLst>
          </p:cNvPr>
          <p:cNvSpPr txBox="1">
            <a:spLocks/>
          </p:cNvSpPr>
          <p:nvPr/>
        </p:nvSpPr>
        <p:spPr>
          <a:xfrm>
            <a:off x="685800" y="914400"/>
            <a:ext cx="7848600" cy="1143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7F7F7F"/>
              </a:buClr>
              <a:buSzPts val="1800"/>
              <a:buFont typeface="Arial"/>
              <a:buNone/>
              <a:defRPr sz="32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defRPr/>
            </a:pPr>
            <a:r>
              <a:rPr lang="en-US">
                <a:cs typeface="+mj-cs"/>
              </a:rPr>
              <a:t>What does all this mean?</a:t>
            </a:r>
            <a:endParaRPr lang="en-US" dirty="0">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20"/>
          <p:cNvSpPr txBox="1">
            <a:spLocks noGrp="1"/>
          </p:cNvSpPr>
          <p:nvPr>
            <p:ph type="body" idx="1"/>
          </p:nvPr>
        </p:nvSpPr>
        <p:spPr>
          <a:xfrm>
            <a:off x="457201" y="2268758"/>
            <a:ext cx="4114800" cy="385740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7F7F7F"/>
              </a:buClr>
              <a:buSzPts val="2800"/>
              <a:buChar char="•"/>
            </a:pPr>
            <a:r>
              <a:rPr lang="en-US" dirty="0"/>
              <a:t>Highlights research justice as a key framework into TPC </a:t>
            </a:r>
            <a:endParaRPr dirty="0"/>
          </a:p>
          <a:p>
            <a:pPr marL="342900" lvl="0" indent="-342900" algn="l" rtl="0">
              <a:spcBef>
                <a:spcPts val="560"/>
              </a:spcBef>
              <a:spcAft>
                <a:spcPts val="0"/>
              </a:spcAft>
              <a:buClr>
                <a:srgbClr val="7F7F7F"/>
              </a:buClr>
              <a:buSzPts val="2800"/>
              <a:buChar char="•"/>
            </a:pPr>
            <a:r>
              <a:rPr lang="en-US" dirty="0"/>
              <a:t>Expands approach to ethics within research practice</a:t>
            </a:r>
            <a:endParaRPr dirty="0"/>
          </a:p>
          <a:p>
            <a:pPr marL="342900" lvl="0" indent="-165100" algn="l" rtl="0">
              <a:spcBef>
                <a:spcPts val="560"/>
              </a:spcBef>
              <a:spcAft>
                <a:spcPts val="0"/>
              </a:spcAft>
              <a:buClr>
                <a:srgbClr val="7F7F7F"/>
              </a:buClr>
              <a:buSzPts val="2800"/>
              <a:buNone/>
            </a:pPr>
            <a:endParaRPr dirty="0"/>
          </a:p>
          <a:p>
            <a:pPr marL="342900" lvl="0" indent="-165100" algn="l" rtl="0">
              <a:spcBef>
                <a:spcPts val="560"/>
              </a:spcBef>
              <a:spcAft>
                <a:spcPts val="0"/>
              </a:spcAft>
              <a:buClr>
                <a:srgbClr val="7F7F7F"/>
              </a:buClr>
              <a:buSzPts val="2800"/>
              <a:buNone/>
            </a:pPr>
            <a:endParaRPr dirty="0"/>
          </a:p>
          <a:p>
            <a:pPr marL="342900" lvl="0" indent="-165100" algn="l" rtl="0">
              <a:spcBef>
                <a:spcPts val="560"/>
              </a:spcBef>
              <a:spcAft>
                <a:spcPts val="0"/>
              </a:spcAft>
              <a:buClr>
                <a:srgbClr val="7F7F7F"/>
              </a:buClr>
              <a:buSzPts val="2800"/>
              <a:buNone/>
            </a:pPr>
            <a:endParaRPr dirty="0"/>
          </a:p>
        </p:txBody>
      </p:sp>
      <p:pic>
        <p:nvPicPr>
          <p:cNvPr id="210" name="Google Shape;210;p20" descr="A close up of a newspaper&#10;&#10;Description automatically generated"/>
          <p:cNvPicPr preferRelativeResize="0"/>
          <p:nvPr/>
        </p:nvPicPr>
        <p:blipFill rotWithShape="1">
          <a:blip r:embed="rId3">
            <a:alphaModFix/>
          </a:blip>
          <a:srcRect/>
          <a:stretch/>
        </p:blipFill>
        <p:spPr>
          <a:xfrm>
            <a:off x="4906544" y="2524945"/>
            <a:ext cx="3517900" cy="2349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2"/>
          <p:cNvSpPr txBox="1"/>
          <p:nvPr/>
        </p:nvSpPr>
        <p:spPr>
          <a:xfrm>
            <a:off x="671520" y="1976998"/>
            <a:ext cx="7800960" cy="4001055"/>
          </a:xfrm>
          <a:prstGeom prst="rect">
            <a:avLst/>
          </a:prstGeom>
          <a:noFill/>
          <a:ln>
            <a:noFill/>
          </a:ln>
        </p:spPr>
        <p:txBody>
          <a:bodyPr spcFirstLastPara="1" wrap="square" lIns="91425" tIns="45700" rIns="91425" bIns="45700" anchor="t" anchorCtr="0">
            <a:spAutoFit/>
          </a:bodyPr>
          <a:lstStyle/>
          <a:p>
            <a:r>
              <a:rPr lang="en-US" sz="2400" dirty="0"/>
              <a:t>What standards do you hold for evidence?  When is data believable, reliable, or trustworthy to you and can you describe how you make those decisions?</a:t>
            </a:r>
          </a:p>
          <a:p>
            <a:br>
              <a:rPr lang="en-US" sz="2400" dirty="0"/>
            </a:br>
            <a:r>
              <a:rPr lang="en-US" sz="2400" dirty="0"/>
              <a:t>What do you see as the strengths and barriers of a term and application of qualitative analytics?</a:t>
            </a:r>
          </a:p>
          <a:p>
            <a:br>
              <a:rPr lang="en-US" sz="2400" dirty="0"/>
            </a:br>
            <a:r>
              <a:rPr lang="en-US" sz="2400" dirty="0"/>
              <a:t>How might qualitative analytics expand user experience research, particularly participatory and community led research practices</a:t>
            </a:r>
            <a:r>
              <a:rPr lang="en-US" sz="2000" dirty="0"/>
              <a:t>?</a:t>
            </a:r>
          </a:p>
          <a:p>
            <a:endParaRPr dirty="0"/>
          </a:p>
        </p:txBody>
      </p:sp>
      <p:sp>
        <p:nvSpPr>
          <p:cNvPr id="3" name="Google Shape;216;p21">
            <a:extLst>
              <a:ext uri="{FF2B5EF4-FFF2-40B4-BE49-F238E27FC236}">
                <a16:creationId xmlns:a16="http://schemas.microsoft.com/office/drawing/2014/main" id="{68839C46-BC71-E14E-A78B-9C049E6551EE}"/>
              </a:ext>
            </a:extLst>
          </p:cNvPr>
          <p:cNvSpPr txBox="1">
            <a:spLocks noGrp="1"/>
          </p:cNvSpPr>
          <p:nvPr>
            <p:ph type="title"/>
          </p:nvPr>
        </p:nvSpPr>
        <p:spPr>
          <a:xfrm>
            <a:off x="2287774" y="1201457"/>
            <a:ext cx="4568451" cy="77554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7F7F7F"/>
              </a:buClr>
              <a:buSzPts val="3200"/>
              <a:buFont typeface="Arial"/>
              <a:buNone/>
            </a:pPr>
            <a:r>
              <a:rPr lang="en-US" dirty="0"/>
              <a:t>Discussion Questions</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3" descr="images.png"/>
          <p:cNvPicPr preferRelativeResize="0"/>
          <p:nvPr/>
        </p:nvPicPr>
        <p:blipFill rotWithShape="1">
          <a:blip r:embed="rId3">
            <a:alphaModFix/>
          </a:blip>
          <a:srcRect/>
          <a:stretch/>
        </p:blipFill>
        <p:spPr>
          <a:xfrm>
            <a:off x="2984500" y="1397228"/>
            <a:ext cx="3175000" cy="2565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4"/>
          <p:cNvSpPr txBox="1">
            <a:spLocks noGrp="1"/>
          </p:cNvSpPr>
          <p:nvPr>
            <p:ph type="ctrTitle"/>
          </p:nvPr>
        </p:nvSpPr>
        <p:spPr>
          <a:xfrm>
            <a:off x="3678382" y="3927762"/>
            <a:ext cx="5314950" cy="200253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lt1"/>
              </a:buClr>
              <a:buSzPts val="2400"/>
              <a:buFont typeface="Arial"/>
              <a:buNone/>
            </a:pPr>
            <a:r>
              <a:rPr lang="en-US" dirty="0"/>
              <a:t>LISA MELONÇON</a:t>
            </a:r>
            <a:br>
              <a:rPr lang="en-US" dirty="0"/>
            </a:br>
            <a:r>
              <a:rPr lang="en-US" sz="1800" u="sng" dirty="0">
                <a:solidFill>
                  <a:schemeClr val="bg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MELONCON.RESEARCH@GMAIL.COM</a:t>
            </a:r>
            <a:br>
              <a:rPr lang="en-US" sz="1800" dirty="0">
                <a:latin typeface="Calibri"/>
                <a:ea typeface="Calibri"/>
                <a:cs typeface="Calibri"/>
                <a:sym typeface="Calibri"/>
              </a:rPr>
            </a:br>
            <a:br>
              <a:rPr lang="en-US" dirty="0">
                <a:latin typeface="Calibri"/>
                <a:ea typeface="Calibri"/>
                <a:cs typeface="Calibri"/>
                <a:sym typeface="Calibri"/>
              </a:rPr>
            </a:br>
            <a:br>
              <a:rPr lang="en-US" sz="1800" dirty="0">
                <a:latin typeface="Calibri"/>
                <a:ea typeface="Calibri"/>
                <a:cs typeface="Calibri"/>
                <a:sym typeface="Calibri"/>
              </a:rPr>
            </a:br>
            <a:br>
              <a:rPr lang="en-US" sz="1800" dirty="0">
                <a:latin typeface="Calibri"/>
                <a:ea typeface="Calibri"/>
                <a:cs typeface="Calibri"/>
                <a:sym typeface="Calibri"/>
              </a:rPr>
            </a:br>
            <a:endParaRPr sz="1800" dirty="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1468</Words>
  <Application>Microsoft Macintosh PowerPoint</Application>
  <PresentationFormat>On-screen Show (4:3)</PresentationFormat>
  <Paragraphs>123</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APPLE CHANCERY</vt:lpstr>
      <vt:lpstr>Arial</vt:lpstr>
      <vt:lpstr>Arial</vt:lpstr>
      <vt:lpstr>Calibri</vt:lpstr>
      <vt:lpstr>Edwardian Script ITC</vt:lpstr>
      <vt:lpstr>Times New Roman</vt:lpstr>
      <vt:lpstr>Office Theme</vt:lpstr>
      <vt:lpstr>Qualitative analytics &amp; research justice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RESEARCH JUSTICE</vt:lpstr>
      <vt:lpstr>PowerPoint Presentation</vt:lpstr>
      <vt:lpstr>PowerPoint Presentation</vt:lpstr>
      <vt:lpstr>PowerPoint Presentation</vt:lpstr>
      <vt:lpstr>PowerPoint Presentation</vt:lpstr>
      <vt:lpstr>PowerPoint Presentation</vt:lpstr>
      <vt:lpstr>ethical praxis as situational, embodied, and relational</vt:lpstr>
      <vt:lpstr>PowerPoint Presentation</vt:lpstr>
      <vt:lpstr>PowerPoint Presentation</vt:lpstr>
      <vt:lpstr>PowerPoint Presentation</vt:lpstr>
      <vt:lpstr>PowerPoint Presentation</vt:lpstr>
      <vt:lpstr>PowerPoint Presentation</vt:lpstr>
      <vt:lpstr>Discussion Questions</vt:lpstr>
      <vt:lpstr>PowerPoint Presentation</vt:lpstr>
      <vt:lpstr>LISA MELONÇON MELONCON.RESEARCH@GMAIL.COM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analytics &amp; research justice </dc:title>
  <dc:creator>Meagan Sapashe</dc:creator>
  <cp:lastModifiedBy>Microsoft Office User</cp:lastModifiedBy>
  <cp:revision>24</cp:revision>
  <dcterms:created xsi:type="dcterms:W3CDTF">2016-06-10T17:22:31Z</dcterms:created>
  <dcterms:modified xsi:type="dcterms:W3CDTF">2021-02-22T15:31:31Z</dcterms:modified>
</cp:coreProperties>
</file>