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14" r:id="rId1"/>
  </p:sldMasterIdLst>
  <p:notesMasterIdLst>
    <p:notesMasterId r:id="rId15"/>
  </p:notesMasterIdLst>
  <p:sldIdLst>
    <p:sldId id="264" r:id="rId2"/>
    <p:sldId id="256" r:id="rId3"/>
    <p:sldId id="265" r:id="rId4"/>
    <p:sldId id="257" r:id="rId5"/>
    <p:sldId id="258" r:id="rId6"/>
    <p:sldId id="259" r:id="rId7"/>
    <p:sldId id="260" r:id="rId8"/>
    <p:sldId id="261" r:id="rId9"/>
    <p:sldId id="262" r:id="rId10"/>
    <p:sldId id="263" r:id="rId11"/>
    <p:sldId id="268"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3"/>
  </p:normalViewPr>
  <p:slideViewPr>
    <p:cSldViewPr snapToGrid="0" snapToObjects="1">
      <p:cViewPr>
        <p:scale>
          <a:sx n="75" d="100"/>
          <a:sy n="75" d="100"/>
        </p:scale>
        <p:origin x="2504" y="1104"/>
      </p:cViewPr>
      <p:guideLst/>
    </p:cSldViewPr>
  </p:slideViewPr>
  <p:notesTextViewPr>
    <p:cViewPr>
      <p:scale>
        <a:sx n="1" d="1"/>
        <a:sy n="1" d="1"/>
      </p:scale>
      <p:origin x="0" y="0"/>
    </p:cViewPr>
  </p:notesTextViewPr>
  <p:sorterViewPr>
    <p:cViewPr>
      <p:scale>
        <a:sx n="113" d="100"/>
        <a:sy n="11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016682-99C1-5F46-BAFE-8E9D769DBAD8}" type="datetimeFigureOut">
              <a:rPr lang="en-US" smtClean="0"/>
              <a:t>2/17/21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2C356-BC08-3445-9777-E9E6AF2C3367}" type="slidenum">
              <a:rPr lang="en-US" smtClean="0"/>
              <a:t>‹#›</a:t>
            </a:fld>
            <a:endParaRPr lang="en-US"/>
          </a:p>
        </p:txBody>
      </p:sp>
    </p:spTree>
    <p:extLst>
      <p:ext uri="{BB962C8B-B14F-4D97-AF65-F5344CB8AC3E}">
        <p14:creationId xmlns:p14="http://schemas.microsoft.com/office/powerpoint/2010/main" val="2883679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C2C356-BC08-3445-9777-E9E6AF2C3367}" type="slidenum">
              <a:rPr lang="en-US" smtClean="0"/>
              <a:t>3</a:t>
            </a:fld>
            <a:endParaRPr lang="en-US"/>
          </a:p>
        </p:txBody>
      </p:sp>
    </p:spTree>
    <p:extLst>
      <p:ext uri="{BB962C8B-B14F-4D97-AF65-F5344CB8AC3E}">
        <p14:creationId xmlns:p14="http://schemas.microsoft.com/office/powerpoint/2010/main" val="806427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C2C356-BC08-3445-9777-E9E6AF2C3367}" type="slidenum">
              <a:rPr lang="en-US" smtClean="0"/>
              <a:t>12</a:t>
            </a:fld>
            <a:endParaRPr lang="en-US"/>
          </a:p>
        </p:txBody>
      </p:sp>
    </p:spTree>
    <p:extLst>
      <p:ext uri="{BB962C8B-B14F-4D97-AF65-F5344CB8AC3E}">
        <p14:creationId xmlns:p14="http://schemas.microsoft.com/office/powerpoint/2010/main" val="106934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3775F-3DE2-E34F-8FDF-9ACE052AA5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752C9E-4C6E-0849-8191-3481AB27A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BD4434-FB8E-A34D-9329-9E03E4F5FFE9}"/>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5" name="Footer Placeholder 4">
            <a:extLst>
              <a:ext uri="{FF2B5EF4-FFF2-40B4-BE49-F238E27FC236}">
                <a16:creationId xmlns:a16="http://schemas.microsoft.com/office/drawing/2014/main" id="{0BFC8728-59C1-4C4E-A3F3-281CF8FEE9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6447C3-7FFD-AE4D-AA02-D902829CA5F8}"/>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1452380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18D0-3808-9C48-B652-328A93FF70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59C62D-94A5-D543-B50A-16C8B04318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9D3FD8-3F8E-5E42-910A-E57732CA6917}"/>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5" name="Footer Placeholder 4">
            <a:extLst>
              <a:ext uri="{FF2B5EF4-FFF2-40B4-BE49-F238E27FC236}">
                <a16:creationId xmlns:a16="http://schemas.microsoft.com/office/drawing/2014/main" id="{4BB38379-6616-BB49-8759-B2B3FABFD0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072787-4CF9-3244-A41B-D1AF314E6121}"/>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864428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D2F0-702A-E840-BCA8-4D85A9445A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641174-0EE8-3249-B6AB-C50279CE12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9FDE36-07B9-C04D-9C1C-52DF5DD906A4}"/>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5" name="Footer Placeholder 4">
            <a:extLst>
              <a:ext uri="{FF2B5EF4-FFF2-40B4-BE49-F238E27FC236}">
                <a16:creationId xmlns:a16="http://schemas.microsoft.com/office/drawing/2014/main" id="{35D8CA38-C630-3E4B-8EEA-1FB4B31312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9D427A-9BAA-064B-BA68-DFD70AAD52F8}"/>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1360205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4D37C-9E06-7E4C-ACFF-2738030AD6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01435C-6D0A-6E42-9FD0-33F8A917971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986FC1-AD55-2F4E-A6E5-EE4B4153C94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D50549-42FE-8240-AEA3-65CC276B1E47}"/>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6" name="Footer Placeholder 5">
            <a:extLst>
              <a:ext uri="{FF2B5EF4-FFF2-40B4-BE49-F238E27FC236}">
                <a16:creationId xmlns:a16="http://schemas.microsoft.com/office/drawing/2014/main" id="{07A9E570-8160-BB4A-9518-606E163581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650F75-44B1-8143-AF88-403591318F40}"/>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27257441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5F30-D8E0-4D4D-8DC3-0C0570701B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36B959-D613-BE43-A0FC-C439AE5F9F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4F44C05-6014-8844-9FBF-1918AB3A27E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0724F5-9A7D-5A4D-9644-5DF0C443BA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8C48D73-5F05-5242-A5CB-670C52B0277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6AAF43-1F69-A54E-BD94-6B11D9BDE81F}"/>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8" name="Footer Placeholder 7">
            <a:extLst>
              <a:ext uri="{FF2B5EF4-FFF2-40B4-BE49-F238E27FC236}">
                <a16:creationId xmlns:a16="http://schemas.microsoft.com/office/drawing/2014/main" id="{BE828BE7-351B-3243-893E-5E935C94A5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E55C5F-1A86-904B-B601-96AE8C9DABA6}"/>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354331245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752F1-6BC2-3F4F-A53F-03B4129224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29E168-18D1-B147-A55B-E2F65EA27540}"/>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4" name="Footer Placeholder 3">
            <a:extLst>
              <a:ext uri="{FF2B5EF4-FFF2-40B4-BE49-F238E27FC236}">
                <a16:creationId xmlns:a16="http://schemas.microsoft.com/office/drawing/2014/main" id="{9D5A43E5-9977-CE43-9C21-C535D197D2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4759EF-ACCD-1246-AFC7-4FFD99CDCD24}"/>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30243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D8437F-BB2A-8E4F-A14C-3BB79DC14C04}"/>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3" name="Footer Placeholder 2">
            <a:extLst>
              <a:ext uri="{FF2B5EF4-FFF2-40B4-BE49-F238E27FC236}">
                <a16:creationId xmlns:a16="http://schemas.microsoft.com/office/drawing/2014/main" id="{0882FB2E-9B98-334D-A99B-69C9600444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F61E5B-8D9D-0F4D-BDF1-3E034AFC464C}"/>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61909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50560-1FE2-8245-A599-29DB4818F0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A9DBB7-343C-F94E-821F-618E3FFAD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5EFDD5-3312-EB45-B727-5E43F74B4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EB03F19-BA1E-E948-B718-3AB13BE068B7}"/>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6" name="Footer Placeholder 5">
            <a:extLst>
              <a:ext uri="{FF2B5EF4-FFF2-40B4-BE49-F238E27FC236}">
                <a16:creationId xmlns:a16="http://schemas.microsoft.com/office/drawing/2014/main" id="{8B6AFDB9-392E-B64A-8E45-22D5A2A3BE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5C04FE-D95F-974C-864F-3F0A9DE1205F}"/>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222566854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5256-E49F-9040-BA26-3AFE98852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9546E4-CF5F-8441-9AE5-F1ECB82C71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4B804-16B9-C34C-82EC-EA28185C52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AE6F64B-0463-8949-97CD-7665EF8FDC91}"/>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6" name="Footer Placeholder 5">
            <a:extLst>
              <a:ext uri="{FF2B5EF4-FFF2-40B4-BE49-F238E27FC236}">
                <a16:creationId xmlns:a16="http://schemas.microsoft.com/office/drawing/2014/main" id="{8E3833AE-C19B-6E4F-8DFC-F6F3782B1E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D05D51-6305-334E-BDAA-1FC222EBAB0B}"/>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3089687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54209-11B2-774B-9D64-9B61BCFEB3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2E1319-96F7-2E40-8F15-317EBA4854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99CF70-246E-C64C-BF52-DA532ACEE586}"/>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5" name="Footer Placeholder 4">
            <a:extLst>
              <a:ext uri="{FF2B5EF4-FFF2-40B4-BE49-F238E27FC236}">
                <a16:creationId xmlns:a16="http://schemas.microsoft.com/office/drawing/2014/main" id="{ABB9CBC9-47ED-7E40-9727-FA371546E1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B2EB70-B96A-8D47-987B-59FB4D3734C1}"/>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1707197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5151C7-A3BA-F947-9C9D-660A49D69A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E64B01-D5F0-D44E-BB62-306F3C004AF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DF685F-A5B1-7C40-839F-0B5A3EBA100D}"/>
              </a:ext>
            </a:extLst>
          </p:cNvPr>
          <p:cNvSpPr>
            <a:spLocks noGrp="1"/>
          </p:cNvSpPr>
          <p:nvPr>
            <p:ph type="dt" sz="half" idx="10"/>
          </p:nvPr>
        </p:nvSpPr>
        <p:spPr/>
        <p:txBody>
          <a:bodyPr/>
          <a:lstStyle/>
          <a:p>
            <a:fld id="{46AAADF4-4FB4-6542-B22E-B934BAFCEEB8}" type="datetimeFigureOut">
              <a:rPr lang="en-US" smtClean="0"/>
              <a:t>2/17/21</a:t>
            </a:fld>
            <a:endParaRPr lang="en-US"/>
          </a:p>
        </p:txBody>
      </p:sp>
      <p:sp>
        <p:nvSpPr>
          <p:cNvPr id="5" name="Footer Placeholder 4">
            <a:extLst>
              <a:ext uri="{FF2B5EF4-FFF2-40B4-BE49-F238E27FC236}">
                <a16:creationId xmlns:a16="http://schemas.microsoft.com/office/drawing/2014/main" id="{C3BE0056-F872-8344-B9C0-24ECC594D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BCA04A-771F-374A-8432-8B790E07CA57}"/>
              </a:ext>
            </a:extLst>
          </p:cNvPr>
          <p:cNvSpPr>
            <a:spLocks noGrp="1"/>
          </p:cNvSpPr>
          <p:nvPr>
            <p:ph type="sldNum" sz="quarter" idx="12"/>
          </p:nvPr>
        </p:nvSpPr>
        <p:spPr/>
        <p:txBody>
          <a:bodyPr/>
          <a:lstStyle/>
          <a:p>
            <a:fld id="{F606A690-738C-C64B-8814-A4D009181F8E}" type="slidenum">
              <a:rPr lang="en-US" smtClean="0"/>
              <a:t>‹#›</a:t>
            </a:fld>
            <a:endParaRPr lang="en-US"/>
          </a:p>
        </p:txBody>
      </p:sp>
    </p:spTree>
    <p:extLst>
      <p:ext uri="{BB962C8B-B14F-4D97-AF65-F5344CB8AC3E}">
        <p14:creationId xmlns:p14="http://schemas.microsoft.com/office/powerpoint/2010/main" val="2063899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61AC88-8860-8B40-9E57-0E955FBE58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13B1C2-A40C-9A43-BEDC-3338A0C7EB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05F097-4E26-1A44-BD2C-D7BE057EFD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AAADF4-4FB4-6542-B22E-B934BAFCEEB8}" type="datetimeFigureOut">
              <a:rPr lang="en-US" smtClean="0"/>
              <a:t>2/17/21</a:t>
            </a:fld>
            <a:endParaRPr lang="en-US"/>
          </a:p>
        </p:txBody>
      </p:sp>
      <p:sp>
        <p:nvSpPr>
          <p:cNvPr id="5" name="Footer Placeholder 4">
            <a:extLst>
              <a:ext uri="{FF2B5EF4-FFF2-40B4-BE49-F238E27FC236}">
                <a16:creationId xmlns:a16="http://schemas.microsoft.com/office/drawing/2014/main" id="{B53049D8-EAB3-2F45-93A7-8DF98EF732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1B1482-CAC2-944B-991F-9C4488ED21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6A690-738C-C64B-8814-A4D009181F8E}" type="slidenum">
              <a:rPr lang="en-US" smtClean="0"/>
              <a:t>‹#›</a:t>
            </a:fld>
            <a:endParaRPr lang="en-US"/>
          </a:p>
        </p:txBody>
      </p:sp>
    </p:spTree>
    <p:extLst>
      <p:ext uri="{BB962C8B-B14F-4D97-AF65-F5344CB8AC3E}">
        <p14:creationId xmlns:p14="http://schemas.microsoft.com/office/powerpoint/2010/main" val="4067073783"/>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A83B02-A9A6-B741-8711-7C24616DDEC9}"/>
              </a:ext>
            </a:extLst>
          </p:cNvPr>
          <p:cNvSpPr/>
          <p:nvPr/>
        </p:nvSpPr>
        <p:spPr>
          <a:xfrm>
            <a:off x="1567543" y="1208314"/>
            <a:ext cx="9100457" cy="3970318"/>
          </a:xfrm>
          <a:prstGeom prst="rect">
            <a:avLst/>
          </a:prstGeom>
        </p:spPr>
        <p:txBody>
          <a:bodyPr wrap="square">
            <a:spAutoFit/>
          </a:bodyPr>
          <a:lstStyle/>
          <a:p>
            <a:r>
              <a:rPr lang="en-US" sz="3600" b="0" i="0" dirty="0">
                <a:solidFill>
                  <a:srgbClr val="434343"/>
                </a:solidFill>
                <a:effectLst/>
                <a:latin typeface="Libre Franklin"/>
              </a:rPr>
              <a:t>Florida’s COVID-19 Data and Surveillance Dashboard</a:t>
            </a:r>
            <a:endParaRPr lang="en-US" sz="3600" b="1" i="0" dirty="0">
              <a:solidFill>
                <a:srgbClr val="434343"/>
              </a:solidFill>
              <a:effectLst/>
              <a:latin typeface="Libre Franklin"/>
            </a:endParaRPr>
          </a:p>
          <a:p>
            <a:endParaRPr lang="en-US" sz="3600" b="1" dirty="0">
              <a:solidFill>
                <a:srgbClr val="434343"/>
              </a:solidFill>
              <a:latin typeface="Libre Franklin"/>
            </a:endParaRPr>
          </a:p>
          <a:p>
            <a:r>
              <a:rPr lang="en-US" sz="3600" i="0" dirty="0">
                <a:solidFill>
                  <a:srgbClr val="434343"/>
                </a:solidFill>
                <a:effectLst/>
                <a:latin typeface="Libre Franklin"/>
              </a:rPr>
              <a:t>JD </a:t>
            </a:r>
            <a:r>
              <a:rPr lang="en-US" sz="3600" i="0" dirty="0" err="1">
                <a:solidFill>
                  <a:srgbClr val="434343"/>
                </a:solidFill>
                <a:effectLst/>
                <a:latin typeface="Libre Franklin"/>
              </a:rPr>
              <a:t>Applen</a:t>
            </a:r>
            <a:br>
              <a:rPr lang="en-US" sz="3600" dirty="0"/>
            </a:br>
            <a:r>
              <a:rPr lang="en-US" sz="3600" b="0" i="1" dirty="0">
                <a:solidFill>
                  <a:srgbClr val="434343"/>
                </a:solidFill>
                <a:effectLst/>
                <a:latin typeface="Libre Franklin"/>
              </a:rPr>
              <a:t>University</a:t>
            </a:r>
            <a:r>
              <a:rPr lang="en-US" sz="3600" b="0" i="0" dirty="0">
                <a:solidFill>
                  <a:srgbClr val="434343"/>
                </a:solidFill>
                <a:effectLst/>
                <a:latin typeface="Libre Franklin"/>
              </a:rPr>
              <a:t> </a:t>
            </a:r>
            <a:r>
              <a:rPr lang="en-US" sz="3600" b="0" i="1" dirty="0">
                <a:solidFill>
                  <a:srgbClr val="434343"/>
                </a:solidFill>
                <a:effectLst/>
                <a:latin typeface="Libre Franklin"/>
              </a:rPr>
              <a:t>of Central Florida</a:t>
            </a:r>
          </a:p>
          <a:p>
            <a:r>
              <a:rPr lang="en-US" sz="3600" i="1" dirty="0">
                <a:solidFill>
                  <a:srgbClr val="434343"/>
                </a:solidFill>
                <a:latin typeface="Libre Franklin"/>
              </a:rPr>
              <a:t>Department of English</a:t>
            </a:r>
            <a:br>
              <a:rPr lang="en-US" sz="3600" dirty="0"/>
            </a:br>
            <a:endParaRPr lang="en-US" sz="3600" dirty="0"/>
          </a:p>
        </p:txBody>
      </p:sp>
    </p:spTree>
    <p:extLst>
      <p:ext uri="{BB962C8B-B14F-4D97-AF65-F5344CB8AC3E}">
        <p14:creationId xmlns:p14="http://schemas.microsoft.com/office/powerpoint/2010/main" val="2559856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1A7475-29DC-8D42-A700-BF626620028B}"/>
              </a:ext>
            </a:extLst>
          </p:cNvPr>
          <p:cNvSpPr/>
          <p:nvPr/>
        </p:nvSpPr>
        <p:spPr>
          <a:xfrm>
            <a:off x="849086" y="1436914"/>
            <a:ext cx="10668000" cy="4062651"/>
          </a:xfrm>
          <a:prstGeom prst="rect">
            <a:avLst/>
          </a:prstGeom>
        </p:spPr>
        <p:txBody>
          <a:bodyPr wrap="square">
            <a:spAutoFit/>
          </a:bodyPr>
          <a:lstStyle/>
          <a:p>
            <a:pPr marR="0" lvl="0">
              <a:spcBef>
                <a:spcPts val="0"/>
              </a:spcBef>
              <a:spcAft>
                <a:spcPts val="0"/>
              </a:spcAft>
            </a:pPr>
            <a:r>
              <a:rPr lang="en-US" sz="2400" b="1" dirty="0">
                <a:latin typeface="Calibri" panose="020F0502020204030204" pitchFamily="34" charset="0"/>
                <a:ea typeface="Calibri" panose="020F0502020204030204" pitchFamily="34" charset="0"/>
                <a:cs typeface="Times New Roman" panose="02020603050405020304" pitchFamily="18" charset="0"/>
              </a:rPr>
              <a:t>Rebekah Jones was dismissed from her position as architect of Florida’s COVID-19 Data and Surveillance Dashboard for “insubordination” because she refused to alter several datasets.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b="1" dirty="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Asked to manipulate data to show that there was a 10% positive rating or less for tests when there was an 18% positive rating at the time of her firing. This would allow Florida officials to open some counties up again. At the time of Jones’ firing, the Florida DOH COVID-19 website only showed that 2 of the 67 counties in Florida had met the 10% number.</a:t>
            </a:r>
          </a:p>
          <a:p>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L="457200" marR="0">
              <a:spcBef>
                <a:spcPts val="0"/>
              </a:spcBef>
              <a:spcAft>
                <a:spcPts val="0"/>
              </a:spcAft>
            </a:pPr>
            <a:r>
              <a:rPr lang="en-US" b="1" dirty="0">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1990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B06B6B-584B-CA47-8119-774874741B2D}"/>
              </a:ext>
            </a:extLst>
          </p:cNvPr>
          <p:cNvSpPr/>
          <p:nvPr/>
        </p:nvSpPr>
        <p:spPr>
          <a:xfrm>
            <a:off x="609600" y="424544"/>
            <a:ext cx="10134600" cy="5632311"/>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Rebekah Jones’ Background was not that of an epidemiologist.  Instead, </a:t>
            </a:r>
          </a:p>
          <a:p>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ea typeface="Calibri" panose="020F0502020204030204" pitchFamily="34" charset="0"/>
                <a:cs typeface="Times New Roman" panose="02020603050405020304" pitchFamily="18" charset="0"/>
              </a:rPr>
              <a:t>She is </a:t>
            </a:r>
            <a:r>
              <a:rPr lang="en-US" sz="2400" dirty="0">
                <a:effectLst/>
                <a:ea typeface="Times New Roman" panose="02020603050405020304" pitchFamily="18" charset="0"/>
                <a:cs typeface="Times New Roman" panose="02020603050405020304" pitchFamily="18" charset="0"/>
              </a:rPr>
              <a:t>Ph.D. Candidate in the Department of Geography at Florida State University.  </a:t>
            </a:r>
            <a:endParaRPr lang="en-US" sz="2400" dirty="0">
              <a:ea typeface="Calibri" panose="020F0502020204030204" pitchFamily="34" charset="0"/>
              <a:cs typeface="Times New Roman" panose="02020603050405020304" pitchFamily="18" charset="0"/>
            </a:endParaRPr>
          </a:p>
          <a:p>
            <a:r>
              <a:rPr lang="en-US" sz="2400" dirty="0">
                <a:effectLst/>
                <a:ea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400" dirty="0">
                <a:effectLst/>
                <a:ea typeface="Times New Roman" panose="02020603050405020304" pitchFamily="18" charset="0"/>
                <a:cs typeface="Times New Roman" panose="02020603050405020304" pitchFamily="18" charset="0"/>
              </a:rPr>
              <a:t>Masters from LSU in Geography and Mass Communications, Cum Laude.</a:t>
            </a:r>
            <a:endParaRPr lang="en-US" sz="2400" dirty="0">
              <a:ea typeface="Calibri" panose="020F0502020204030204" pitchFamily="34" charset="0"/>
              <a:cs typeface="Times New Roman" panose="02020603050405020304" pitchFamily="18" charset="0"/>
            </a:endParaRPr>
          </a:p>
          <a:p>
            <a:r>
              <a:rPr lang="en-US" sz="2400" dirty="0">
                <a:ea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400" dirty="0">
                <a:ea typeface="Times New Roman" panose="02020603050405020304" pitchFamily="18" charset="0"/>
                <a:cs typeface="Times New Roman" panose="02020603050405020304" pitchFamily="18" charset="0"/>
              </a:rPr>
              <a:t>Syracuse University, BA Geography, Newspaper and Online Journalism, Cum Laude.</a:t>
            </a:r>
            <a:endParaRPr lang="en-US" sz="24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sz="2400" dirty="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ea typeface="Times New Roman" panose="02020603050405020304" pitchFamily="18" charset="0"/>
                <a:cs typeface="Times New Roman" panose="02020603050405020304" pitchFamily="18" charset="0"/>
              </a:rPr>
              <a:t>Global Information Systems (GIS) Certification </a:t>
            </a:r>
            <a:r>
              <a:rPr lang="en-US" sz="2400" dirty="0" err="1">
                <a:ea typeface="Times New Roman" panose="02020603050405020304" pitchFamily="18" charset="0"/>
                <a:cs typeface="Times New Roman" panose="02020603050405020304" pitchFamily="18" charset="0"/>
              </a:rPr>
              <a:t>Insitute</a:t>
            </a:r>
            <a:r>
              <a:rPr lang="en-US" sz="2400" dirty="0">
                <a:ea typeface="Times New Roman" panose="02020603050405020304" pitchFamily="18" charset="0"/>
                <a:cs typeface="Times New Roman" panose="02020603050405020304" pitchFamily="18" charset="0"/>
              </a:rPr>
              <a:t>. GISCI Certificate.</a:t>
            </a:r>
            <a:endParaRPr lang="en-US" sz="2400" dirty="0">
              <a:ea typeface="Calibri" panose="020F0502020204030204" pitchFamily="34" charset="0"/>
              <a:cs typeface="Times New Roman" panose="02020603050405020304" pitchFamily="18" charset="0"/>
            </a:endParaRPr>
          </a:p>
          <a:p>
            <a:r>
              <a:rPr lang="en-US" sz="2400" dirty="0">
                <a:ea typeface="Times New Roman" panose="02020603050405020304" pitchFamily="18"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a:p>
            <a:r>
              <a:rPr lang="en-US" sz="2400" dirty="0">
                <a:ea typeface="Calibri" panose="020F0502020204030204" pitchFamily="34" charset="0"/>
                <a:cs typeface="Times New Roman" panose="02020603050405020304" pitchFamily="18" charset="0"/>
              </a:rPr>
              <a:t>“Jones said that her website ‘will always be under construction,’ and ‘we look forward to hearing from the community about what they would like to see on their dashboard.’” </a:t>
            </a:r>
            <a:endParaRPr lang="en-US" sz="2400" dirty="0"/>
          </a:p>
        </p:txBody>
      </p:sp>
    </p:spTree>
    <p:extLst>
      <p:ext uri="{BB962C8B-B14F-4D97-AF65-F5344CB8AC3E}">
        <p14:creationId xmlns:p14="http://schemas.microsoft.com/office/powerpoint/2010/main" val="2611125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38BDBC-054A-994D-A29A-A79DBBB32BC7}"/>
              </a:ext>
            </a:extLst>
          </p:cNvPr>
          <p:cNvPicPr/>
          <p:nvPr/>
        </p:nvPicPr>
        <p:blipFill>
          <a:blip r:embed="rId2">
            <a:extLst>
              <a:ext uri="{28A0092B-C50C-407E-A947-70E740481C1C}">
                <a14:useLocalDpi xmlns:a14="http://schemas.microsoft.com/office/drawing/2010/main" val="0"/>
              </a:ext>
            </a:extLst>
          </a:blip>
          <a:stretch>
            <a:fillRect/>
          </a:stretch>
        </p:blipFill>
        <p:spPr>
          <a:xfrm>
            <a:off x="2201333" y="1"/>
            <a:ext cx="8305801" cy="6858000"/>
          </a:xfrm>
          <a:prstGeom prst="rect">
            <a:avLst/>
          </a:prstGeom>
        </p:spPr>
      </p:pic>
    </p:spTree>
    <p:extLst>
      <p:ext uri="{BB962C8B-B14F-4D97-AF65-F5344CB8AC3E}">
        <p14:creationId xmlns:p14="http://schemas.microsoft.com/office/powerpoint/2010/main" val="286049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03906B-26EA-C748-8ECD-97B32ECF4032}"/>
              </a:ext>
            </a:extLst>
          </p:cNvPr>
          <p:cNvSpPr/>
          <p:nvPr/>
        </p:nvSpPr>
        <p:spPr>
          <a:xfrm>
            <a:off x="979713" y="990600"/>
            <a:ext cx="9503229" cy="4154984"/>
          </a:xfrm>
          <a:prstGeom prst="rect">
            <a:avLst/>
          </a:prstGeom>
        </p:spPr>
        <p:txBody>
          <a:bodyPr wrap="square">
            <a:spAutoFit/>
          </a:bodyPr>
          <a:lstStyle/>
          <a:p>
            <a:pPr marR="0" lvl="0">
              <a:spcBef>
                <a:spcPts val="0"/>
              </a:spcBef>
              <a:spcAft>
                <a:spcPts val="0"/>
              </a:spcAft>
            </a:pPr>
            <a:r>
              <a:rPr lang="en-US" sz="2400" b="1" dirty="0">
                <a:latin typeface="Calibri" panose="020F0502020204030204" pitchFamily="34" charset="0"/>
                <a:ea typeface="Calibri" panose="020F0502020204030204" pitchFamily="34" charset="0"/>
                <a:cs typeface="Times New Roman" panose="02020603050405020304" pitchFamily="18" charset="0"/>
              </a:rPr>
              <a:t>Jones thought that it was misleading to count people who were tested multiple times for COVID as one unique individual, whereas others did as this practice indicated fewer positive results in the overall population.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 </a:t>
            </a:r>
          </a:p>
          <a:p>
            <a:r>
              <a:rPr lang="en-US" sz="2400" dirty="0">
                <a:latin typeface="Calibri" panose="020F0502020204030204" pitchFamily="34" charset="0"/>
                <a:ea typeface="Calibri" panose="020F0502020204030204" pitchFamily="34" charset="0"/>
                <a:cs typeface="Times New Roman" panose="02020603050405020304" pitchFamily="18" charset="0"/>
              </a:rPr>
              <a:t>The State of Florida used the phrase “total people tested” to indicate how many tests were actually provided (NPR).   </a:t>
            </a:r>
          </a:p>
          <a:p>
            <a:r>
              <a:rPr lang="en-US" sz="2400" dirty="0">
                <a:latin typeface="Calibri" panose="020F0502020204030204" pitchFamily="34" charset="0"/>
                <a:ea typeface="Calibri" panose="020F0502020204030204" pitchFamily="34" charset="0"/>
                <a:cs typeface="Times New Roman" panose="02020603050405020304" pitchFamily="18" charset="0"/>
              </a:rPr>
              <a:t> </a:t>
            </a:r>
          </a:p>
          <a:p>
            <a:r>
              <a:rPr lang="en-US" sz="2400" b="1" dirty="0">
                <a:latin typeface="Calibri" panose="020F0502020204030204" pitchFamily="34" charset="0"/>
                <a:ea typeface="Calibri" panose="020F0502020204030204" pitchFamily="34" charset="0"/>
                <a:cs typeface="Times New Roman" panose="02020603050405020304" pitchFamily="18" charset="0"/>
              </a:rPr>
              <a:t>Con:</a:t>
            </a:r>
            <a:r>
              <a:rPr lang="en-US" sz="2400" dirty="0">
                <a:latin typeface="Calibri" panose="020F0502020204030204" pitchFamily="34" charset="0"/>
                <a:ea typeface="Calibri" panose="020F0502020204030204" pitchFamily="34" charset="0"/>
                <a:cs typeface="Times New Roman" panose="02020603050405020304" pitchFamily="18" charset="0"/>
              </a:rPr>
              <a:t>  This makes it sound like more individual Floridians overall were tested and received negative results.  Someone could get tested three times and counted as three individual Floridians, not one.  This would imply that a smaller proportion of all Floridians had COVID.</a:t>
            </a:r>
          </a:p>
        </p:txBody>
      </p:sp>
    </p:spTree>
    <p:extLst>
      <p:ext uri="{BB962C8B-B14F-4D97-AF65-F5344CB8AC3E}">
        <p14:creationId xmlns:p14="http://schemas.microsoft.com/office/powerpoint/2010/main" val="3034533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B4C1EF-DA65-9A42-9426-A7AFE0B2A797}"/>
              </a:ext>
            </a:extLst>
          </p:cNvPr>
          <p:cNvSpPr/>
          <p:nvPr/>
        </p:nvSpPr>
        <p:spPr>
          <a:xfrm>
            <a:off x="644577" y="1019330"/>
            <a:ext cx="10861623" cy="4154984"/>
          </a:xfrm>
          <a:prstGeom prst="rect">
            <a:avLst/>
          </a:prstGeom>
        </p:spPr>
        <p:txBody>
          <a:bodyPr wrap="square">
            <a:spAutoFit/>
          </a:bodyPr>
          <a:lstStyle/>
          <a:p>
            <a:pPr marR="0" lvl="0">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Jones thought that those tested positive for the COVID antibodies should be included with the positive tests for the virus,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spc="15" dirty="0">
                <a:solidFill>
                  <a:srgbClr val="000000"/>
                </a:solidFill>
                <a:latin typeface="Calibri" panose="020F0502020204030204" pitchFamily="34" charset="0"/>
                <a:ea typeface="Times New Roman" panose="02020603050405020304" pitchFamily="18" charset="0"/>
                <a:cs typeface="Calibri" panose="020F0502020204030204" pitchFamily="34" charset="0"/>
              </a:rPr>
              <a:t>Pro</a:t>
            </a:r>
            <a:r>
              <a:rPr lang="en-US" sz="2400" spc="15" dirty="0">
                <a:solidFill>
                  <a:srgbClr val="000000"/>
                </a:solidFill>
                <a:latin typeface="Calibri" panose="020F0502020204030204" pitchFamily="34" charset="0"/>
                <a:ea typeface="Times New Roman" panose="02020603050405020304" pitchFamily="18" charset="0"/>
                <a:cs typeface="Calibri" panose="020F0502020204030204" pitchFamily="34" charset="0"/>
              </a:rPr>
              <a:t>: Jones says the state’s numbers are lower because "cases are not currently created for those who receive positive antibody test results, and so DOH excludes them from that total. We show the total number of people who have definitive lab results showing they have or have had Covid-19 regardless of the type of test.”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spc="15" dirty="0">
                <a:solidFill>
                  <a:srgbClr val="2A2A2A"/>
                </a:solidFill>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spc="15" dirty="0">
                <a:solidFill>
                  <a:srgbClr val="2A2A2A"/>
                </a:solidFill>
                <a:latin typeface="Calibri" panose="020F0502020204030204" pitchFamily="34" charset="0"/>
                <a:ea typeface="Times New Roman" panose="02020603050405020304" pitchFamily="18" charset="0"/>
                <a:cs typeface="Calibri" panose="020F0502020204030204" pitchFamily="34" charset="0"/>
              </a:rPr>
              <a:t>Con</a:t>
            </a:r>
            <a:r>
              <a:rPr lang="en-US" sz="2400" spc="15" dirty="0">
                <a:solidFill>
                  <a:srgbClr val="2A2A2A"/>
                </a:solidFill>
                <a:latin typeface="Calibri" panose="020F0502020204030204" pitchFamily="34" charset="0"/>
                <a:ea typeface="Times New Roman" panose="02020603050405020304" pitchFamily="18" charset="0"/>
                <a:cs typeface="Calibri" panose="020F0502020204030204" pitchFamily="34" charset="0"/>
              </a:rPr>
              <a:t>: It is misleading.  Viral counts indicate current infections.  Antibody positives indicate previous infections.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9788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63566C-9AD7-4B49-82F8-19B41FD223C0}"/>
              </a:ext>
            </a:extLst>
          </p:cNvPr>
          <p:cNvSpPr txBox="1"/>
          <p:nvPr/>
        </p:nvSpPr>
        <p:spPr>
          <a:xfrm>
            <a:off x="729343" y="968830"/>
            <a:ext cx="10080171" cy="3785652"/>
          </a:xfrm>
          <a:prstGeom prst="rect">
            <a:avLst/>
          </a:prstGeom>
          <a:noFill/>
        </p:spPr>
        <p:txBody>
          <a:bodyPr wrap="square" rtlCol="0">
            <a:spAutoFit/>
          </a:bodyPr>
          <a:lstStyle/>
          <a:p>
            <a:pPr lvl="0"/>
            <a:r>
              <a:rPr lang="en-US" sz="2400" b="1" dirty="0"/>
              <a:t>In recording deaths from COVID, non-residents who die or are hospitalized in Florida should be counted, not just in-state residents, according to Jones.</a:t>
            </a:r>
            <a:endParaRPr lang="en-US" sz="2400" dirty="0"/>
          </a:p>
          <a:p>
            <a:r>
              <a:rPr lang="en-US" sz="2400" b="1" dirty="0"/>
              <a:t> </a:t>
            </a:r>
            <a:endParaRPr lang="en-US" sz="2400" dirty="0"/>
          </a:p>
          <a:p>
            <a:r>
              <a:rPr lang="en-US" sz="2400" b="1" dirty="0"/>
              <a:t> </a:t>
            </a:r>
            <a:endParaRPr lang="en-US" sz="2400" dirty="0"/>
          </a:p>
          <a:p>
            <a:r>
              <a:rPr lang="en-US" sz="2400" b="1" dirty="0"/>
              <a:t>Pro:  </a:t>
            </a:r>
            <a:r>
              <a:rPr lang="en-US" sz="2400" dirty="0"/>
              <a:t>Many out-of-state residents live in Florida for many months.  Counting in-state and out-of-state residents is a more accurate reflection of Florida’s overall population.</a:t>
            </a:r>
          </a:p>
          <a:p>
            <a:r>
              <a:rPr lang="en-US" sz="2400" dirty="0"/>
              <a:t> </a:t>
            </a:r>
          </a:p>
          <a:p>
            <a:r>
              <a:rPr lang="en-US" sz="2400" b="1" dirty="0"/>
              <a:t>Con: </a:t>
            </a:r>
            <a:r>
              <a:rPr lang="en-US" sz="2400" dirty="0"/>
              <a:t>When an out-of-state resident dies in Florida passes away from COVID, their death might be recorded in two states.</a:t>
            </a:r>
          </a:p>
        </p:txBody>
      </p:sp>
    </p:spTree>
    <p:extLst>
      <p:ext uri="{BB962C8B-B14F-4D97-AF65-F5344CB8AC3E}">
        <p14:creationId xmlns:p14="http://schemas.microsoft.com/office/powerpoint/2010/main" val="1337261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863EA8-E916-A242-989C-1CDB2F76AE1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60400" y="0"/>
            <a:ext cx="10668000" cy="6248399"/>
          </a:xfrm>
          <a:prstGeom prst="rect">
            <a:avLst/>
          </a:prstGeom>
        </p:spPr>
      </p:pic>
    </p:spTree>
    <p:extLst>
      <p:ext uri="{BB962C8B-B14F-4D97-AF65-F5344CB8AC3E}">
        <p14:creationId xmlns:p14="http://schemas.microsoft.com/office/powerpoint/2010/main" val="931462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3F8679-6280-2443-8F3E-3C3224F7A9FD}"/>
              </a:ext>
            </a:extLst>
          </p:cNvPr>
          <p:cNvSpPr/>
          <p:nvPr/>
        </p:nvSpPr>
        <p:spPr>
          <a:xfrm>
            <a:off x="1099457" y="979715"/>
            <a:ext cx="9144000" cy="3785652"/>
          </a:xfrm>
          <a:prstGeom prst="rect">
            <a:avLst/>
          </a:prstGeom>
        </p:spPr>
        <p:txBody>
          <a:bodyPr wrap="square">
            <a:spAutoFit/>
          </a:bodyPr>
          <a:lstStyle/>
          <a:p>
            <a:pPr marR="0" lvl="0">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By applying Graham’s functional stasis analysis to the events that led to Jones’ dismissal, can we identify the essential data involved and then learn how to communicate it by unpacking the discursive movement between the public, technologists, and politicians.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Calibri" panose="020F0502020204030204" pitchFamily="34" charset="0"/>
              </a:rPr>
              <a:t> . . . . typical taxonomic approach to stasis theory is structural—it isolates individual </a:t>
            </a:r>
            <a:r>
              <a:rPr lang="en-US" sz="2400" dirty="0" err="1">
                <a:latin typeface="Calibri" panose="020F0502020204030204" pitchFamily="34" charset="0"/>
                <a:ea typeface="Calibri" panose="020F0502020204030204" pitchFamily="34" charset="0"/>
                <a:cs typeface="Calibri" panose="020F0502020204030204" pitchFamily="34" charset="0"/>
              </a:rPr>
              <a:t>stases</a:t>
            </a:r>
            <a:r>
              <a:rPr lang="en-US" sz="2400" dirty="0">
                <a:latin typeface="Calibri" panose="020F0502020204030204" pitchFamily="34" charset="0"/>
                <a:ea typeface="Calibri" panose="020F0502020204030204" pitchFamily="34" charset="0"/>
                <a:cs typeface="Calibri" panose="020F0502020204030204" pitchFamily="34" charset="0"/>
              </a:rPr>
              <a:t> from the flow of the argument. . . . . functional stasis analysis seeks to capture the dynamic and often nested relationship among </a:t>
            </a:r>
            <a:r>
              <a:rPr lang="en-US" sz="2400" dirty="0" err="1">
                <a:latin typeface="Calibri" panose="020F0502020204030204" pitchFamily="34" charset="0"/>
                <a:ea typeface="Calibri" panose="020F0502020204030204" pitchFamily="34" charset="0"/>
                <a:cs typeface="Calibri" panose="020F0502020204030204" pitchFamily="34" charset="0"/>
              </a:rPr>
              <a:t>stases</a:t>
            </a:r>
            <a:r>
              <a:rPr lang="en-US" sz="2400" dirty="0">
                <a:latin typeface="Calibri" panose="020F0502020204030204" pitchFamily="34" charset="0"/>
                <a:ea typeface="Calibri" panose="020F0502020204030204" pitchFamily="34" charset="0"/>
                <a:cs typeface="Calibri" panose="020F0502020204030204" pitchFamily="34" charset="0"/>
              </a:rPr>
              <a:t> within the flow of debate. (S. Scott Graham p. 143, 2015)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3715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CFD3-467A-3A46-905B-EB5C53A6A85F}"/>
              </a:ext>
            </a:extLst>
          </p:cNvPr>
          <p:cNvSpPr/>
          <p:nvPr/>
        </p:nvSpPr>
        <p:spPr>
          <a:xfrm>
            <a:off x="1066799" y="522514"/>
            <a:ext cx="9818915" cy="5262979"/>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Annemarie </a:t>
            </a:r>
            <a:r>
              <a:rPr lang="en-US" sz="2400" b="1" dirty="0" err="1">
                <a:latin typeface="Calibri" panose="020F0502020204030204" pitchFamily="34" charset="0"/>
                <a:ea typeface="Calibri" panose="020F0502020204030204" pitchFamily="34" charset="0"/>
                <a:cs typeface="Times New Roman" panose="02020603050405020304" pitchFamily="18" charset="0"/>
              </a:rPr>
              <a:t>Mol</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b="1" dirty="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“I investigate knowledge incorporated in daily events and activities rather than knowledge articulated in words and images and printed on paper” (</a:t>
            </a:r>
            <a:r>
              <a:rPr lang="en-US" sz="2400" dirty="0" err="1">
                <a:latin typeface="Calibri" panose="020F0502020204030204" pitchFamily="34" charset="0"/>
                <a:ea typeface="Calibri" panose="020F0502020204030204" pitchFamily="34" charset="0"/>
                <a:cs typeface="Times New Roman" panose="02020603050405020304" pitchFamily="18" charset="0"/>
              </a:rPr>
              <a:t>Mol</a:t>
            </a:r>
            <a:r>
              <a:rPr lang="en-US" sz="2400" dirty="0">
                <a:latin typeface="Calibri" panose="020F0502020204030204" pitchFamily="34" charset="0"/>
                <a:ea typeface="Calibri" panose="020F0502020204030204" pitchFamily="34" charset="0"/>
                <a:cs typeface="Times New Roman" panose="02020603050405020304" pitchFamily="18" charset="0"/>
              </a:rPr>
              <a:t> 32).</a:t>
            </a:r>
          </a:p>
          <a:p>
            <a:r>
              <a:rPr lang="en-US" sz="2400" dirty="0">
                <a:latin typeface="Calibri" panose="020F0502020204030204" pitchFamily="34" charset="0"/>
                <a:ea typeface="Calibri" panose="020F0502020204030204" pitchFamily="34" charset="0"/>
                <a:cs typeface="Times New Roman" panose="02020603050405020304" pitchFamily="18" charset="0"/>
              </a:rPr>
              <a:t> </a:t>
            </a:r>
          </a:p>
          <a:p>
            <a:r>
              <a:rPr lang="en-US" sz="2400" dirty="0">
                <a:latin typeface="Calibri" panose="020F0502020204030204" pitchFamily="34" charset="0"/>
                <a:ea typeface="Calibri" panose="020F0502020204030204" pitchFamily="34" charset="0"/>
                <a:cs typeface="Times New Roman" panose="02020603050405020304" pitchFamily="18" charset="0"/>
              </a:rPr>
              <a:t>“. . . . if an object is real it is because it is part of a practice: it is a reality enacted” (</a:t>
            </a:r>
            <a:r>
              <a:rPr lang="en-US" sz="2400" dirty="0" err="1">
                <a:latin typeface="Calibri" panose="020F0502020204030204" pitchFamily="34" charset="0"/>
                <a:ea typeface="Calibri" panose="020F0502020204030204" pitchFamily="34" charset="0"/>
                <a:cs typeface="Times New Roman" panose="02020603050405020304" pitchFamily="18" charset="0"/>
              </a:rPr>
              <a:t>Mol</a:t>
            </a:r>
            <a:r>
              <a:rPr lang="en-US" sz="2400" dirty="0">
                <a:latin typeface="Calibri" panose="020F0502020204030204" pitchFamily="34" charset="0"/>
                <a:ea typeface="Calibri" panose="020F0502020204030204" pitchFamily="34" charset="0"/>
                <a:cs typeface="Times New Roman" panose="02020603050405020304" pitchFamily="18" charset="0"/>
              </a:rPr>
              <a:t> 44).</a:t>
            </a:r>
          </a:p>
          <a:p>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When a clinician enacts arteriosclerosis, they are asking about and considering symptoms that a patient tells them about.</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When a pathologist enacts arteriosclerosis, it is through looking a cross section of an artery that might be clogged.  </a:t>
            </a:r>
          </a:p>
        </p:txBody>
      </p:sp>
    </p:spTree>
    <p:extLst>
      <p:ext uri="{BB962C8B-B14F-4D97-AF65-F5344CB8AC3E}">
        <p14:creationId xmlns:p14="http://schemas.microsoft.com/office/powerpoint/2010/main" val="219861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74CF55-405E-4541-BE0C-AFA49D6F474F}"/>
              </a:ext>
            </a:extLst>
          </p:cNvPr>
          <p:cNvSpPr/>
          <p:nvPr/>
        </p:nvSpPr>
        <p:spPr>
          <a:xfrm>
            <a:off x="921895" y="1386590"/>
            <a:ext cx="8132164" cy="3416320"/>
          </a:xfrm>
          <a:prstGeom prst="rect">
            <a:avLst/>
          </a:prstGeom>
        </p:spPr>
        <p:txBody>
          <a:bodyPr wrap="square">
            <a:spAutoFit/>
          </a:bodyPr>
          <a:lstStyle/>
          <a:p>
            <a:pPr marR="0" lvl="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By examining the practices that Jones enacted as a data scientist as opposed to a trained epidemiologist, what Danielle </a:t>
            </a:r>
            <a:r>
              <a:rPr lang="en-US" sz="2400" dirty="0" err="1">
                <a:latin typeface="Calibri" panose="020F0502020204030204" pitchFamily="34" charset="0"/>
                <a:ea typeface="Calibri" panose="020F0502020204030204" pitchFamily="34" charset="0"/>
                <a:cs typeface="Times New Roman" panose="02020603050405020304" pitchFamily="18" charset="0"/>
              </a:rPr>
              <a:t>DeVasto</a:t>
            </a:r>
            <a:r>
              <a:rPr lang="en-US" sz="2400" dirty="0">
                <a:latin typeface="Calibri" panose="020F0502020204030204" pitchFamily="34" charset="0"/>
                <a:ea typeface="Calibri" panose="020F0502020204030204" pitchFamily="34" charset="0"/>
                <a:cs typeface="Times New Roman" panose="02020603050405020304" pitchFamily="18" charset="0"/>
              </a:rPr>
              <a:t> would call “referred” expertise, or “expertise at one remove” (2015), we can look at her actions and the enactments of others affected how they communicated complex information. </a:t>
            </a:r>
          </a:p>
          <a:p>
            <a:pPr marR="0" lvl="0">
              <a:spcBef>
                <a:spcPts val="0"/>
              </a:spcBef>
              <a:spcAft>
                <a:spcPts val="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In Jones’ case, her practice, the way she did epidemiology was presenting information as her experience as a geographer, journalist, and data scientist. </a:t>
            </a:r>
          </a:p>
        </p:txBody>
      </p:sp>
    </p:spTree>
    <p:extLst>
      <p:ext uri="{BB962C8B-B14F-4D97-AF65-F5344CB8AC3E}">
        <p14:creationId xmlns:p14="http://schemas.microsoft.com/office/powerpoint/2010/main" val="3845503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3EA8E8-E67B-2640-86E6-58E0A61C5B05}"/>
              </a:ext>
            </a:extLst>
          </p:cNvPr>
          <p:cNvSpPr/>
          <p:nvPr/>
        </p:nvSpPr>
        <p:spPr>
          <a:xfrm>
            <a:off x="667062" y="419725"/>
            <a:ext cx="8476938" cy="5262979"/>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Questions</a:t>
            </a:r>
          </a:p>
          <a:p>
            <a:pPr marR="0" lvl="0">
              <a:spcBef>
                <a:spcPts val="0"/>
              </a:spcBef>
              <a:spcAft>
                <a:spcPts val="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How might different stakeholders and professionals work together to understand how to identify essential risk assessment data when they occupy different professional spaces?</a:t>
            </a:r>
          </a:p>
          <a:p>
            <a:pPr marL="457200" marR="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R="0" lvl="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How might one’s politics get in the way of a scientific judgment?  </a:t>
            </a:r>
          </a:p>
          <a:p>
            <a:pPr marL="457200" marR="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R="0" lvl="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How might one’s obligation to the public be built into deciding what kinds of information should be conveyed to the public?</a:t>
            </a:r>
          </a:p>
          <a:p>
            <a:pPr marL="457200" marR="0">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R="0" lvl="0">
              <a:spcBef>
                <a:spcPts val="0"/>
              </a:spcBef>
              <a:spcAft>
                <a:spcPts val="0"/>
              </a:spcAft>
            </a:pPr>
            <a:r>
              <a:rPr lang="en-US" sz="2400" dirty="0">
                <a:latin typeface="Calibri" panose="020F0502020204030204" pitchFamily="34" charset="0"/>
                <a:ea typeface="Times New Roman" panose="02020603050405020304" pitchFamily="18" charset="0"/>
                <a:cs typeface="Calibri" panose="020F0502020204030204" pitchFamily="34" charset="0"/>
              </a:rPr>
              <a:t>How can individuals work together to define what is meant by usability/ user experience and what constitutes usable information in complex systems?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4913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42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TotalTime>
  <Words>902</Words>
  <Application>Microsoft Macintosh PowerPoint</Application>
  <PresentationFormat>Widescreen</PresentationFormat>
  <Paragraphs>63</Paragraphs>
  <Slides>13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Libre Franklin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JD</dc:creator>
  <cp:lastModifiedBy>JD</cp:lastModifiedBy>
  <cp:revision>20</cp:revision>
  <dcterms:created xsi:type="dcterms:W3CDTF">2021-02-18T00:31:10Z</dcterms:created>
  <dcterms:modified xsi:type="dcterms:W3CDTF">2021-02-18T02:10:30Z</dcterms:modified>
</cp:coreProperties>
</file>