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16"/>
  </p:notesMasterIdLst>
  <p:sldIdLst>
    <p:sldId id="256" r:id="rId2"/>
    <p:sldId id="258" r:id="rId3"/>
    <p:sldId id="331" r:id="rId4"/>
    <p:sldId id="330" r:id="rId5"/>
    <p:sldId id="332" r:id="rId6"/>
    <p:sldId id="333" r:id="rId7"/>
    <p:sldId id="335" r:id="rId8"/>
    <p:sldId id="337" r:id="rId9"/>
    <p:sldId id="339" r:id="rId10"/>
    <p:sldId id="340" r:id="rId11"/>
    <p:sldId id="341" r:id="rId12"/>
    <p:sldId id="343" r:id="rId13"/>
    <p:sldId id="291" r:id="rId14"/>
    <p:sldId id="34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33" autoAdjust="0"/>
    <p:restoredTop sz="94660"/>
  </p:normalViewPr>
  <p:slideViewPr>
    <p:cSldViewPr snapToGrid="0">
      <p:cViewPr varScale="1">
        <p:scale>
          <a:sx n="71" d="100"/>
          <a:sy n="71" d="100"/>
        </p:scale>
        <p:origin x="874" y="4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FEE1EC-A767-495E-AE89-B6A737FF12AA}" type="datetimeFigureOut">
              <a:rPr lang="en-US" smtClean="0"/>
              <a:t>12/30/2020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1DDC15-5EBA-4433-B705-52C402F4DFFA}" type="slidenum">
              <a:rPr lang="en-US" smtClean="0"/>
              <a:t>‹#›</a:t>
            </a:fld>
            <a:endParaRPr lang="en-US"/>
          </a:p>
        </p:txBody>
      </p:sp>
    </p:spTree>
    <p:extLst>
      <p:ext uri="{BB962C8B-B14F-4D97-AF65-F5344CB8AC3E}">
        <p14:creationId xmlns:p14="http://schemas.microsoft.com/office/powerpoint/2010/main" val="3817324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1DDC15-5EBA-4433-B705-52C402F4DFFA}" type="slidenum">
              <a:rPr lang="en-US" smtClean="0"/>
              <a:t>1</a:t>
            </a:fld>
            <a:endParaRPr lang="en-US"/>
          </a:p>
        </p:txBody>
      </p:sp>
    </p:spTree>
    <p:extLst>
      <p:ext uri="{BB962C8B-B14F-4D97-AF65-F5344CB8AC3E}">
        <p14:creationId xmlns:p14="http://schemas.microsoft.com/office/powerpoint/2010/main" val="228978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1DDC15-5EBA-4433-B705-52C402F4DFFA}" type="slidenum">
              <a:rPr lang="en-US" smtClean="0"/>
              <a:t>2</a:t>
            </a:fld>
            <a:endParaRPr lang="en-US"/>
          </a:p>
        </p:txBody>
      </p:sp>
    </p:spTree>
    <p:extLst>
      <p:ext uri="{BB962C8B-B14F-4D97-AF65-F5344CB8AC3E}">
        <p14:creationId xmlns:p14="http://schemas.microsoft.com/office/powerpoint/2010/main" val="668373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67184-024A-44D9-A4FF-3DD3E0B5A8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32E8-83C7-4BF4-B9D6-E4D0FC84AD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B4D8AF-94D4-4DF8-AA05-B02E36EF9502}"/>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5" name="Footer Placeholder 4">
            <a:extLst>
              <a:ext uri="{FF2B5EF4-FFF2-40B4-BE49-F238E27FC236}">
                <a16:creationId xmlns:a16="http://schemas.microsoft.com/office/drawing/2014/main" id="{A7214066-B408-40B1-908B-F663C94EDF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0F288-FF8A-4CD5-AABE-65927428800F}"/>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260300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66B9-702F-4C5F-A4EE-C8F773C26C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4EDA4E-5565-4E98-B57C-5D86EBF026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4C35F2-0DD4-41F9-B033-B5B68CD9CB16}"/>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5" name="Footer Placeholder 4">
            <a:extLst>
              <a:ext uri="{FF2B5EF4-FFF2-40B4-BE49-F238E27FC236}">
                <a16:creationId xmlns:a16="http://schemas.microsoft.com/office/drawing/2014/main" id="{22820290-CFBB-495D-8C0B-A8EF1DBFF6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759B5-AF3B-4AF7-AD63-BD323B962A52}"/>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4261147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F1EF6-AAEE-4B6E-830C-F98517F69B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032443-65B7-4897-9529-B3EF0928B3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F176DB-85E3-4A76-BD8D-02402CECB9ED}"/>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5" name="Footer Placeholder 4">
            <a:extLst>
              <a:ext uri="{FF2B5EF4-FFF2-40B4-BE49-F238E27FC236}">
                <a16:creationId xmlns:a16="http://schemas.microsoft.com/office/drawing/2014/main" id="{37F02DA1-987F-4C11-AAC3-9F1884E7C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39A5DB-4A60-4C9E-B3A1-C4BBB23C234F}"/>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3540013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B1A22-D34D-4637-BAC5-DD300ACF3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E302E-73DB-48A4-AA11-353476CEAB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061B61-7A64-4EE9-8226-FD47C04080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22DC2D-FD82-45B6-9AA1-8619EA57768C}"/>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6" name="Footer Placeholder 5">
            <a:extLst>
              <a:ext uri="{FF2B5EF4-FFF2-40B4-BE49-F238E27FC236}">
                <a16:creationId xmlns:a16="http://schemas.microsoft.com/office/drawing/2014/main" id="{7357ACF7-61D5-472F-905B-487A326A62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CB06D9-B062-4EDE-9EC0-5E08B6D15623}"/>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4187754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7334E-1D7E-4111-8675-783ABE9DC9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7D2BFD-9015-4AC4-97BA-5FFC114819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70A659-21FF-47ED-9E59-5DF34A6B60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95C59D-7F5F-4A78-AEDD-6A3401F30E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449821-CF64-465B-BE71-E37D9AD2FC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42237B-A9D7-4C11-BE6F-370BC19280CB}"/>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8" name="Footer Placeholder 7">
            <a:extLst>
              <a:ext uri="{FF2B5EF4-FFF2-40B4-BE49-F238E27FC236}">
                <a16:creationId xmlns:a16="http://schemas.microsoft.com/office/drawing/2014/main" id="{797FB722-525C-4FE4-B6F6-87EE5B2A7E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D5D109-1CB5-49AC-A50C-FD216EF925F4}"/>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3088819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29857-57C6-4073-89B0-B2DAFC00A9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788EE-C2D5-446C-8A48-BB672BBB05E0}"/>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4" name="Footer Placeholder 3">
            <a:extLst>
              <a:ext uri="{FF2B5EF4-FFF2-40B4-BE49-F238E27FC236}">
                <a16:creationId xmlns:a16="http://schemas.microsoft.com/office/drawing/2014/main" id="{61398683-2AFF-4ACD-91BA-120CA099C1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C163E5-76EA-474A-9806-09CA6FDD4073}"/>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3214805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7D9116-85DA-4AA2-92C9-3A76F3CC86A7}"/>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3" name="Footer Placeholder 2">
            <a:extLst>
              <a:ext uri="{FF2B5EF4-FFF2-40B4-BE49-F238E27FC236}">
                <a16:creationId xmlns:a16="http://schemas.microsoft.com/office/drawing/2014/main" id="{1F7874F9-DF5E-4C2E-81E7-E5A3CC365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4E45D0-476D-401C-B020-DFB514D4CC94}"/>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310279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12576-85A3-4E1E-91DD-DC1A035933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3E72DA-6391-44B9-8932-0951AE4AE0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572F8F-4450-4192-9BB1-13B41E5E6C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6D97E9-4D5C-43C4-8355-DA0A53EC9CC0}"/>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6" name="Footer Placeholder 5">
            <a:extLst>
              <a:ext uri="{FF2B5EF4-FFF2-40B4-BE49-F238E27FC236}">
                <a16:creationId xmlns:a16="http://schemas.microsoft.com/office/drawing/2014/main" id="{B369803F-6054-4A2E-93AC-2A252934DF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1B3CDE-FF0A-4C42-BC31-A1480A08883B}"/>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3538527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12ED-AD30-4656-8991-B6302556AD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BD2E00-34C2-49C6-A14E-E46C001996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C3D32B-AEE2-4E6C-BAD2-D0C82250EF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ED1B22-ABA0-4CA0-8478-D699065CB432}"/>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6" name="Footer Placeholder 5">
            <a:extLst>
              <a:ext uri="{FF2B5EF4-FFF2-40B4-BE49-F238E27FC236}">
                <a16:creationId xmlns:a16="http://schemas.microsoft.com/office/drawing/2014/main" id="{283A5FB5-77F3-4568-9220-27F91EFEF2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50692E-4496-4000-A395-76642AF72403}"/>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3008062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01A9-95BC-4560-9691-858C69C37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BE5303-D43F-406A-AF1D-B8EF1B02BC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E8DA1-47AB-4790-A441-275BAEE08505}"/>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5" name="Footer Placeholder 4">
            <a:extLst>
              <a:ext uri="{FF2B5EF4-FFF2-40B4-BE49-F238E27FC236}">
                <a16:creationId xmlns:a16="http://schemas.microsoft.com/office/drawing/2014/main" id="{D1029B42-FB47-4F3C-8199-DAD431DDF6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17E36B-D2EC-4B17-A20B-DB4630BB6484}"/>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2126945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A2C67D-320C-4C97-84AA-B8EB9B4DCF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CAEF8F-2B26-45B3-B7F2-6D73817292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698CE-1C19-4268-A11E-61A89FA8149A}"/>
              </a:ext>
            </a:extLst>
          </p:cNvPr>
          <p:cNvSpPr>
            <a:spLocks noGrp="1"/>
          </p:cNvSpPr>
          <p:nvPr>
            <p:ph type="dt" sz="half" idx="10"/>
          </p:nvPr>
        </p:nvSpPr>
        <p:spPr/>
        <p:txBody>
          <a:bodyPr/>
          <a:lstStyle/>
          <a:p>
            <a:fld id="{C4610C36-EF39-4B49-97E5-09A8F6074A57}" type="datetimeFigureOut">
              <a:rPr lang="en-US" smtClean="0"/>
              <a:t>12/30/2020</a:t>
            </a:fld>
            <a:endParaRPr lang="en-US"/>
          </a:p>
        </p:txBody>
      </p:sp>
      <p:sp>
        <p:nvSpPr>
          <p:cNvPr id="5" name="Footer Placeholder 4">
            <a:extLst>
              <a:ext uri="{FF2B5EF4-FFF2-40B4-BE49-F238E27FC236}">
                <a16:creationId xmlns:a16="http://schemas.microsoft.com/office/drawing/2014/main" id="{78F44EB2-E47E-498A-825C-524B293A11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A09F5A-89F9-4D79-93A9-E97EBA8B34EE}"/>
              </a:ext>
            </a:extLst>
          </p:cNvPr>
          <p:cNvSpPr>
            <a:spLocks noGrp="1"/>
          </p:cNvSpPr>
          <p:nvPr>
            <p:ph type="sldNum" sz="quarter" idx="12"/>
          </p:nvPr>
        </p:nvSpPr>
        <p:spPr/>
        <p:txBody>
          <a:bodyPr/>
          <a:lstStyle/>
          <a:p>
            <a:fld id="{ED8A5E41-ACB7-4931-8130-FE412C357656}" type="slidenum">
              <a:rPr lang="en-US" smtClean="0"/>
              <a:t>‹#›</a:t>
            </a:fld>
            <a:endParaRPr lang="en-US"/>
          </a:p>
        </p:txBody>
      </p:sp>
    </p:spTree>
    <p:extLst>
      <p:ext uri="{BB962C8B-B14F-4D97-AF65-F5344CB8AC3E}">
        <p14:creationId xmlns:p14="http://schemas.microsoft.com/office/powerpoint/2010/main" val="120758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F4FE10-9DB6-41D9-88EC-32B2A074D9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D41F0A-5227-4E64-BCB5-B9CA38D8B7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5C1A70-A24A-4F33-8AB4-672FB9CBC1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10C36-EF39-4B49-97E5-09A8F6074A57}" type="datetimeFigureOut">
              <a:rPr lang="en-US" smtClean="0"/>
              <a:t>12/30/2020</a:t>
            </a:fld>
            <a:endParaRPr lang="en-US"/>
          </a:p>
        </p:txBody>
      </p:sp>
      <p:sp>
        <p:nvSpPr>
          <p:cNvPr id="5" name="Footer Placeholder 4">
            <a:extLst>
              <a:ext uri="{FF2B5EF4-FFF2-40B4-BE49-F238E27FC236}">
                <a16:creationId xmlns:a16="http://schemas.microsoft.com/office/drawing/2014/main" id="{A3F6E6B5-C288-4109-A8EC-72F730496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E0F3C8-CFFB-4EEE-96B1-B4FDE70C72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8A5E41-ACB7-4931-8130-FE412C357656}" type="slidenum">
              <a:rPr lang="en-US" smtClean="0"/>
              <a:t>‹#›</a:t>
            </a:fld>
            <a:endParaRPr lang="en-US"/>
          </a:p>
        </p:txBody>
      </p:sp>
    </p:spTree>
    <p:extLst>
      <p:ext uri="{BB962C8B-B14F-4D97-AF65-F5344CB8AC3E}">
        <p14:creationId xmlns:p14="http://schemas.microsoft.com/office/powerpoint/2010/main" val="3048686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D6360-6B06-4D31-B8BB-9CEDE943D8F4}"/>
              </a:ext>
            </a:extLst>
          </p:cNvPr>
          <p:cNvSpPr>
            <a:spLocks noGrp="1"/>
          </p:cNvSpPr>
          <p:nvPr>
            <p:ph type="ctrTitle"/>
          </p:nvPr>
        </p:nvSpPr>
        <p:spPr>
          <a:xfrm>
            <a:off x="33338" y="2670310"/>
            <a:ext cx="12158662" cy="1022402"/>
          </a:xfrm>
        </p:spPr>
        <p:txBody>
          <a:bodyPr>
            <a:noAutofit/>
          </a:bodyPr>
          <a:lstStyle/>
          <a:p>
            <a:r>
              <a:rPr lang="en-US" sz="4800" b="1" dirty="0">
                <a:solidFill>
                  <a:schemeClr val="accent1">
                    <a:lumMod val="75000"/>
                  </a:schemeClr>
                </a:solidFill>
              </a:rPr>
              <a:t>Employing a Mixed-methods Approach to Examine Multiple </a:t>
            </a:r>
            <a:r>
              <a:rPr lang="en-US" sz="4800" b="1" dirty="0" err="1">
                <a:solidFill>
                  <a:schemeClr val="accent1">
                    <a:lumMod val="75000"/>
                  </a:schemeClr>
                </a:solidFill>
              </a:rPr>
              <a:t>Usabilities</a:t>
            </a:r>
            <a:r>
              <a:rPr lang="en-US" sz="4800" b="1" dirty="0">
                <a:solidFill>
                  <a:schemeClr val="accent1">
                    <a:lumMod val="75000"/>
                  </a:schemeClr>
                </a:solidFill>
              </a:rPr>
              <a:t> that Shape UX</a:t>
            </a:r>
          </a:p>
        </p:txBody>
      </p:sp>
      <p:sp>
        <p:nvSpPr>
          <p:cNvPr id="3" name="Subtitle 2">
            <a:extLst>
              <a:ext uri="{FF2B5EF4-FFF2-40B4-BE49-F238E27FC236}">
                <a16:creationId xmlns:a16="http://schemas.microsoft.com/office/drawing/2014/main" id="{805ACA5A-3071-4805-A748-0A85F7D5961F}"/>
              </a:ext>
            </a:extLst>
          </p:cNvPr>
          <p:cNvSpPr>
            <a:spLocks noGrp="1"/>
          </p:cNvSpPr>
          <p:nvPr>
            <p:ph type="subTitle" idx="1"/>
          </p:nvPr>
        </p:nvSpPr>
        <p:spPr>
          <a:xfrm>
            <a:off x="1540669" y="4036886"/>
            <a:ext cx="9144000" cy="1655762"/>
          </a:xfrm>
        </p:spPr>
        <p:txBody>
          <a:bodyPr>
            <a:normAutofit/>
          </a:bodyPr>
          <a:lstStyle/>
          <a:p>
            <a:r>
              <a:rPr lang="en-US" sz="3200" dirty="0"/>
              <a:t>By, Jessica Lynn Campbell</a:t>
            </a:r>
            <a:endParaRPr lang="en-US" dirty="0"/>
          </a:p>
        </p:txBody>
      </p:sp>
      <p:sp>
        <p:nvSpPr>
          <p:cNvPr id="7" name="Subtitle 2">
            <a:extLst>
              <a:ext uri="{FF2B5EF4-FFF2-40B4-BE49-F238E27FC236}">
                <a16:creationId xmlns:a16="http://schemas.microsoft.com/office/drawing/2014/main" id="{2818E68A-EB4B-4882-8DD6-DD9A23407CF8}"/>
              </a:ext>
            </a:extLst>
          </p:cNvPr>
          <p:cNvSpPr txBox="1">
            <a:spLocks/>
          </p:cNvSpPr>
          <p:nvPr/>
        </p:nvSpPr>
        <p:spPr>
          <a:xfrm>
            <a:off x="419549" y="108087"/>
            <a:ext cx="4432151"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000" dirty="0">
                <a:latin typeface="Arial" panose="020B0604020202020204" pitchFamily="34" charset="0"/>
                <a:cs typeface="Arial" panose="020B0604020202020204" pitchFamily="34" charset="0"/>
              </a:rPr>
              <a:t>10</a:t>
            </a:r>
            <a:r>
              <a:rPr lang="en-US" sz="3000" baseline="30000" dirty="0">
                <a:latin typeface="Arial" panose="020B0604020202020204" pitchFamily="34" charset="0"/>
                <a:cs typeface="Arial" panose="020B0604020202020204" pitchFamily="34" charset="0"/>
              </a:rPr>
              <a:t>th</a:t>
            </a:r>
            <a:r>
              <a:rPr lang="en-US" sz="3000" dirty="0">
                <a:latin typeface="Arial" panose="020B0604020202020204" pitchFamily="34" charset="0"/>
                <a:cs typeface="Arial" panose="020B0604020202020204" pitchFamily="34" charset="0"/>
              </a:rPr>
              <a:t> Annual</a:t>
            </a:r>
          </a:p>
        </p:txBody>
      </p:sp>
      <p:sp>
        <p:nvSpPr>
          <p:cNvPr id="9" name="Subtitle 2">
            <a:extLst>
              <a:ext uri="{FF2B5EF4-FFF2-40B4-BE49-F238E27FC236}">
                <a16:creationId xmlns:a16="http://schemas.microsoft.com/office/drawing/2014/main" id="{EE03358B-5FCC-4F64-A6B2-9D8E553675EE}"/>
              </a:ext>
            </a:extLst>
          </p:cNvPr>
          <p:cNvSpPr txBox="1">
            <a:spLocks/>
          </p:cNvSpPr>
          <p:nvPr/>
        </p:nvSpPr>
        <p:spPr>
          <a:xfrm>
            <a:off x="3879924" y="108087"/>
            <a:ext cx="4432151"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000" dirty="0">
                <a:latin typeface="Arial" panose="020B0604020202020204" pitchFamily="34" charset="0"/>
                <a:cs typeface="Arial" panose="020B0604020202020204" pitchFamily="34" charset="0"/>
              </a:rPr>
              <a:t>Symposium on Communicating Complex Information</a:t>
            </a:r>
          </a:p>
          <a:p>
            <a:endParaRPr lang="en-US" dirty="0"/>
          </a:p>
        </p:txBody>
      </p:sp>
      <p:pic>
        <p:nvPicPr>
          <p:cNvPr id="11" name="Picture 10">
            <a:extLst>
              <a:ext uri="{FF2B5EF4-FFF2-40B4-BE49-F238E27FC236}">
                <a16:creationId xmlns:a16="http://schemas.microsoft.com/office/drawing/2014/main" id="{809B84EB-EB2F-461C-9288-1C1D3163CA9C}"/>
              </a:ext>
            </a:extLst>
          </p:cNvPr>
          <p:cNvPicPr>
            <a:picLocks noChangeAspect="1"/>
          </p:cNvPicPr>
          <p:nvPr/>
        </p:nvPicPr>
        <p:blipFill>
          <a:blip r:embed="rId3"/>
          <a:stretch>
            <a:fillRect/>
          </a:stretch>
        </p:blipFill>
        <p:spPr>
          <a:xfrm>
            <a:off x="8899872" y="0"/>
            <a:ext cx="3569593" cy="1516792"/>
          </a:xfrm>
          <a:prstGeom prst="rect">
            <a:avLst/>
          </a:prstGeom>
        </p:spPr>
      </p:pic>
    </p:spTree>
    <p:extLst>
      <p:ext uri="{BB962C8B-B14F-4D97-AF65-F5344CB8AC3E}">
        <p14:creationId xmlns:p14="http://schemas.microsoft.com/office/powerpoint/2010/main" val="505250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5FBD4034-E098-4685-B5AB-C7A6A43092BC}"/>
              </a:ext>
            </a:extLst>
          </p:cNvPr>
          <p:cNvPicPr>
            <a:picLocks noChangeAspect="1"/>
          </p:cNvPicPr>
          <p:nvPr/>
        </p:nvPicPr>
        <p:blipFill>
          <a:blip r:embed="rId3"/>
          <a:stretch>
            <a:fillRect/>
          </a:stretch>
        </p:blipFill>
        <p:spPr>
          <a:xfrm>
            <a:off x="9395356" y="4795197"/>
            <a:ext cx="1914301" cy="2025128"/>
          </a:xfrm>
          <a:prstGeom prst="rect">
            <a:avLst/>
          </a:prstGeom>
        </p:spPr>
      </p:pic>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Usability</a:t>
            </a:r>
          </a:p>
        </p:txBody>
      </p:sp>
      <p:sp>
        <p:nvSpPr>
          <p:cNvPr id="3" name="Content Placeholder 2">
            <a:extLst>
              <a:ext uri="{FF2B5EF4-FFF2-40B4-BE49-F238E27FC236}">
                <a16:creationId xmlns:a16="http://schemas.microsoft.com/office/drawing/2014/main" id="{74EB764C-2834-41E8-8C29-0A8EE7B9346E}"/>
              </a:ext>
            </a:extLst>
          </p:cNvPr>
          <p:cNvSpPr>
            <a:spLocks noGrp="1"/>
          </p:cNvSpPr>
          <p:nvPr>
            <p:ph idx="1"/>
          </p:nvPr>
        </p:nvSpPr>
        <p:spPr>
          <a:xfrm>
            <a:off x="693318" y="1007641"/>
            <a:ext cx="5105054" cy="5381447"/>
          </a:xfrm>
        </p:spPr>
        <p:txBody>
          <a:bodyPr>
            <a:normAutofit/>
          </a:bodyPr>
          <a:lstStyle/>
          <a:p>
            <a:pPr marL="0" marR="0" indent="0">
              <a:lnSpc>
                <a:spcPct val="107000"/>
              </a:lnSpc>
              <a:spcBef>
                <a:spcPts val="0"/>
              </a:spcBef>
              <a:spcAft>
                <a:spcPts val="800"/>
              </a:spcAft>
              <a:buNone/>
            </a:pPr>
            <a:r>
              <a:rPr lang="en-US" sz="2200" b="1" dirty="0">
                <a:latin typeface="Calibri" panose="020F0502020204030204" pitchFamily="34" charset="0"/>
                <a:ea typeface="Calibri" panose="020F0502020204030204" pitchFamily="34" charset="0"/>
                <a:cs typeface="Times New Roman" panose="02020603050405020304" pitchFamily="18" charset="0"/>
              </a:rPr>
              <a:t>Usability metrics</a:t>
            </a: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Effectiveness</a:t>
            </a:r>
          </a:p>
          <a:p>
            <a:pP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Efficiency</a:t>
            </a:r>
          </a:p>
          <a:p>
            <a:pP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Satisfaction</a:t>
            </a:r>
            <a:endParaRPr lang="en-US" dirty="0"/>
          </a:p>
        </p:txBody>
      </p:sp>
      <p:cxnSp>
        <p:nvCxnSpPr>
          <p:cNvPr id="5" name="Straight Connector 4">
            <a:extLst>
              <a:ext uri="{FF2B5EF4-FFF2-40B4-BE49-F238E27FC236}">
                <a16:creationId xmlns:a16="http://schemas.microsoft.com/office/drawing/2014/main" id="{4C312021-65C4-494A-B171-A7C61889C36E}"/>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F22170CF-80D9-41DA-87A1-59EEBC98BA8F}"/>
              </a:ext>
            </a:extLst>
          </p:cNvPr>
          <p:cNvSpPr txBox="1">
            <a:spLocks/>
          </p:cNvSpPr>
          <p:nvPr/>
        </p:nvSpPr>
        <p:spPr>
          <a:xfrm>
            <a:off x="6681366" y="1007640"/>
            <a:ext cx="5105054" cy="53814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800"/>
              </a:spcAft>
              <a:buFont typeface="Arial" panose="020B0604020202020204" pitchFamily="34" charset="0"/>
              <a:buNone/>
            </a:pPr>
            <a:r>
              <a:rPr lang="en-US" sz="2200" b="1" dirty="0">
                <a:latin typeface="Calibri" panose="020F0502020204030204" pitchFamily="34" charset="0"/>
                <a:ea typeface="Calibri" panose="020F0502020204030204" pitchFamily="34" charset="0"/>
                <a:cs typeface="Times New Roman" panose="02020603050405020304" pitchFamily="18" charset="0"/>
              </a:rPr>
              <a:t>Usability dimensions</a:t>
            </a:r>
          </a:p>
          <a:p>
            <a:pPr marL="0" indent="0">
              <a:lnSpc>
                <a:spcPct val="107000"/>
              </a:lnSpc>
              <a:spcBef>
                <a:spcPts val="0"/>
              </a:spcBef>
              <a:spcAft>
                <a:spcPts val="800"/>
              </a:spcAft>
              <a:buFont typeface="Arial" panose="020B0604020202020204" pitchFamily="34" charset="0"/>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Content and information provided</a:t>
            </a:r>
          </a:p>
          <a:p>
            <a:pPr>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User interface / </a:t>
            </a:r>
            <a:r>
              <a:rPr lang="en-US" sz="1800">
                <a:latin typeface="Calibri" panose="020F0502020204030204" pitchFamily="34" charset="0"/>
                <a:ea typeface="Calibri" panose="020F0502020204030204" pitchFamily="34" charset="0"/>
                <a:cs typeface="Times New Roman" panose="02020603050405020304" pitchFamily="18" charset="0"/>
              </a:rPr>
              <a:t>delivery medium</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dirty="0"/>
          </a:p>
        </p:txBody>
      </p:sp>
      <p:pic>
        <p:nvPicPr>
          <p:cNvPr id="7" name="Picture 6">
            <a:extLst>
              <a:ext uri="{FF2B5EF4-FFF2-40B4-BE49-F238E27FC236}">
                <a16:creationId xmlns:a16="http://schemas.microsoft.com/office/drawing/2014/main" id="{0827BBCF-8A21-494E-8DAA-CE4EB47478AE}"/>
              </a:ext>
            </a:extLst>
          </p:cNvPr>
          <p:cNvPicPr>
            <a:picLocks noChangeAspect="1"/>
          </p:cNvPicPr>
          <p:nvPr/>
        </p:nvPicPr>
        <p:blipFill>
          <a:blip r:embed="rId4"/>
          <a:stretch>
            <a:fillRect/>
          </a:stretch>
        </p:blipFill>
        <p:spPr>
          <a:xfrm>
            <a:off x="7657372" y="3222588"/>
            <a:ext cx="771525" cy="800100"/>
          </a:xfrm>
          <a:prstGeom prst="rect">
            <a:avLst/>
          </a:prstGeom>
        </p:spPr>
      </p:pic>
      <p:pic>
        <p:nvPicPr>
          <p:cNvPr id="9" name="Picture 8">
            <a:extLst>
              <a:ext uri="{FF2B5EF4-FFF2-40B4-BE49-F238E27FC236}">
                <a16:creationId xmlns:a16="http://schemas.microsoft.com/office/drawing/2014/main" id="{D297BF1D-434E-42B3-A847-78579CD26043}"/>
              </a:ext>
            </a:extLst>
          </p:cNvPr>
          <p:cNvPicPr>
            <a:picLocks noChangeAspect="1"/>
          </p:cNvPicPr>
          <p:nvPr/>
        </p:nvPicPr>
        <p:blipFill>
          <a:blip r:embed="rId5"/>
          <a:stretch>
            <a:fillRect/>
          </a:stretch>
        </p:blipFill>
        <p:spPr>
          <a:xfrm>
            <a:off x="8733477" y="3184488"/>
            <a:ext cx="609600" cy="838200"/>
          </a:xfrm>
          <a:prstGeom prst="rect">
            <a:avLst/>
          </a:prstGeom>
        </p:spPr>
      </p:pic>
      <p:pic>
        <p:nvPicPr>
          <p:cNvPr id="11" name="Picture 10">
            <a:extLst>
              <a:ext uri="{FF2B5EF4-FFF2-40B4-BE49-F238E27FC236}">
                <a16:creationId xmlns:a16="http://schemas.microsoft.com/office/drawing/2014/main" id="{C7A23556-E261-4C11-8056-F76A126E1966}"/>
              </a:ext>
            </a:extLst>
          </p:cNvPr>
          <p:cNvPicPr>
            <a:picLocks noChangeAspect="1"/>
          </p:cNvPicPr>
          <p:nvPr/>
        </p:nvPicPr>
        <p:blipFill>
          <a:blip r:embed="rId6"/>
          <a:stretch>
            <a:fillRect/>
          </a:stretch>
        </p:blipFill>
        <p:spPr>
          <a:xfrm>
            <a:off x="9647657" y="3174963"/>
            <a:ext cx="704850" cy="847725"/>
          </a:xfrm>
          <a:prstGeom prst="rect">
            <a:avLst/>
          </a:prstGeom>
        </p:spPr>
      </p:pic>
      <p:pic>
        <p:nvPicPr>
          <p:cNvPr id="13" name="Picture 12">
            <a:extLst>
              <a:ext uri="{FF2B5EF4-FFF2-40B4-BE49-F238E27FC236}">
                <a16:creationId xmlns:a16="http://schemas.microsoft.com/office/drawing/2014/main" id="{00D54F0B-58DC-4C1D-A555-508E7FA718B9}"/>
              </a:ext>
            </a:extLst>
          </p:cNvPr>
          <p:cNvPicPr>
            <a:picLocks noChangeAspect="1"/>
          </p:cNvPicPr>
          <p:nvPr/>
        </p:nvPicPr>
        <p:blipFill>
          <a:blip r:embed="rId7"/>
          <a:stretch>
            <a:fillRect/>
          </a:stretch>
        </p:blipFill>
        <p:spPr>
          <a:xfrm>
            <a:off x="10519849" y="3279738"/>
            <a:ext cx="695325" cy="685800"/>
          </a:xfrm>
          <a:prstGeom prst="rect">
            <a:avLst/>
          </a:prstGeom>
        </p:spPr>
      </p:pic>
      <p:sp>
        <p:nvSpPr>
          <p:cNvPr id="18" name="Smiley Face 17">
            <a:extLst>
              <a:ext uri="{FF2B5EF4-FFF2-40B4-BE49-F238E27FC236}">
                <a16:creationId xmlns:a16="http://schemas.microsoft.com/office/drawing/2014/main" id="{4DA5753D-EA77-4C68-A951-71AA08396640}"/>
              </a:ext>
            </a:extLst>
          </p:cNvPr>
          <p:cNvSpPr/>
          <p:nvPr/>
        </p:nvSpPr>
        <p:spPr>
          <a:xfrm>
            <a:off x="2928494" y="4957475"/>
            <a:ext cx="914400" cy="804672"/>
          </a:xfrm>
          <a:prstGeom prst="smileyFac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FBF352B-664C-493F-AC45-D3429E3C76BB}"/>
              </a:ext>
            </a:extLst>
          </p:cNvPr>
          <p:cNvPicPr>
            <a:picLocks noChangeAspect="1"/>
          </p:cNvPicPr>
          <p:nvPr/>
        </p:nvPicPr>
        <p:blipFill>
          <a:blip r:embed="rId8"/>
          <a:stretch>
            <a:fillRect/>
          </a:stretch>
        </p:blipFill>
        <p:spPr>
          <a:xfrm>
            <a:off x="3842894" y="3464116"/>
            <a:ext cx="891196" cy="804672"/>
          </a:xfrm>
          <a:prstGeom prst="rect">
            <a:avLst/>
          </a:prstGeom>
        </p:spPr>
      </p:pic>
      <p:pic>
        <p:nvPicPr>
          <p:cNvPr id="22" name="Picture 21">
            <a:extLst>
              <a:ext uri="{FF2B5EF4-FFF2-40B4-BE49-F238E27FC236}">
                <a16:creationId xmlns:a16="http://schemas.microsoft.com/office/drawing/2014/main" id="{6D210315-C664-46E9-B5E1-56CFEED546AA}"/>
              </a:ext>
            </a:extLst>
          </p:cNvPr>
          <p:cNvPicPr>
            <a:picLocks noChangeAspect="1"/>
          </p:cNvPicPr>
          <p:nvPr/>
        </p:nvPicPr>
        <p:blipFill>
          <a:blip r:embed="rId9"/>
          <a:stretch>
            <a:fillRect/>
          </a:stretch>
        </p:blipFill>
        <p:spPr>
          <a:xfrm>
            <a:off x="1991772" y="3555948"/>
            <a:ext cx="857151" cy="804672"/>
          </a:xfrm>
          <a:prstGeom prst="rect">
            <a:avLst/>
          </a:prstGeom>
        </p:spPr>
      </p:pic>
      <p:cxnSp>
        <p:nvCxnSpPr>
          <p:cNvPr id="24" name="Straight Connector 23">
            <a:extLst>
              <a:ext uri="{FF2B5EF4-FFF2-40B4-BE49-F238E27FC236}">
                <a16:creationId xmlns:a16="http://schemas.microsoft.com/office/drawing/2014/main" id="{BD1F53C1-C0C1-424B-B403-5DF37897E99A}"/>
              </a:ext>
            </a:extLst>
          </p:cNvPr>
          <p:cNvCxnSpPr/>
          <p:nvPr/>
        </p:nvCxnSpPr>
        <p:spPr>
          <a:xfrm>
            <a:off x="2908274" y="3965538"/>
            <a:ext cx="98599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EE620BE-C9A6-4170-84FB-F3079021F6E9}"/>
              </a:ext>
            </a:extLst>
          </p:cNvPr>
          <p:cNvCxnSpPr>
            <a:cxnSpLocks/>
          </p:cNvCxnSpPr>
          <p:nvPr/>
        </p:nvCxnSpPr>
        <p:spPr>
          <a:xfrm>
            <a:off x="2572224" y="4360620"/>
            <a:ext cx="461432" cy="59685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F2E5A13-C513-455A-84E6-C4906D3C12AE}"/>
              </a:ext>
            </a:extLst>
          </p:cNvPr>
          <p:cNvCxnSpPr>
            <a:cxnSpLocks/>
          </p:cNvCxnSpPr>
          <p:nvPr/>
        </p:nvCxnSpPr>
        <p:spPr>
          <a:xfrm flipH="1">
            <a:off x="3731917" y="4314704"/>
            <a:ext cx="441497" cy="64277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60BFAC9-453F-4E75-9D2B-6D0D2A01BA6B}"/>
              </a:ext>
            </a:extLst>
          </p:cNvPr>
          <p:cNvCxnSpPr>
            <a:cxnSpLocks/>
          </p:cNvCxnSpPr>
          <p:nvPr/>
        </p:nvCxnSpPr>
        <p:spPr>
          <a:xfrm flipH="1" flipV="1">
            <a:off x="8186569" y="4022689"/>
            <a:ext cx="546908" cy="93478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6959B97-6D49-4B76-94EE-1FA57F2CD955}"/>
              </a:ext>
            </a:extLst>
          </p:cNvPr>
          <p:cNvCxnSpPr>
            <a:cxnSpLocks/>
          </p:cNvCxnSpPr>
          <p:nvPr/>
        </p:nvCxnSpPr>
        <p:spPr>
          <a:xfrm flipH="1" flipV="1">
            <a:off x="9069563" y="4023577"/>
            <a:ext cx="546908" cy="93478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0DEE6943-C1D8-4C6B-8619-56FC8494F1C6}"/>
              </a:ext>
            </a:extLst>
          </p:cNvPr>
          <p:cNvCxnSpPr>
            <a:cxnSpLocks/>
          </p:cNvCxnSpPr>
          <p:nvPr/>
        </p:nvCxnSpPr>
        <p:spPr>
          <a:xfrm flipH="1" flipV="1">
            <a:off x="9983743" y="3965538"/>
            <a:ext cx="546908" cy="93478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0D6961B-D8CC-44FF-B763-05A6774E2F58}"/>
              </a:ext>
            </a:extLst>
          </p:cNvPr>
          <p:cNvCxnSpPr>
            <a:cxnSpLocks/>
          </p:cNvCxnSpPr>
          <p:nvPr/>
        </p:nvCxnSpPr>
        <p:spPr>
          <a:xfrm flipH="1" flipV="1">
            <a:off x="10930692" y="3893227"/>
            <a:ext cx="546908" cy="93478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DFE7D599-3D1A-486F-A340-78C31D244AD7}"/>
              </a:ext>
            </a:extLst>
          </p:cNvPr>
          <p:cNvPicPr>
            <a:picLocks noChangeAspect="1"/>
          </p:cNvPicPr>
          <p:nvPr/>
        </p:nvPicPr>
        <p:blipFill>
          <a:blip r:embed="rId3"/>
          <a:stretch>
            <a:fillRect/>
          </a:stretch>
        </p:blipFill>
        <p:spPr>
          <a:xfrm flipH="1">
            <a:off x="2986492" y="4059170"/>
            <a:ext cx="760637" cy="804673"/>
          </a:xfrm>
          <a:prstGeom prst="rect">
            <a:avLst/>
          </a:prstGeom>
        </p:spPr>
      </p:pic>
      <p:sp>
        <p:nvSpPr>
          <p:cNvPr id="39" name="Rectangle 38">
            <a:extLst>
              <a:ext uri="{FF2B5EF4-FFF2-40B4-BE49-F238E27FC236}">
                <a16:creationId xmlns:a16="http://schemas.microsoft.com/office/drawing/2014/main" id="{E302A7FF-8D83-4537-992E-93E006DFB3F4}"/>
              </a:ext>
            </a:extLst>
          </p:cNvPr>
          <p:cNvSpPr/>
          <p:nvPr/>
        </p:nvSpPr>
        <p:spPr>
          <a:xfrm>
            <a:off x="5925988" y="1007640"/>
            <a:ext cx="177947" cy="56951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815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User Experience (UX)</a:t>
            </a:r>
          </a:p>
        </p:txBody>
      </p:sp>
      <p:sp>
        <p:nvSpPr>
          <p:cNvPr id="3" name="Content Placeholder 2">
            <a:extLst>
              <a:ext uri="{FF2B5EF4-FFF2-40B4-BE49-F238E27FC236}">
                <a16:creationId xmlns:a16="http://schemas.microsoft.com/office/drawing/2014/main" id="{74EB764C-2834-41E8-8C29-0A8EE7B9346E}"/>
              </a:ext>
            </a:extLst>
          </p:cNvPr>
          <p:cNvSpPr>
            <a:spLocks noGrp="1"/>
          </p:cNvSpPr>
          <p:nvPr>
            <p:ph idx="1"/>
          </p:nvPr>
        </p:nvSpPr>
        <p:spPr>
          <a:xfrm>
            <a:off x="545402" y="1047983"/>
            <a:ext cx="10515600" cy="5381447"/>
          </a:xfrm>
        </p:spPr>
        <p:txBody>
          <a:bodyPr>
            <a:normAutofit/>
          </a:bodyPr>
          <a:lstStyle/>
          <a:p>
            <a:pPr marL="0" lvl="0" indent="0" algn="ctr">
              <a:buNone/>
            </a:pPr>
            <a:endParaRPr lang="en-US" i="1" dirty="0">
              <a:solidFill>
                <a:srgbClr val="333333"/>
              </a:solidFill>
              <a:latin typeface="Source Sans Variable"/>
            </a:endParaRPr>
          </a:p>
          <a:p>
            <a:pPr marL="0" lvl="0" indent="0" algn="ctr">
              <a:buNone/>
            </a:pPr>
            <a:endParaRPr lang="en-US" i="1" dirty="0">
              <a:solidFill>
                <a:srgbClr val="333333"/>
              </a:solidFill>
              <a:latin typeface="Source Sans Variable"/>
            </a:endParaRPr>
          </a:p>
          <a:p>
            <a:pPr marL="0" lvl="0" indent="0" algn="ctr">
              <a:buNone/>
            </a:pPr>
            <a:endParaRPr lang="en-US" i="1" dirty="0">
              <a:solidFill>
                <a:srgbClr val="333333"/>
              </a:solidFill>
              <a:latin typeface="Source Sans Variable"/>
            </a:endParaRPr>
          </a:p>
          <a:p>
            <a:pPr marL="0" lvl="0" indent="0" algn="ctr">
              <a:buNone/>
            </a:pPr>
            <a:r>
              <a:rPr lang="en-US" sz="3200" i="1" dirty="0">
                <a:solidFill>
                  <a:srgbClr val="333333"/>
                </a:solidFill>
                <a:latin typeface="Source Sans Variable"/>
              </a:rPr>
              <a:t>“’</a:t>
            </a:r>
            <a:r>
              <a:rPr lang="en-US" sz="3200" b="0" i="1" dirty="0">
                <a:solidFill>
                  <a:srgbClr val="333333"/>
                </a:solidFill>
                <a:effectLst/>
                <a:latin typeface="Source Sans Variable"/>
              </a:rPr>
              <a:t>User experience’ encompasses all aspects of the end-user's interaction with the company, its services, and its products.”</a:t>
            </a:r>
          </a:p>
          <a:p>
            <a:pPr marL="0" lvl="0" indent="0" algn="ctr">
              <a:buNone/>
            </a:pPr>
            <a:r>
              <a:rPr lang="en-US" i="1" dirty="0">
                <a:solidFill>
                  <a:srgbClr val="333333"/>
                </a:solidFill>
                <a:latin typeface="Source Sans Variable"/>
              </a:rPr>
              <a:t>				</a:t>
            </a:r>
          </a:p>
          <a:p>
            <a:pPr marL="0" lvl="0" indent="0" algn="ctr">
              <a:buNone/>
            </a:pPr>
            <a:r>
              <a:rPr lang="en-US" i="1" dirty="0">
                <a:solidFill>
                  <a:srgbClr val="333333"/>
                </a:solidFill>
                <a:latin typeface="Source Sans Variable"/>
              </a:rPr>
              <a:t>						</a:t>
            </a:r>
            <a:r>
              <a:rPr lang="en-US" dirty="0">
                <a:solidFill>
                  <a:srgbClr val="333333"/>
                </a:solidFill>
                <a:latin typeface="Source Sans Variable"/>
              </a:rPr>
              <a:t>-Don Norman and Jakob Nielsen</a:t>
            </a:r>
            <a:endParaRPr lang="en-US" dirty="0"/>
          </a:p>
        </p:txBody>
      </p:sp>
      <p:cxnSp>
        <p:nvCxnSpPr>
          <p:cNvPr id="4" name="Straight Connector 3">
            <a:extLst>
              <a:ext uri="{FF2B5EF4-FFF2-40B4-BE49-F238E27FC236}">
                <a16:creationId xmlns:a16="http://schemas.microsoft.com/office/drawing/2014/main" id="{1C70D0B6-3397-4275-8CC1-0A501AC51D44}"/>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5745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5AA99A-77F5-4165-9FB3-367543C93A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4094" y="89937"/>
            <a:ext cx="11489716" cy="6462965"/>
          </a:xfrm>
          <a:prstGeom prst="rect">
            <a:avLst/>
          </a:prstGeom>
          <a:noFill/>
          <a:ln>
            <a:noFill/>
          </a:ln>
        </p:spPr>
      </p:pic>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User Experience (UX)</a:t>
            </a:r>
          </a:p>
        </p:txBody>
      </p:sp>
      <p:sp>
        <p:nvSpPr>
          <p:cNvPr id="3" name="Content Placeholder 2">
            <a:extLst>
              <a:ext uri="{FF2B5EF4-FFF2-40B4-BE49-F238E27FC236}">
                <a16:creationId xmlns:a16="http://schemas.microsoft.com/office/drawing/2014/main" id="{74EB764C-2834-41E8-8C29-0A8EE7B9346E}"/>
              </a:ext>
            </a:extLst>
          </p:cNvPr>
          <p:cNvSpPr>
            <a:spLocks noGrp="1"/>
          </p:cNvSpPr>
          <p:nvPr>
            <p:ph idx="1"/>
          </p:nvPr>
        </p:nvSpPr>
        <p:spPr>
          <a:xfrm>
            <a:off x="545402" y="1047983"/>
            <a:ext cx="10515600" cy="5381447"/>
          </a:xfrm>
        </p:spPr>
        <p:txBody>
          <a:bodyPr>
            <a:normAutofit/>
          </a:bodyPr>
          <a:lstStyle/>
          <a:p>
            <a:pPr marL="0" lvl="0" indent="0" algn="ctr">
              <a:buNone/>
            </a:pPr>
            <a:endParaRPr lang="en-US" i="1" dirty="0">
              <a:solidFill>
                <a:srgbClr val="333333"/>
              </a:solidFill>
              <a:latin typeface="Source Sans Variable"/>
            </a:endParaRPr>
          </a:p>
          <a:p>
            <a:pPr marL="0" lvl="0" indent="0" algn="ctr">
              <a:buNone/>
            </a:pPr>
            <a:endParaRPr lang="en-US" dirty="0">
              <a:solidFill>
                <a:srgbClr val="333333"/>
              </a:solidFill>
              <a:latin typeface="Source Sans Variable"/>
            </a:endParaRPr>
          </a:p>
        </p:txBody>
      </p:sp>
      <p:sp>
        <p:nvSpPr>
          <p:cNvPr id="7" name="TextBox 6">
            <a:extLst>
              <a:ext uri="{FF2B5EF4-FFF2-40B4-BE49-F238E27FC236}">
                <a16:creationId xmlns:a16="http://schemas.microsoft.com/office/drawing/2014/main" id="{A2AF7882-0596-43A9-9DEB-D65DA45CFC36}"/>
              </a:ext>
            </a:extLst>
          </p:cNvPr>
          <p:cNvSpPr txBox="1"/>
          <p:nvPr/>
        </p:nvSpPr>
        <p:spPr>
          <a:xfrm>
            <a:off x="405580" y="328137"/>
            <a:ext cx="8466268" cy="646331"/>
          </a:xfrm>
          <a:prstGeom prst="rect">
            <a:avLst/>
          </a:prstGeom>
          <a:solidFill>
            <a:schemeClr val="bg1"/>
          </a:solidFill>
        </p:spPr>
        <p:txBody>
          <a:bodyPr wrap="square" rtlCol="0">
            <a:spAutoFit/>
          </a:bodyPr>
          <a:lstStyle/>
          <a:p>
            <a:r>
              <a:rPr lang="en-US" sz="3600" b="1" dirty="0">
                <a:latin typeface="+mj-lt"/>
              </a:rPr>
              <a:t>User Experience (UX) Processes </a:t>
            </a:r>
          </a:p>
        </p:txBody>
      </p:sp>
      <p:sp>
        <p:nvSpPr>
          <p:cNvPr id="8" name="Content Placeholder 2">
            <a:extLst>
              <a:ext uri="{FF2B5EF4-FFF2-40B4-BE49-F238E27FC236}">
                <a16:creationId xmlns:a16="http://schemas.microsoft.com/office/drawing/2014/main" id="{6D4F6145-452A-4CF8-B062-FBF9B4D30A08}"/>
              </a:ext>
            </a:extLst>
          </p:cNvPr>
          <p:cNvSpPr txBox="1">
            <a:spLocks/>
          </p:cNvSpPr>
          <p:nvPr/>
        </p:nvSpPr>
        <p:spPr>
          <a:xfrm>
            <a:off x="405581" y="1047984"/>
            <a:ext cx="4091116" cy="4909064"/>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i="1" dirty="0">
              <a:solidFill>
                <a:srgbClr val="333333"/>
              </a:solidFill>
              <a:latin typeface="Source Sans Variable"/>
            </a:endParaRPr>
          </a:p>
          <a:p>
            <a:pPr marL="0" indent="0" algn="ctr">
              <a:buFont typeface="Arial" panose="020B0604020202020204" pitchFamily="34" charset="0"/>
              <a:buNone/>
            </a:pPr>
            <a:endParaRPr lang="en-US" i="1" dirty="0">
              <a:solidFill>
                <a:srgbClr val="333333"/>
              </a:solidFill>
              <a:latin typeface="Source Sans Variable"/>
            </a:endParaRPr>
          </a:p>
          <a:p>
            <a:pPr marL="0" indent="0" algn="ctr">
              <a:buFont typeface="Arial" panose="020B0604020202020204" pitchFamily="34" charset="0"/>
              <a:buNone/>
            </a:pPr>
            <a:r>
              <a:rPr lang="en-US" sz="2400" dirty="0">
                <a:solidFill>
                  <a:srgbClr val="333333"/>
                </a:solidFill>
                <a:latin typeface="Source Sans Variable"/>
              </a:rPr>
              <a:t>The UX is nuanced with multiple digital touch points and interactions between humans and technology.</a:t>
            </a:r>
          </a:p>
          <a:p>
            <a:pPr marL="0" indent="0" algn="ctr">
              <a:buFont typeface="Arial" panose="020B0604020202020204" pitchFamily="34" charset="0"/>
              <a:buNone/>
            </a:pPr>
            <a:endParaRPr lang="en-US" sz="2400" dirty="0">
              <a:solidFill>
                <a:srgbClr val="333333"/>
              </a:solidFill>
              <a:latin typeface="Source Sans Variable"/>
            </a:endParaRPr>
          </a:p>
          <a:p>
            <a:pPr marL="0" indent="0" algn="ctr">
              <a:buFont typeface="Arial" panose="020B0604020202020204" pitchFamily="34" charset="0"/>
              <a:buNone/>
            </a:pPr>
            <a:endParaRPr lang="en-US" sz="2400" dirty="0">
              <a:solidFill>
                <a:srgbClr val="333333"/>
              </a:solidFill>
              <a:latin typeface="Source Sans Variable"/>
            </a:endParaRPr>
          </a:p>
          <a:p>
            <a:pPr marL="0" indent="0" algn="ctr">
              <a:buFont typeface="Arial" panose="020B0604020202020204" pitchFamily="34" charset="0"/>
              <a:buNone/>
            </a:pPr>
            <a:r>
              <a:rPr lang="en-US" sz="2400" dirty="0">
                <a:solidFill>
                  <a:srgbClr val="333333"/>
                </a:solidFill>
                <a:latin typeface="Source Sans Variable"/>
              </a:rPr>
              <a:t>Each individual component of UX can (</a:t>
            </a:r>
            <a:r>
              <a:rPr lang="en-US" sz="2200" i="1" dirty="0">
                <a:solidFill>
                  <a:srgbClr val="333333"/>
                </a:solidFill>
                <a:latin typeface="Source Sans Variable"/>
              </a:rPr>
              <a:t>and should</a:t>
            </a:r>
            <a:r>
              <a:rPr lang="en-US" sz="2400" dirty="0">
                <a:solidFill>
                  <a:srgbClr val="333333"/>
                </a:solidFill>
                <a:latin typeface="Source Sans Variable"/>
              </a:rPr>
              <a:t>) be evaluated for usability.</a:t>
            </a:r>
            <a:endParaRPr lang="en-US" sz="2400" dirty="0"/>
          </a:p>
        </p:txBody>
      </p:sp>
      <p:cxnSp>
        <p:nvCxnSpPr>
          <p:cNvPr id="4" name="Straight Connector 3">
            <a:extLst>
              <a:ext uri="{FF2B5EF4-FFF2-40B4-BE49-F238E27FC236}">
                <a16:creationId xmlns:a16="http://schemas.microsoft.com/office/drawing/2014/main" id="{1C70D0B6-3397-4275-8CC1-0A501AC51D44}"/>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811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Multiple </a:t>
            </a:r>
            <a:r>
              <a:rPr lang="en-US" sz="3600" b="1" dirty="0" err="1"/>
              <a:t>Usabilites</a:t>
            </a:r>
            <a:r>
              <a:rPr lang="en-US" sz="3600" b="1" dirty="0"/>
              <a:t> Shape UX</a:t>
            </a:r>
          </a:p>
        </p:txBody>
      </p:sp>
      <p:sp>
        <p:nvSpPr>
          <p:cNvPr id="3" name="Content Placeholder 2">
            <a:extLst>
              <a:ext uri="{FF2B5EF4-FFF2-40B4-BE49-F238E27FC236}">
                <a16:creationId xmlns:a16="http://schemas.microsoft.com/office/drawing/2014/main" id="{74EB764C-2834-41E8-8C29-0A8EE7B9346E}"/>
              </a:ext>
            </a:extLst>
          </p:cNvPr>
          <p:cNvSpPr>
            <a:spLocks noGrp="1"/>
          </p:cNvSpPr>
          <p:nvPr>
            <p:ph idx="1"/>
          </p:nvPr>
        </p:nvSpPr>
        <p:spPr>
          <a:xfrm>
            <a:off x="545401" y="1047983"/>
            <a:ext cx="11374071" cy="5381447"/>
          </a:xfrm>
        </p:spPr>
        <p:txBody>
          <a:bodyPr>
            <a:noAutofit/>
          </a:bodyPr>
          <a:lstStyle/>
          <a:p>
            <a:pPr>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Usability qualities </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these are taken from the definition of usability:</a:t>
            </a:r>
          </a:p>
          <a:p>
            <a:pPr lvl="1">
              <a:lnSpc>
                <a:spcPct val="107000"/>
              </a:lnSpc>
              <a:spcBef>
                <a:spcPts val="0"/>
              </a:spcBef>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E</a:t>
            </a:r>
            <a:r>
              <a:rPr lang="en-US" sz="2000" dirty="0">
                <a:effectLst/>
                <a:latin typeface="Calibri" panose="020F0502020204030204" pitchFamily="34" charset="0"/>
                <a:ea typeface="Calibri" panose="020F0502020204030204" pitchFamily="34" charset="0"/>
                <a:cs typeface="Times New Roman" panose="02020603050405020304" pitchFamily="18" charset="0"/>
              </a:rPr>
              <a:t>ffectiveness</a:t>
            </a:r>
          </a:p>
          <a:p>
            <a:pPr lvl="1">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Efficiency</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U</a:t>
            </a:r>
            <a:r>
              <a:rPr lang="en-US" sz="2000" dirty="0">
                <a:effectLst/>
                <a:latin typeface="Calibri" panose="020F0502020204030204" pitchFamily="34" charset="0"/>
                <a:ea typeface="Calibri" panose="020F0502020204030204" pitchFamily="34" charset="0"/>
                <a:cs typeface="Times New Roman" panose="02020603050405020304" pitchFamily="18" charset="0"/>
              </a:rPr>
              <a:t>ser satisfaction </a:t>
            </a:r>
          </a:p>
          <a:p>
            <a:pPr>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Usability dimensions</a:t>
            </a:r>
            <a:r>
              <a:rPr lang="en-US" sz="2400" dirty="0">
                <a:effectLst/>
                <a:latin typeface="Calibri" panose="020F0502020204030204" pitchFamily="34" charset="0"/>
                <a:ea typeface="Calibri" panose="020F0502020204030204" pitchFamily="34" charset="0"/>
                <a:cs typeface="Times New Roman" panose="02020603050405020304" pitchFamily="18" charset="0"/>
              </a:rPr>
              <a:t> – these are values of the artifact or object of one’s investigation:</a:t>
            </a:r>
          </a:p>
          <a:p>
            <a:pPr lvl="1">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Content / information provided</a:t>
            </a:r>
          </a:p>
          <a:p>
            <a:pPr lvl="1">
              <a:lnSpc>
                <a:spcPct val="107000"/>
              </a:lnSpc>
              <a:spcBef>
                <a:spcPts val="0"/>
              </a:spcBef>
              <a:spcAft>
                <a:spcPts val="800"/>
              </a:spcAft>
            </a:pPr>
            <a:r>
              <a:rPr lang="en-US" sz="2000" dirty="0">
                <a:latin typeface="Calibri" panose="020F0502020204030204" pitchFamily="34" charset="0"/>
                <a:ea typeface="Calibri" panose="020F0502020204030204" pitchFamily="34" charset="0"/>
                <a:cs typeface="Times New Roman" panose="02020603050405020304" pitchFamily="18" charset="0"/>
              </a:rPr>
              <a:t>User interface</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UX components </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these are the processes or series of encounters and interactions that users have with various stakeholders and technologies that are designed by the service provider that provide the foundational basis of a user experience. Every touch point or interaction a user has with technology or a human is an opportunity for usability to be assessed. </a:t>
            </a:r>
          </a:p>
        </p:txBody>
      </p:sp>
      <p:cxnSp>
        <p:nvCxnSpPr>
          <p:cNvPr id="4" name="Straight Connector 3">
            <a:extLst>
              <a:ext uri="{FF2B5EF4-FFF2-40B4-BE49-F238E27FC236}">
                <a16:creationId xmlns:a16="http://schemas.microsoft.com/office/drawing/2014/main" id="{1C70D0B6-3397-4275-8CC1-0A501AC51D44}"/>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832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Key Steps to Designing a Mixed-methods Usability Study</a:t>
            </a:r>
          </a:p>
        </p:txBody>
      </p:sp>
      <p:sp>
        <p:nvSpPr>
          <p:cNvPr id="3" name="Content Placeholder 2">
            <a:extLst>
              <a:ext uri="{FF2B5EF4-FFF2-40B4-BE49-F238E27FC236}">
                <a16:creationId xmlns:a16="http://schemas.microsoft.com/office/drawing/2014/main" id="{74EB764C-2834-41E8-8C29-0A8EE7B9346E}"/>
              </a:ext>
            </a:extLst>
          </p:cNvPr>
          <p:cNvSpPr>
            <a:spLocks noGrp="1"/>
          </p:cNvSpPr>
          <p:nvPr>
            <p:ph idx="1"/>
          </p:nvPr>
        </p:nvSpPr>
        <p:spPr>
          <a:xfrm>
            <a:off x="545401" y="1047983"/>
            <a:ext cx="11374071" cy="5381447"/>
          </a:xfrm>
        </p:spPr>
        <p:txBody>
          <a:bodyPr>
            <a:noAutofit/>
          </a:bodyPr>
          <a:lstStyle/>
          <a:p>
            <a:pPr marL="457200" indent="-457200">
              <a:lnSpc>
                <a:spcPct val="107000"/>
              </a:lnSpc>
              <a:spcBef>
                <a:spcPts val="0"/>
              </a:spcBef>
              <a:spcAft>
                <a:spcPts val="800"/>
              </a:spcAft>
              <a:buFont typeface="+mj-lt"/>
              <a:buAutoNum type="arabicPeriod"/>
            </a:pPr>
            <a:r>
              <a:rPr lang="en-US" sz="2400" b="1" dirty="0">
                <a:effectLst/>
                <a:latin typeface="Calibri" panose="020F0502020204030204" pitchFamily="34" charset="0"/>
                <a:ea typeface="Calibri" panose="020F0502020204030204" pitchFamily="34" charset="0"/>
                <a:cs typeface="Times New Roman" panose="02020603050405020304" pitchFamily="18" charset="0"/>
              </a:rPr>
              <a:t>Develop your research questions: </a:t>
            </a:r>
            <a:r>
              <a:rPr lang="en-US" sz="2400" dirty="0">
                <a:effectLst/>
                <a:latin typeface="Calibri" panose="020F0502020204030204" pitchFamily="34" charset="0"/>
                <a:ea typeface="Calibri" panose="020F0502020204030204" pitchFamily="34" charset="0"/>
                <a:cs typeface="Times New Roman" panose="02020603050405020304" pitchFamily="18" charset="0"/>
              </a:rPr>
              <a:t>What insight do you want to gain by evaluating usability? How will you apply your findings? What are the implications of your study?</a:t>
            </a:r>
          </a:p>
          <a:p>
            <a:pPr marL="457200" indent="-457200">
              <a:lnSpc>
                <a:spcPct val="107000"/>
              </a:lnSpc>
              <a:spcBef>
                <a:spcPts val="0"/>
              </a:spcBef>
              <a:spcAft>
                <a:spcPts val="800"/>
              </a:spcAft>
              <a:buFont typeface="+mj-lt"/>
              <a:buAutoNum type="arabicPeriod"/>
            </a:pPr>
            <a:r>
              <a:rPr lang="en-US" sz="2400" b="1" dirty="0">
                <a:effectLst/>
                <a:latin typeface="Calibri" panose="020F0502020204030204" pitchFamily="34" charset="0"/>
                <a:ea typeface="Calibri" panose="020F0502020204030204" pitchFamily="34" charset="0"/>
                <a:cs typeface="Times New Roman" panose="02020603050405020304" pitchFamily="18" charset="0"/>
              </a:rPr>
              <a:t>Define the usability variables of inquiry: </a:t>
            </a:r>
            <a:r>
              <a:rPr lang="en-US" sz="2400" dirty="0">
                <a:effectLst/>
                <a:latin typeface="Calibri" panose="020F0502020204030204" pitchFamily="34" charset="0"/>
                <a:ea typeface="Calibri" panose="020F0502020204030204" pitchFamily="34" charset="0"/>
                <a:cs typeface="Times New Roman" panose="02020603050405020304" pitchFamily="18" charset="0"/>
              </a:rPr>
              <a:t>What qualities, dimensions, or processes do you want to evaluate?</a:t>
            </a:r>
          </a:p>
          <a:p>
            <a:pPr marL="457200" indent="-457200">
              <a:lnSpc>
                <a:spcPct val="107000"/>
              </a:lnSpc>
              <a:spcBef>
                <a:spcPts val="0"/>
              </a:spcBef>
              <a:spcAft>
                <a:spcPts val="800"/>
              </a:spcAft>
              <a:buFont typeface="+mj-lt"/>
              <a:buAutoNum type="arabicPeriod"/>
            </a:pPr>
            <a:r>
              <a:rPr lang="en-US" sz="2400" b="1" dirty="0">
                <a:effectLst/>
                <a:latin typeface="Calibri" panose="020F0502020204030204" pitchFamily="34" charset="0"/>
                <a:ea typeface="Calibri" panose="020F0502020204030204" pitchFamily="34" charset="0"/>
                <a:cs typeface="Times New Roman" panose="02020603050405020304" pitchFamily="18" charset="0"/>
              </a:rPr>
              <a:t>Identify usability metrics: </a:t>
            </a:r>
            <a:r>
              <a:rPr lang="en-US" sz="2400" dirty="0">
                <a:effectLst/>
                <a:latin typeface="Calibri" panose="020F0502020204030204" pitchFamily="34" charset="0"/>
                <a:ea typeface="Calibri" panose="020F0502020204030204" pitchFamily="34" charset="0"/>
                <a:cs typeface="Times New Roman" panose="02020603050405020304" pitchFamily="18" charset="0"/>
              </a:rPr>
              <a:t>How will you measure usability? What data will you collect? Will you collect quantitative or qualitative data? How will you analyze the data? How do you consider usability success?</a:t>
            </a:r>
          </a:p>
          <a:p>
            <a:pPr marL="457200" indent="-457200">
              <a:lnSpc>
                <a:spcPct val="107000"/>
              </a:lnSpc>
              <a:spcBef>
                <a:spcPts val="0"/>
              </a:spcBef>
              <a:spcAft>
                <a:spcPts val="800"/>
              </a:spcAft>
              <a:buFont typeface="+mj-lt"/>
              <a:buAutoNum type="arabicPeriod"/>
            </a:pPr>
            <a:r>
              <a:rPr lang="en-US" sz="2400" b="1" dirty="0">
                <a:effectLst/>
                <a:latin typeface="Calibri" panose="020F0502020204030204" pitchFamily="34" charset="0"/>
                <a:ea typeface="Calibri" panose="020F0502020204030204" pitchFamily="34" charset="0"/>
                <a:cs typeface="Times New Roman" panose="02020603050405020304" pitchFamily="18" charset="0"/>
              </a:rPr>
              <a:t>Select the most suitable, feasible, and valuable usability testing methods </a:t>
            </a:r>
            <a:r>
              <a:rPr lang="en-US" sz="2400" dirty="0">
                <a:effectLst/>
                <a:latin typeface="Calibri" panose="020F0502020204030204" pitchFamily="34" charset="0"/>
                <a:ea typeface="Calibri" panose="020F0502020204030204" pitchFamily="34" charset="0"/>
                <a:cs typeface="Times New Roman" panose="02020603050405020304" pitchFamily="18" charset="0"/>
              </a:rPr>
              <a:t>that will allow you to capture the usability metrics you desire. </a:t>
            </a:r>
          </a:p>
          <a:p>
            <a:pPr marL="457200" indent="-457200">
              <a:lnSpc>
                <a:spcPct val="107000"/>
              </a:lnSpc>
              <a:spcBef>
                <a:spcPts val="0"/>
              </a:spcBef>
              <a:spcAft>
                <a:spcPts val="800"/>
              </a:spcAft>
              <a:buFont typeface="+mj-lt"/>
              <a:buAutoNum type="arabicPeriod"/>
            </a:pPr>
            <a:r>
              <a:rPr lang="en-US" sz="2400" b="1" dirty="0">
                <a:effectLst/>
                <a:latin typeface="Calibri" panose="020F0502020204030204" pitchFamily="34" charset="0"/>
                <a:ea typeface="Calibri" panose="020F0502020204030204" pitchFamily="34" charset="0"/>
                <a:cs typeface="Times New Roman" panose="02020603050405020304" pitchFamily="18" charset="0"/>
              </a:rPr>
              <a:t>Use, reuse, modify, innovate usability testing methods </a:t>
            </a:r>
            <a:r>
              <a:rPr lang="en-US" sz="2400" dirty="0">
                <a:effectLst/>
                <a:latin typeface="Calibri" panose="020F0502020204030204" pitchFamily="34" charset="0"/>
                <a:ea typeface="Calibri" panose="020F0502020204030204" pitchFamily="34" charset="0"/>
                <a:cs typeface="Times New Roman" panose="02020603050405020304" pitchFamily="18" charset="0"/>
              </a:rPr>
              <a:t>that are best suited for your object of analysis. </a:t>
            </a:r>
          </a:p>
        </p:txBody>
      </p:sp>
      <p:cxnSp>
        <p:nvCxnSpPr>
          <p:cNvPr id="4" name="Straight Connector 3">
            <a:extLst>
              <a:ext uri="{FF2B5EF4-FFF2-40B4-BE49-F238E27FC236}">
                <a16:creationId xmlns:a16="http://schemas.microsoft.com/office/drawing/2014/main" id="{1C70D0B6-3397-4275-8CC1-0A501AC51D44}"/>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048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Benefits of Mixed-methods</a:t>
            </a:r>
          </a:p>
        </p:txBody>
      </p:sp>
      <p:sp>
        <p:nvSpPr>
          <p:cNvPr id="3" name="Content Placeholder 2">
            <a:extLst>
              <a:ext uri="{FF2B5EF4-FFF2-40B4-BE49-F238E27FC236}">
                <a16:creationId xmlns:a16="http://schemas.microsoft.com/office/drawing/2014/main" id="{74EB764C-2834-41E8-8C29-0A8EE7B9346E}"/>
              </a:ext>
            </a:extLst>
          </p:cNvPr>
          <p:cNvSpPr>
            <a:spLocks noGrp="1"/>
          </p:cNvSpPr>
          <p:nvPr>
            <p:ph idx="1"/>
          </p:nvPr>
        </p:nvSpPr>
        <p:spPr>
          <a:xfrm>
            <a:off x="545401" y="1047983"/>
            <a:ext cx="11374071" cy="5381447"/>
          </a:xfrm>
        </p:spPr>
        <p:txBody>
          <a:bodyPr>
            <a:noAutofit/>
          </a:bodyPr>
          <a:lstStyle/>
          <a:p>
            <a:pPr marL="0" indent="0">
              <a:lnSpc>
                <a:spcPct val="107000"/>
              </a:lnSpc>
              <a:spcBef>
                <a:spcPts val="0"/>
              </a:spcBef>
              <a:spcAft>
                <a:spcPts val="80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Rigor of Research</a:t>
            </a:r>
          </a:p>
          <a:p>
            <a:pPr marL="457200" indent="-457200">
              <a:lnSpc>
                <a:spcPct val="107000"/>
              </a:lnSpc>
              <a:spcBef>
                <a:spcPts val="0"/>
              </a:spcBef>
              <a:spcAft>
                <a:spcPts val="80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Allows researchers the flexibility to select and/or modify the best methods for their particular study. </a:t>
            </a:r>
          </a:p>
          <a:p>
            <a:pPr marL="457200" indent="-457200">
              <a:lnSpc>
                <a:spcPct val="107000"/>
              </a:lnSpc>
              <a:spcBef>
                <a:spcPts val="0"/>
              </a:spcBef>
              <a:spcAft>
                <a:spcPts val="800"/>
              </a:spcAft>
              <a:buFont typeface="+mj-lt"/>
              <a:buAutoNum type="arabicPeriod"/>
            </a:pPr>
            <a:r>
              <a:rPr lang="en-US" sz="2400" dirty="0">
                <a:latin typeface="Calibri" panose="020F0502020204030204" pitchFamily="34" charset="0"/>
                <a:ea typeface="Calibri" panose="020F0502020204030204" pitchFamily="34" charset="0"/>
                <a:cs typeface="Times New Roman" panose="02020603050405020304" pitchFamily="18" charset="0"/>
              </a:rPr>
              <a:t>Encourages interdisciplinary research. </a:t>
            </a:r>
          </a:p>
          <a:p>
            <a:pPr marL="457200" indent="-457200">
              <a:lnSpc>
                <a:spcPct val="107000"/>
              </a:lnSpc>
              <a:spcBef>
                <a:spcPts val="0"/>
              </a:spcBef>
              <a:spcAft>
                <a:spcPts val="80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Encourages continuous usability improvement via iterative design processes.</a:t>
            </a:r>
          </a:p>
          <a:p>
            <a:pPr marL="457200" indent="-457200">
              <a:lnSpc>
                <a:spcPct val="107000"/>
              </a:lnSpc>
              <a:spcBef>
                <a:spcPts val="0"/>
              </a:spcBef>
              <a:spcAft>
                <a:spcPts val="800"/>
              </a:spcAft>
              <a:buFont typeface="+mj-lt"/>
              <a:buAutoNum type="arabicPeriod"/>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Implications of Findings</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Bef>
                <a:spcPts val="0"/>
              </a:spcBef>
              <a:spcAft>
                <a:spcPts val="80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Gain a more holistic understanding of usability.</a:t>
            </a:r>
          </a:p>
          <a:p>
            <a:pPr marL="457200" indent="-457200">
              <a:lnSpc>
                <a:spcPct val="107000"/>
              </a:lnSpc>
              <a:spcBef>
                <a:spcPts val="0"/>
              </a:spcBef>
              <a:spcAft>
                <a:spcPts val="80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Ability to identify specific areas or functions where usability problems occur. </a:t>
            </a:r>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L="457200" indent="-457200">
              <a:lnSpc>
                <a:spcPct val="107000"/>
              </a:lnSpc>
              <a:spcBef>
                <a:spcPts val="0"/>
              </a:spcBef>
              <a:spcAft>
                <a:spcPts val="80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Ability to better </a:t>
            </a:r>
            <a:r>
              <a:rPr lang="en-US" sz="2400" dirty="0">
                <a:latin typeface="Calibri" panose="020F0502020204030204" pitchFamily="34" charset="0"/>
                <a:ea typeface="Calibri" panose="020F0502020204030204" pitchFamily="34" charset="0"/>
                <a:cs typeface="Times New Roman" panose="02020603050405020304" pitchFamily="18" charset="0"/>
              </a:rPr>
              <a:t>depict</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 impact of usability </a:t>
            </a:r>
            <a:r>
              <a:rPr lang="en-US" sz="2400" dirty="0">
                <a:latin typeface="Calibri" panose="020F0502020204030204" pitchFamily="34" charset="0"/>
                <a:ea typeface="Calibri" panose="020F0502020204030204" pitchFamily="34" charset="0"/>
                <a:cs typeface="Times New Roman" panose="02020603050405020304" pitchFamily="18" charset="0"/>
              </a:rPr>
              <a:t>on UX. </a:t>
            </a:r>
          </a:p>
          <a:p>
            <a:pPr marL="457200" indent="-457200">
              <a:lnSpc>
                <a:spcPct val="107000"/>
              </a:lnSpc>
              <a:spcBef>
                <a:spcPts val="0"/>
              </a:spcBef>
              <a:spcAft>
                <a:spcPts val="800"/>
              </a:spcAft>
              <a:buFont typeface="+mj-lt"/>
              <a:buAutoNum type="arabicPeriod"/>
            </a:pPr>
            <a:r>
              <a:rPr lang="en-US" sz="2400" dirty="0">
                <a:effectLst/>
                <a:latin typeface="Calibri" panose="020F0502020204030204" pitchFamily="34" charset="0"/>
                <a:ea typeface="Calibri" panose="020F0502020204030204" pitchFamily="34" charset="0"/>
                <a:cs typeface="Times New Roman" panose="02020603050405020304" pitchFamily="18" charset="0"/>
              </a:rPr>
              <a:t>Ability to triangulate data.</a:t>
            </a:r>
          </a:p>
        </p:txBody>
      </p:sp>
      <p:cxnSp>
        <p:nvCxnSpPr>
          <p:cNvPr id="4" name="Straight Connector 3">
            <a:extLst>
              <a:ext uri="{FF2B5EF4-FFF2-40B4-BE49-F238E27FC236}">
                <a16:creationId xmlns:a16="http://schemas.microsoft.com/office/drawing/2014/main" id="{1C70D0B6-3397-4275-8CC1-0A501AC51D44}"/>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707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79" y="18255"/>
            <a:ext cx="11944199" cy="1325563"/>
          </a:xfrm>
        </p:spPr>
        <p:txBody>
          <a:bodyPr>
            <a:normAutofit/>
          </a:bodyPr>
          <a:lstStyle/>
          <a:p>
            <a:r>
              <a:rPr lang="en-US" sz="3600" b="1" dirty="0"/>
              <a:t>Here’s Just </a:t>
            </a:r>
            <a:r>
              <a:rPr lang="en-US" sz="4000" b="1" dirty="0"/>
              <a:t>1</a:t>
            </a:r>
            <a:r>
              <a:rPr lang="en-US" sz="3600" b="1" dirty="0"/>
              <a:t> Mixed-methods Framework for Evaluating Usability </a:t>
            </a:r>
          </a:p>
        </p:txBody>
      </p:sp>
      <p:sp>
        <p:nvSpPr>
          <p:cNvPr id="3" name="Content Placeholder 2">
            <a:extLst>
              <a:ext uri="{FF2B5EF4-FFF2-40B4-BE49-F238E27FC236}">
                <a16:creationId xmlns:a16="http://schemas.microsoft.com/office/drawing/2014/main" id="{74EB764C-2834-41E8-8C29-0A8EE7B9346E}"/>
              </a:ext>
            </a:extLst>
          </p:cNvPr>
          <p:cNvSpPr>
            <a:spLocks noGrp="1"/>
          </p:cNvSpPr>
          <p:nvPr>
            <p:ph idx="1"/>
          </p:nvPr>
        </p:nvSpPr>
        <p:spPr>
          <a:xfrm>
            <a:off x="545402" y="1047983"/>
            <a:ext cx="5550598" cy="5381447"/>
          </a:xfrm>
        </p:spPr>
        <p:txBody>
          <a:bodyPr>
            <a:noAutofit/>
          </a:bodyPr>
          <a:lstStyle/>
          <a:p>
            <a:pPr marL="0" marR="0" lvl="0" indent="0">
              <a:lnSpc>
                <a:spcPct val="107000"/>
              </a:lnSpc>
              <a:spcBef>
                <a:spcPts val="0"/>
              </a:spcBef>
              <a:spcAft>
                <a:spcPts val="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Research Questions</a:t>
            </a:r>
          </a:p>
          <a:p>
            <a:pPr marL="342900" marR="0" lvl="0" indent="-342900">
              <a:lnSpc>
                <a:spcPct val="107000"/>
              </a:lnSpc>
              <a:spcBef>
                <a:spcPts val="0"/>
              </a:spcBef>
              <a:spcAft>
                <a:spcPts val="0"/>
              </a:spcAft>
              <a:buFont typeface="+mj-lt"/>
              <a:buAutoNum type="arabicPeriod"/>
            </a:pPr>
            <a:r>
              <a:rPr lang="en-US" sz="1400" dirty="0">
                <a:effectLst/>
                <a:latin typeface="Calibri" panose="020F0502020204030204" pitchFamily="34" charset="0"/>
                <a:ea typeface="Calibri" panose="020F0502020204030204" pitchFamily="34" charset="0"/>
                <a:cs typeface="Times New Roman" panose="02020603050405020304" pitchFamily="18" charset="0"/>
              </a:rPr>
              <a:t>What rhetorical content, information, and design strategies are currently used in telemedicine interfaces?  </a:t>
            </a:r>
          </a:p>
          <a:p>
            <a:pPr marL="342900" marR="0" lvl="0" indent="-342900">
              <a:lnSpc>
                <a:spcPct val="107000"/>
              </a:lnSpc>
              <a:spcBef>
                <a:spcPts val="0"/>
              </a:spcBef>
              <a:spcAft>
                <a:spcPts val="0"/>
              </a:spcAft>
              <a:buFont typeface="+mj-lt"/>
              <a:buAutoNum type="arabicPeriod"/>
            </a:pPr>
            <a:r>
              <a:rPr lang="en-US" sz="1400" dirty="0">
                <a:effectLst/>
                <a:latin typeface="Calibri" panose="020F0502020204030204" pitchFamily="34" charset="0"/>
                <a:ea typeface="Calibri" panose="020F0502020204030204" pitchFamily="34" charset="0"/>
                <a:cs typeface="Times New Roman" panose="02020603050405020304" pitchFamily="18" charset="0"/>
              </a:rPr>
              <a:t>When described a particular health-related scenario, in what context of use are potential telemedicine users most likely to access a specific telemedicine communication? Put another way, where might a potential telemedicine user be when accessing the telemedicine provider website, and where might a potential telemedicine user be when accessing the telemedicine provider mobile interface? </a:t>
            </a:r>
          </a:p>
          <a:p>
            <a:pPr marL="342900" marR="0" lvl="0" indent="-342900">
              <a:lnSpc>
                <a:spcPct val="107000"/>
              </a:lnSpc>
              <a:spcBef>
                <a:spcPts val="0"/>
              </a:spcBef>
              <a:spcAft>
                <a:spcPts val="0"/>
              </a:spcAft>
              <a:buFont typeface="+mj-lt"/>
              <a:buAutoNum type="arabicPeriod"/>
            </a:pPr>
            <a:r>
              <a:rPr lang="en-US" sz="1400" dirty="0">
                <a:effectLst/>
                <a:latin typeface="Calibri" panose="020F0502020204030204" pitchFamily="34" charset="0"/>
                <a:ea typeface="Calibri" panose="020F0502020204030204" pitchFamily="34" charset="0"/>
                <a:cs typeface="Times New Roman" panose="02020603050405020304" pitchFamily="18" charset="0"/>
              </a:rPr>
              <a:t>How effective and usable are telemedicine interfaces and communications from the consumer perspective? Are users able to find and comprehend the information they need to perform certain actions and activities? </a:t>
            </a:r>
          </a:p>
          <a:p>
            <a:pPr marL="342900" marR="0" lvl="0" indent="-342900">
              <a:lnSpc>
                <a:spcPct val="107000"/>
              </a:lnSpc>
              <a:spcBef>
                <a:spcPts val="0"/>
              </a:spcBef>
              <a:spcAft>
                <a:spcPts val="0"/>
              </a:spcAft>
              <a:buFont typeface="+mj-lt"/>
              <a:buAutoNum type="arabicPeriod"/>
            </a:pPr>
            <a:r>
              <a:rPr lang="en-US" sz="1400" dirty="0">
                <a:effectLst/>
                <a:latin typeface="Calibri" panose="020F0502020204030204" pitchFamily="34" charset="0"/>
                <a:ea typeface="Calibri" panose="020F0502020204030204" pitchFamily="34" charset="0"/>
                <a:cs typeface="Times New Roman" panose="02020603050405020304" pitchFamily="18" charset="0"/>
              </a:rPr>
              <a:t>How likely are potential telemedicine users to access and use a telemedicine service following their interaction with and engagement with the telemedicine providers’ communications? </a:t>
            </a:r>
          </a:p>
          <a:p>
            <a:pPr marL="342900" marR="0" lvl="0" indent="-342900">
              <a:lnSpc>
                <a:spcPct val="107000"/>
              </a:lnSpc>
              <a:spcBef>
                <a:spcPts val="0"/>
              </a:spcBef>
              <a:spcAft>
                <a:spcPts val="800"/>
              </a:spcAft>
              <a:buFont typeface="+mj-lt"/>
              <a:buAutoNum type="arabicPeriod"/>
            </a:pPr>
            <a:r>
              <a:rPr lang="en-US" sz="1400" dirty="0">
                <a:effectLst/>
                <a:latin typeface="Calibri" panose="020F0502020204030204" pitchFamily="34" charset="0"/>
                <a:ea typeface="Calibri" panose="020F0502020204030204" pitchFamily="34" charset="0"/>
                <a:cs typeface="Times New Roman" panose="02020603050405020304" pitchFamily="18" charset="0"/>
              </a:rPr>
              <a:t>Are potential telemedicine users able to perform a telemedicine consultation following their interaction with the telemedicine provider communication or interface? Which telemedicine provider communication is most effective at mediating users’ activities to reach the goal of performing a telemedicine consultation?</a:t>
            </a:r>
          </a:p>
        </p:txBody>
      </p:sp>
      <p:cxnSp>
        <p:nvCxnSpPr>
          <p:cNvPr id="4" name="Straight Connector 3">
            <a:extLst>
              <a:ext uri="{FF2B5EF4-FFF2-40B4-BE49-F238E27FC236}">
                <a16:creationId xmlns:a16="http://schemas.microsoft.com/office/drawing/2014/main" id="{1C70D0B6-3397-4275-8CC1-0A501AC51D44}"/>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B7997B3A-BED2-4893-BFDA-34266D60583B}"/>
              </a:ext>
            </a:extLst>
          </p:cNvPr>
          <p:cNvSpPr txBox="1">
            <a:spLocks/>
          </p:cNvSpPr>
          <p:nvPr/>
        </p:nvSpPr>
        <p:spPr>
          <a:xfrm>
            <a:off x="6259606" y="1043510"/>
            <a:ext cx="5550598" cy="53814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Font typeface="Arial" panose="020B0604020202020204" pitchFamily="34" charset="0"/>
              <a:buNone/>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buFont typeface="Arial" panose="020B0604020202020204" pitchFamily="34" charset="0"/>
              <a:buNone/>
            </a:pPr>
            <a:r>
              <a:rPr lang="en-US" sz="3200" b="1" dirty="0">
                <a:latin typeface="Calibri" panose="020F0502020204030204" pitchFamily="34" charset="0"/>
                <a:ea typeface="Calibri" panose="020F0502020204030204" pitchFamily="34" charset="0"/>
                <a:cs typeface="Times New Roman" panose="02020603050405020304" pitchFamily="18" charset="0"/>
              </a:rPr>
              <a:t>1. Content Analysis</a:t>
            </a:r>
          </a:p>
          <a:p>
            <a:pPr marL="0" indent="0">
              <a:lnSpc>
                <a:spcPct val="107000"/>
              </a:lnSpc>
              <a:spcBef>
                <a:spcPts val="0"/>
              </a:spcBef>
              <a:buFont typeface="Arial" panose="020B0604020202020204" pitchFamily="34" charset="0"/>
              <a:buNone/>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buFont typeface="Arial" panose="020B0604020202020204" pitchFamily="34" charset="0"/>
              <a:buNone/>
            </a:pPr>
            <a:r>
              <a:rPr lang="en-US" sz="3200" b="1" dirty="0">
                <a:latin typeface="Calibri" panose="020F0502020204030204" pitchFamily="34" charset="0"/>
                <a:ea typeface="Calibri" panose="020F0502020204030204" pitchFamily="34" charset="0"/>
                <a:cs typeface="Times New Roman" panose="02020603050405020304" pitchFamily="18" charset="0"/>
              </a:rPr>
              <a:t>2. Remote Usability Study (using a Survey)</a:t>
            </a:r>
          </a:p>
          <a:p>
            <a:pPr marL="0" indent="0">
              <a:lnSpc>
                <a:spcPct val="107000"/>
              </a:lnSpc>
              <a:spcBef>
                <a:spcPts val="0"/>
              </a:spcBef>
              <a:buFont typeface="Arial" panose="020B0604020202020204" pitchFamily="34" charset="0"/>
              <a:buNone/>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buFont typeface="Arial" panose="020B0604020202020204" pitchFamily="34" charset="0"/>
              <a:buNone/>
            </a:pPr>
            <a:r>
              <a:rPr lang="en-US" sz="3200" b="1" dirty="0">
                <a:latin typeface="Calibri" panose="020F0502020204030204" pitchFamily="34" charset="0"/>
                <a:ea typeface="Calibri" panose="020F0502020204030204" pitchFamily="34" charset="0"/>
                <a:cs typeface="Times New Roman" panose="02020603050405020304" pitchFamily="18" charset="0"/>
              </a:rPr>
              <a:t>3. Think Aloud Usability Testing (+ Retrospective User Satisfaction Questionnaire)</a:t>
            </a:r>
          </a:p>
        </p:txBody>
      </p:sp>
      <p:cxnSp>
        <p:nvCxnSpPr>
          <p:cNvPr id="7" name="Straight Arrow Connector 6">
            <a:extLst>
              <a:ext uri="{FF2B5EF4-FFF2-40B4-BE49-F238E27FC236}">
                <a16:creationId xmlns:a16="http://schemas.microsoft.com/office/drawing/2014/main" id="{909107BD-1D81-4490-BF34-D48E246B1EF5}"/>
              </a:ext>
            </a:extLst>
          </p:cNvPr>
          <p:cNvCxnSpPr>
            <a:cxnSpLocks/>
          </p:cNvCxnSpPr>
          <p:nvPr/>
        </p:nvCxnSpPr>
        <p:spPr>
          <a:xfrm>
            <a:off x="4034118" y="1720291"/>
            <a:ext cx="2225488" cy="16183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67649AC-5DC8-471A-A53A-42FA496230F1}"/>
              </a:ext>
            </a:extLst>
          </p:cNvPr>
          <p:cNvCxnSpPr>
            <a:cxnSpLocks/>
          </p:cNvCxnSpPr>
          <p:nvPr/>
        </p:nvCxnSpPr>
        <p:spPr>
          <a:xfrm>
            <a:off x="5335793" y="3090640"/>
            <a:ext cx="923813" cy="129456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311F7EE-4158-4BE2-8E0B-3AACF1EEA0A9}"/>
              </a:ext>
            </a:extLst>
          </p:cNvPr>
          <p:cNvCxnSpPr>
            <a:cxnSpLocks/>
          </p:cNvCxnSpPr>
          <p:nvPr/>
        </p:nvCxnSpPr>
        <p:spPr>
          <a:xfrm flipV="1">
            <a:off x="2635624" y="3012141"/>
            <a:ext cx="3709601" cy="103998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A921064-AE08-4EAC-AE5E-11E0D0EDBE5E}"/>
              </a:ext>
            </a:extLst>
          </p:cNvPr>
          <p:cNvCxnSpPr>
            <a:cxnSpLocks/>
          </p:cNvCxnSpPr>
          <p:nvPr/>
        </p:nvCxnSpPr>
        <p:spPr>
          <a:xfrm>
            <a:off x="5644537" y="4738139"/>
            <a:ext cx="615069" cy="31795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1657A27-98F7-4963-A6F3-9BE1EA1F2008}"/>
              </a:ext>
            </a:extLst>
          </p:cNvPr>
          <p:cNvCxnSpPr>
            <a:cxnSpLocks/>
          </p:cNvCxnSpPr>
          <p:nvPr/>
        </p:nvCxnSpPr>
        <p:spPr>
          <a:xfrm flipV="1">
            <a:off x="5260489" y="4528970"/>
            <a:ext cx="1117189" cy="132008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D379091-E51C-4FAD-AEA1-98647FD7765A}"/>
              </a:ext>
            </a:extLst>
          </p:cNvPr>
          <p:cNvCxnSpPr>
            <a:cxnSpLocks/>
          </p:cNvCxnSpPr>
          <p:nvPr/>
        </p:nvCxnSpPr>
        <p:spPr>
          <a:xfrm flipV="1">
            <a:off x="5836976" y="3158829"/>
            <a:ext cx="475965" cy="202331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E3E1EFF-362E-4C77-9753-08E893B234CB}"/>
              </a:ext>
            </a:extLst>
          </p:cNvPr>
          <p:cNvCxnSpPr>
            <a:cxnSpLocks/>
          </p:cNvCxnSpPr>
          <p:nvPr/>
        </p:nvCxnSpPr>
        <p:spPr>
          <a:xfrm flipV="1">
            <a:off x="6128284" y="2033088"/>
            <a:ext cx="216941" cy="185960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40121539-8C0B-4B51-89A5-B7CBD98D1BCB}"/>
              </a:ext>
            </a:extLst>
          </p:cNvPr>
          <p:cNvCxnSpPr>
            <a:cxnSpLocks/>
          </p:cNvCxnSpPr>
          <p:nvPr/>
        </p:nvCxnSpPr>
        <p:spPr>
          <a:xfrm>
            <a:off x="5023821" y="3376980"/>
            <a:ext cx="1289120" cy="112232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3066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Methods – Part 1 – Content Analysis</a:t>
            </a:r>
          </a:p>
        </p:txBody>
      </p:sp>
      <p:cxnSp>
        <p:nvCxnSpPr>
          <p:cNvPr id="4" name="Straight Connector 3">
            <a:extLst>
              <a:ext uri="{FF2B5EF4-FFF2-40B4-BE49-F238E27FC236}">
                <a16:creationId xmlns:a16="http://schemas.microsoft.com/office/drawing/2014/main" id="{E675760B-9378-483C-A966-0E023870B351}"/>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AE36E3D-721C-41FB-95FE-03DF762B6245}"/>
              </a:ext>
            </a:extLst>
          </p:cNvPr>
          <p:cNvPicPr>
            <a:picLocks noChangeAspect="1"/>
          </p:cNvPicPr>
          <p:nvPr/>
        </p:nvPicPr>
        <p:blipFill>
          <a:blip r:embed="rId2"/>
          <a:stretch>
            <a:fillRect/>
          </a:stretch>
        </p:blipFill>
        <p:spPr>
          <a:xfrm>
            <a:off x="739990" y="2798209"/>
            <a:ext cx="2427369" cy="728211"/>
          </a:xfrm>
          <a:prstGeom prst="rect">
            <a:avLst/>
          </a:prstGeom>
        </p:spPr>
      </p:pic>
      <p:pic>
        <p:nvPicPr>
          <p:cNvPr id="12" name="Picture 11">
            <a:extLst>
              <a:ext uri="{FF2B5EF4-FFF2-40B4-BE49-F238E27FC236}">
                <a16:creationId xmlns:a16="http://schemas.microsoft.com/office/drawing/2014/main" id="{E38ED1EC-42D6-4AD3-B8D7-1FCF3BFDE6A5}"/>
              </a:ext>
            </a:extLst>
          </p:cNvPr>
          <p:cNvPicPr>
            <a:picLocks noChangeAspect="1"/>
          </p:cNvPicPr>
          <p:nvPr/>
        </p:nvPicPr>
        <p:blipFill>
          <a:blip r:embed="rId3"/>
          <a:stretch>
            <a:fillRect/>
          </a:stretch>
        </p:blipFill>
        <p:spPr>
          <a:xfrm>
            <a:off x="484094" y="1490848"/>
            <a:ext cx="2683265" cy="1160331"/>
          </a:xfrm>
          <a:prstGeom prst="rect">
            <a:avLst/>
          </a:prstGeom>
        </p:spPr>
      </p:pic>
      <p:pic>
        <p:nvPicPr>
          <p:cNvPr id="13" name="Picture 12">
            <a:extLst>
              <a:ext uri="{FF2B5EF4-FFF2-40B4-BE49-F238E27FC236}">
                <a16:creationId xmlns:a16="http://schemas.microsoft.com/office/drawing/2014/main" id="{8222B99A-EA89-4263-A779-CD494B9E97CC}"/>
              </a:ext>
            </a:extLst>
          </p:cNvPr>
          <p:cNvPicPr>
            <a:picLocks noChangeAspect="1"/>
          </p:cNvPicPr>
          <p:nvPr/>
        </p:nvPicPr>
        <p:blipFill>
          <a:blip r:embed="rId4"/>
          <a:stretch>
            <a:fillRect/>
          </a:stretch>
        </p:blipFill>
        <p:spPr>
          <a:xfrm>
            <a:off x="739990" y="3777449"/>
            <a:ext cx="2035544" cy="858745"/>
          </a:xfrm>
          <a:prstGeom prst="rect">
            <a:avLst/>
          </a:prstGeom>
        </p:spPr>
      </p:pic>
      <p:sp>
        <p:nvSpPr>
          <p:cNvPr id="8" name="Content Placeholder 2">
            <a:extLst>
              <a:ext uri="{FF2B5EF4-FFF2-40B4-BE49-F238E27FC236}">
                <a16:creationId xmlns:a16="http://schemas.microsoft.com/office/drawing/2014/main" id="{9A855B4B-3C58-44F8-B0AE-FD518FD3AF7B}"/>
              </a:ext>
            </a:extLst>
          </p:cNvPr>
          <p:cNvSpPr>
            <a:spLocks noGrp="1"/>
          </p:cNvSpPr>
          <p:nvPr>
            <p:ph idx="1"/>
          </p:nvPr>
        </p:nvSpPr>
        <p:spPr>
          <a:xfrm>
            <a:off x="545402" y="1047984"/>
            <a:ext cx="2683266" cy="728212"/>
          </a:xfrm>
        </p:spPr>
        <p:txBody>
          <a:bodyPr>
            <a:noAutofit/>
          </a:bodyPr>
          <a:lstStyle/>
          <a:p>
            <a:pPr marL="0" indent="0">
              <a:lnSpc>
                <a:spcPct val="107000"/>
              </a:lnSpc>
              <a:spcBef>
                <a:spcPts val="0"/>
              </a:spcBef>
              <a:spcAft>
                <a:spcPts val="80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Units of Analysis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AE475304-A462-4114-83CF-1EBBEFD9EAF7}"/>
              </a:ext>
            </a:extLst>
          </p:cNvPr>
          <p:cNvSpPr txBox="1">
            <a:spLocks/>
          </p:cNvSpPr>
          <p:nvPr/>
        </p:nvSpPr>
        <p:spPr>
          <a:xfrm>
            <a:off x="5303278" y="1055440"/>
            <a:ext cx="2683266" cy="7282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800"/>
              </a:spcAft>
              <a:buFont typeface="Arial" panose="020B0604020202020204" pitchFamily="34" charset="0"/>
              <a:buNone/>
            </a:pPr>
            <a:r>
              <a:rPr lang="en-US" sz="2400" b="1" dirty="0">
                <a:latin typeface="Calibri" panose="020F0502020204030204" pitchFamily="34" charset="0"/>
                <a:ea typeface="Calibri" panose="020F0502020204030204" pitchFamily="34" charset="0"/>
                <a:cs typeface="Times New Roman" panose="02020603050405020304" pitchFamily="18" charset="0"/>
              </a:rPr>
              <a:t>Codebook</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94969B77-DCF8-4E74-83EF-7BE20F11177C}"/>
              </a:ext>
            </a:extLst>
          </p:cNvPr>
          <p:cNvPicPr>
            <a:picLocks noChangeAspect="1"/>
          </p:cNvPicPr>
          <p:nvPr/>
        </p:nvPicPr>
        <p:blipFill>
          <a:blip r:embed="rId5"/>
          <a:stretch>
            <a:fillRect/>
          </a:stretch>
        </p:blipFill>
        <p:spPr>
          <a:xfrm>
            <a:off x="4148922" y="1703039"/>
            <a:ext cx="4221368" cy="3451921"/>
          </a:xfrm>
          <a:prstGeom prst="rect">
            <a:avLst/>
          </a:prstGeom>
        </p:spPr>
      </p:pic>
      <p:sp>
        <p:nvSpPr>
          <p:cNvPr id="14" name="Content Placeholder 2">
            <a:extLst>
              <a:ext uri="{FF2B5EF4-FFF2-40B4-BE49-F238E27FC236}">
                <a16:creationId xmlns:a16="http://schemas.microsoft.com/office/drawing/2014/main" id="{27E0B0AE-8992-4480-AC1D-D01042FE8FBB}"/>
              </a:ext>
            </a:extLst>
          </p:cNvPr>
          <p:cNvSpPr txBox="1">
            <a:spLocks/>
          </p:cNvSpPr>
          <p:nvPr/>
        </p:nvSpPr>
        <p:spPr>
          <a:xfrm>
            <a:off x="9778592" y="1055440"/>
            <a:ext cx="2683266" cy="5582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800"/>
              </a:spcAft>
              <a:buFont typeface="Arial" panose="020B0604020202020204" pitchFamily="34" charset="0"/>
              <a:buNone/>
            </a:pPr>
            <a:r>
              <a:rPr lang="en-US" sz="2400" b="1" dirty="0">
                <a:latin typeface="Calibri" panose="020F0502020204030204" pitchFamily="34" charset="0"/>
                <a:ea typeface="Calibri" panose="020F0502020204030204" pitchFamily="34" charset="0"/>
                <a:cs typeface="Times New Roman" panose="02020603050405020304" pitchFamily="18" charset="0"/>
              </a:rPr>
              <a:t>+ = Yes / - = No</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6FB1284A-A6EF-4096-873A-502FBD88E6FA}"/>
              </a:ext>
            </a:extLst>
          </p:cNvPr>
          <p:cNvPicPr>
            <a:picLocks noChangeAspect="1"/>
          </p:cNvPicPr>
          <p:nvPr/>
        </p:nvPicPr>
        <p:blipFill>
          <a:blip r:embed="rId6"/>
          <a:stretch>
            <a:fillRect/>
          </a:stretch>
        </p:blipFill>
        <p:spPr>
          <a:xfrm>
            <a:off x="9788877" y="1889203"/>
            <a:ext cx="2015266" cy="1314053"/>
          </a:xfrm>
          <a:prstGeom prst="rect">
            <a:avLst/>
          </a:prstGeom>
        </p:spPr>
      </p:pic>
      <p:sp>
        <p:nvSpPr>
          <p:cNvPr id="15" name="Rectangle 14">
            <a:extLst>
              <a:ext uri="{FF2B5EF4-FFF2-40B4-BE49-F238E27FC236}">
                <a16:creationId xmlns:a16="http://schemas.microsoft.com/office/drawing/2014/main" id="{BE860F6D-9115-4A44-92FB-3DD5AF261B5F}"/>
              </a:ext>
            </a:extLst>
          </p:cNvPr>
          <p:cNvSpPr/>
          <p:nvPr/>
        </p:nvSpPr>
        <p:spPr>
          <a:xfrm>
            <a:off x="3389252" y="1055440"/>
            <a:ext cx="177947" cy="457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6BD58D-C27C-4D21-944B-CA2112A8C516}"/>
              </a:ext>
            </a:extLst>
          </p:cNvPr>
          <p:cNvSpPr/>
          <p:nvPr/>
        </p:nvSpPr>
        <p:spPr>
          <a:xfrm>
            <a:off x="9058827" y="1055440"/>
            <a:ext cx="177947" cy="457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7" descr="Screen, Desktop, Computer, Monitor, Hd, Work, Hardware">
            <a:extLst>
              <a:ext uri="{FF2B5EF4-FFF2-40B4-BE49-F238E27FC236}">
                <a16:creationId xmlns:a16="http://schemas.microsoft.com/office/drawing/2014/main" id="{D1962109-5166-4504-86B2-33BB78F579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74836" y="1794093"/>
            <a:ext cx="2200315" cy="1772065"/>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2">
            <a:extLst>
              <a:ext uri="{FF2B5EF4-FFF2-40B4-BE49-F238E27FC236}">
                <a16:creationId xmlns:a16="http://schemas.microsoft.com/office/drawing/2014/main" id="{1E3457F1-3AB4-4882-B4B6-A8E502B59FFC}"/>
              </a:ext>
            </a:extLst>
          </p:cNvPr>
          <p:cNvSpPr txBox="1">
            <a:spLocks/>
          </p:cNvSpPr>
          <p:nvPr/>
        </p:nvSpPr>
        <p:spPr>
          <a:xfrm>
            <a:off x="9784880" y="4298709"/>
            <a:ext cx="1246344" cy="9900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800"/>
              </a:spcAft>
              <a:buFont typeface="Arial" panose="020B0604020202020204" pitchFamily="34" charset="0"/>
              <a:buNone/>
            </a:pPr>
            <a:r>
              <a:rPr lang="en-US" sz="2400" dirty="0">
                <a:latin typeface="Calibri" panose="020F0502020204030204" pitchFamily="34" charset="0"/>
                <a:ea typeface="Calibri" panose="020F0502020204030204" pitchFamily="34" charset="0"/>
                <a:cs typeface="Times New Roman" panose="02020603050405020304" pitchFamily="18" charset="0"/>
              </a:rPr>
              <a:t>Benefits</a:t>
            </a:r>
          </a:p>
        </p:txBody>
      </p:sp>
      <p:sp>
        <p:nvSpPr>
          <p:cNvPr id="19" name="Content Placeholder 2">
            <a:extLst>
              <a:ext uri="{FF2B5EF4-FFF2-40B4-BE49-F238E27FC236}">
                <a16:creationId xmlns:a16="http://schemas.microsoft.com/office/drawing/2014/main" id="{DD0F0355-C27C-4F12-AE4C-470BB97BF0CE}"/>
              </a:ext>
            </a:extLst>
          </p:cNvPr>
          <p:cNvSpPr txBox="1">
            <a:spLocks/>
          </p:cNvSpPr>
          <p:nvPr/>
        </p:nvSpPr>
        <p:spPr>
          <a:xfrm>
            <a:off x="11120225" y="3778963"/>
            <a:ext cx="583448" cy="9900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800"/>
              </a:spcAft>
              <a:buFont typeface="Arial" panose="020B0604020202020204" pitchFamily="34" charset="0"/>
              <a:buNone/>
            </a:pPr>
            <a:r>
              <a:rPr lang="en-US" sz="8000" dirty="0">
                <a:latin typeface="Calibri" panose="020F0502020204030204" pitchFamily="34" charset="0"/>
                <a:ea typeface="Calibri" panose="020F0502020204030204" pitchFamily="34" charset="0"/>
                <a:cs typeface="Times New Roman" panose="02020603050405020304" pitchFamily="18" charset="0"/>
              </a:rPr>
              <a:t>+</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ACD7B632-7FB7-4C88-9A4D-9CCE6C2C719B}"/>
              </a:ext>
            </a:extLst>
          </p:cNvPr>
          <p:cNvSpPr txBox="1"/>
          <p:nvPr/>
        </p:nvSpPr>
        <p:spPr>
          <a:xfrm>
            <a:off x="545402" y="5959742"/>
            <a:ext cx="6228676" cy="461665"/>
          </a:xfrm>
          <a:prstGeom prst="rect">
            <a:avLst/>
          </a:prstGeom>
          <a:noFill/>
        </p:spPr>
        <p:txBody>
          <a:bodyPr wrap="square">
            <a:spAutoFit/>
          </a:bodyPr>
          <a:lstStyle/>
          <a:p>
            <a:r>
              <a:rPr lang="en-US" sz="2400" b="1" dirty="0"/>
              <a:t># of screen transitions</a:t>
            </a:r>
          </a:p>
        </p:txBody>
      </p:sp>
      <p:sp>
        <p:nvSpPr>
          <p:cNvPr id="22" name="TextBox 21">
            <a:extLst>
              <a:ext uri="{FF2B5EF4-FFF2-40B4-BE49-F238E27FC236}">
                <a16:creationId xmlns:a16="http://schemas.microsoft.com/office/drawing/2014/main" id="{BA418C5F-C6C1-4298-B207-5A456D6BC17A}"/>
              </a:ext>
            </a:extLst>
          </p:cNvPr>
          <p:cNvSpPr txBox="1"/>
          <p:nvPr/>
        </p:nvSpPr>
        <p:spPr>
          <a:xfrm>
            <a:off x="6259606" y="6016843"/>
            <a:ext cx="5615545" cy="461665"/>
          </a:xfrm>
          <a:prstGeom prst="rect">
            <a:avLst/>
          </a:prstGeom>
          <a:noFill/>
        </p:spPr>
        <p:txBody>
          <a:bodyPr wrap="square">
            <a:spAutoFit/>
          </a:bodyPr>
          <a:lstStyle/>
          <a:p>
            <a:r>
              <a:rPr lang="en-US" sz="2400" b="1" dirty="0"/>
              <a:t>Readability = 6</a:t>
            </a:r>
            <a:r>
              <a:rPr lang="en-US" sz="2400" b="1" baseline="30000" dirty="0"/>
              <a:t>th</a:t>
            </a:r>
            <a:r>
              <a:rPr lang="en-US" sz="2400" b="1" dirty="0"/>
              <a:t> grade or less!</a:t>
            </a:r>
          </a:p>
        </p:txBody>
      </p:sp>
      <p:pic>
        <p:nvPicPr>
          <p:cNvPr id="23" name="Picture 5" descr="Mouse, Computer, Hardware, Input, Computer Mouse">
            <a:extLst>
              <a:ext uri="{FF2B5EF4-FFF2-40B4-BE49-F238E27FC236}">
                <a16:creationId xmlns:a16="http://schemas.microsoft.com/office/drawing/2014/main" id="{7B2E7BC2-1D16-4EEC-9D04-8E5E9A54C3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4117" y="5959742"/>
            <a:ext cx="941027"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869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Methods – Part 2 – Remote Usability Testing</a:t>
            </a:r>
          </a:p>
        </p:txBody>
      </p:sp>
      <p:cxnSp>
        <p:nvCxnSpPr>
          <p:cNvPr id="4" name="Straight Connector 3">
            <a:extLst>
              <a:ext uri="{FF2B5EF4-FFF2-40B4-BE49-F238E27FC236}">
                <a16:creationId xmlns:a16="http://schemas.microsoft.com/office/drawing/2014/main" id="{E675760B-9378-483C-A966-0E023870B351}"/>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FF449D05-4892-4606-826C-3B177C4D6BD4}"/>
              </a:ext>
            </a:extLst>
          </p:cNvPr>
          <p:cNvSpPr txBox="1">
            <a:spLocks/>
          </p:cNvSpPr>
          <p:nvPr/>
        </p:nvSpPr>
        <p:spPr>
          <a:xfrm>
            <a:off x="96818" y="1159243"/>
            <a:ext cx="4647303" cy="559085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dirty="0"/>
              <a:t>Recruited 50 participants from Amazon Mechanical Turk </a:t>
            </a:r>
          </a:p>
          <a:p>
            <a:pPr lvl="1"/>
            <a:r>
              <a:rPr lang="en-US" dirty="0"/>
              <a:t>Large, heterogenous population</a:t>
            </a:r>
          </a:p>
          <a:p>
            <a:pPr marL="457200" lvl="1" indent="0">
              <a:buNone/>
            </a:pPr>
            <a:endParaRPr lang="en-US" dirty="0"/>
          </a:p>
          <a:p>
            <a:pPr marL="514350" indent="-514350">
              <a:buFont typeface="+mj-lt"/>
              <a:buAutoNum type="arabicPeriod"/>
            </a:pPr>
            <a:r>
              <a:rPr lang="en-US" dirty="0"/>
              <a:t>Developed a Telemedicine Website Usability Survey (TWUS) </a:t>
            </a:r>
          </a:p>
          <a:p>
            <a:pPr lvl="1"/>
            <a:r>
              <a:rPr lang="en-US" dirty="0"/>
              <a:t>Representative tasks a part of the activity system</a:t>
            </a:r>
          </a:p>
          <a:p>
            <a:pPr lvl="1"/>
            <a:endParaRPr lang="en-US" dirty="0"/>
          </a:p>
          <a:p>
            <a:pPr marL="514350" indent="-514350">
              <a:buFont typeface="+mj-lt"/>
              <a:buAutoNum type="arabicPeriod"/>
            </a:pPr>
            <a:r>
              <a:rPr lang="en-US" dirty="0"/>
              <a:t>Measured Task Completion Success</a:t>
            </a:r>
          </a:p>
          <a:p>
            <a:pPr marL="514350" indent="-514350">
              <a:buFont typeface="+mj-lt"/>
              <a:buAutoNum type="arabicPeriod"/>
            </a:pPr>
            <a:endParaRPr lang="en-US" dirty="0"/>
          </a:p>
          <a:p>
            <a:pPr marL="514350" indent="-514350">
              <a:buFont typeface="+mj-lt"/>
              <a:buAutoNum type="arabicPeriod"/>
            </a:pPr>
            <a:r>
              <a:rPr lang="en-US" dirty="0"/>
              <a:t>Participants offered suggestions to improve the usability</a:t>
            </a:r>
          </a:p>
          <a:p>
            <a:pPr marL="0" indent="0">
              <a:buFont typeface="Arial" panose="020B0604020202020204" pitchFamily="34" charset="0"/>
              <a:buNone/>
            </a:pPr>
            <a:endParaRPr lang="en-US" dirty="0"/>
          </a:p>
        </p:txBody>
      </p:sp>
      <p:pic>
        <p:nvPicPr>
          <p:cNvPr id="13" name="Picture 12">
            <a:extLst>
              <a:ext uri="{FF2B5EF4-FFF2-40B4-BE49-F238E27FC236}">
                <a16:creationId xmlns:a16="http://schemas.microsoft.com/office/drawing/2014/main" id="{1C684FE7-726A-46F0-B003-C69B32735542}"/>
              </a:ext>
            </a:extLst>
          </p:cNvPr>
          <p:cNvPicPr>
            <a:picLocks noChangeAspect="1"/>
          </p:cNvPicPr>
          <p:nvPr/>
        </p:nvPicPr>
        <p:blipFill>
          <a:blip r:embed="rId2"/>
          <a:stretch>
            <a:fillRect/>
          </a:stretch>
        </p:blipFill>
        <p:spPr>
          <a:xfrm>
            <a:off x="4852039" y="1019922"/>
            <a:ext cx="5945124" cy="6054075"/>
          </a:xfrm>
          <a:prstGeom prst="rect">
            <a:avLst/>
          </a:prstGeom>
        </p:spPr>
      </p:pic>
      <p:pic>
        <p:nvPicPr>
          <p:cNvPr id="5" name="Picture 4">
            <a:extLst>
              <a:ext uri="{FF2B5EF4-FFF2-40B4-BE49-F238E27FC236}">
                <a16:creationId xmlns:a16="http://schemas.microsoft.com/office/drawing/2014/main" id="{BA911FBD-1325-4F25-8DD3-F4251BD370C1}"/>
              </a:ext>
            </a:extLst>
          </p:cNvPr>
          <p:cNvPicPr>
            <a:picLocks noChangeAspect="1"/>
          </p:cNvPicPr>
          <p:nvPr/>
        </p:nvPicPr>
        <p:blipFill>
          <a:blip r:embed="rId3"/>
          <a:stretch>
            <a:fillRect/>
          </a:stretch>
        </p:blipFill>
        <p:spPr>
          <a:xfrm>
            <a:off x="8462313" y="986608"/>
            <a:ext cx="1961572" cy="5763493"/>
          </a:xfrm>
          <a:prstGeom prst="rect">
            <a:avLst/>
          </a:prstGeom>
        </p:spPr>
      </p:pic>
      <p:cxnSp>
        <p:nvCxnSpPr>
          <p:cNvPr id="12" name="Straight Connector 11">
            <a:extLst>
              <a:ext uri="{FF2B5EF4-FFF2-40B4-BE49-F238E27FC236}">
                <a16:creationId xmlns:a16="http://schemas.microsoft.com/office/drawing/2014/main" id="{9427C80B-5820-49CB-B2E5-3D36253A4589}"/>
              </a:ext>
            </a:extLst>
          </p:cNvPr>
          <p:cNvCxnSpPr/>
          <p:nvPr/>
        </p:nvCxnSpPr>
        <p:spPr>
          <a:xfrm>
            <a:off x="5239316" y="6716648"/>
            <a:ext cx="32761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3E7FA61-D6F7-4F9B-BDCF-18916920612B}"/>
              </a:ext>
            </a:extLst>
          </p:cNvPr>
          <p:cNvSpPr/>
          <p:nvPr/>
        </p:nvSpPr>
        <p:spPr>
          <a:xfrm>
            <a:off x="4544410" y="1019922"/>
            <a:ext cx="177947" cy="5760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ED173BB-1CB3-49FF-A8FB-5C9C733474E5}"/>
              </a:ext>
            </a:extLst>
          </p:cNvPr>
          <p:cNvSpPr/>
          <p:nvPr/>
        </p:nvSpPr>
        <p:spPr>
          <a:xfrm>
            <a:off x="8226282" y="1019922"/>
            <a:ext cx="177947" cy="5760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737221D-33AD-4BF5-B014-0622B4627472}"/>
              </a:ext>
            </a:extLst>
          </p:cNvPr>
          <p:cNvSpPr/>
          <p:nvPr/>
        </p:nvSpPr>
        <p:spPr>
          <a:xfrm>
            <a:off x="10481969" y="1901521"/>
            <a:ext cx="1781451" cy="3970318"/>
          </a:xfrm>
          <a:prstGeom prst="rect">
            <a:avLst/>
          </a:prstGeom>
        </p:spPr>
        <p:txBody>
          <a:bodyPr wrap="square">
            <a:spAutoFit/>
          </a:bodyPr>
          <a:lstStyle/>
          <a:p>
            <a:r>
              <a:rPr lang="en-US" b="1" dirty="0">
                <a:latin typeface="Times New Roman" panose="02020603050405020304" pitchFamily="18" charset="0"/>
                <a:ea typeface="Calibri" panose="020F0502020204030204" pitchFamily="34" charset="0"/>
              </a:rPr>
              <a:t>Example of User Feedback</a:t>
            </a:r>
          </a:p>
          <a:p>
            <a:endParaRPr lang="en-US" b="1" dirty="0">
              <a:latin typeface="Times New Roman" panose="02020603050405020304" pitchFamily="18" charset="0"/>
              <a:ea typeface="Calibri" panose="020F0502020204030204" pitchFamily="34" charset="0"/>
            </a:endParaRPr>
          </a:p>
          <a:p>
            <a:r>
              <a:rPr lang="en-US" b="1" dirty="0">
                <a:latin typeface="Times New Roman" panose="02020603050405020304" pitchFamily="18" charset="0"/>
                <a:ea typeface="Calibri" panose="020F0502020204030204" pitchFamily="34" charset="0"/>
              </a:rPr>
              <a:t>Home Screen </a:t>
            </a:r>
            <a:r>
              <a:rPr lang="en-US" i="1" dirty="0">
                <a:latin typeface="Times New Roman" panose="02020603050405020304" pitchFamily="18" charset="0"/>
                <a:ea typeface="Calibri" panose="020F0502020204030204" pitchFamily="34" charset="0"/>
              </a:rPr>
              <a:t>– “Maybe making the member and businesses section separate from another instead of all kind of mixed together on the home page.”</a:t>
            </a:r>
          </a:p>
          <a:p>
            <a:endParaRPr lang="en-US" i="1" dirty="0">
              <a:latin typeface="Times New Roman" panose="02020603050405020304" pitchFamily="18" charset="0"/>
              <a:ea typeface="Calibri" panose="020F0502020204030204" pitchFamily="34" charset="0"/>
            </a:endParaRPr>
          </a:p>
        </p:txBody>
      </p:sp>
      <p:sp>
        <p:nvSpPr>
          <p:cNvPr id="18" name="Content Placeholder 2">
            <a:extLst>
              <a:ext uri="{FF2B5EF4-FFF2-40B4-BE49-F238E27FC236}">
                <a16:creationId xmlns:a16="http://schemas.microsoft.com/office/drawing/2014/main" id="{B5BE97BB-DA55-4F93-8FB2-E2E4E993B4D0}"/>
              </a:ext>
            </a:extLst>
          </p:cNvPr>
          <p:cNvSpPr txBox="1">
            <a:spLocks/>
          </p:cNvSpPr>
          <p:nvPr/>
        </p:nvSpPr>
        <p:spPr>
          <a:xfrm>
            <a:off x="9907593" y="29177"/>
            <a:ext cx="3692315" cy="4705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Examples</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772481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Methods – Part 3 – Think Aloud Usability Testing</a:t>
            </a:r>
          </a:p>
        </p:txBody>
      </p:sp>
      <p:cxnSp>
        <p:nvCxnSpPr>
          <p:cNvPr id="4" name="Straight Connector 3">
            <a:extLst>
              <a:ext uri="{FF2B5EF4-FFF2-40B4-BE49-F238E27FC236}">
                <a16:creationId xmlns:a16="http://schemas.microsoft.com/office/drawing/2014/main" id="{E675760B-9378-483C-A966-0E023870B351}"/>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FF449D05-4892-4606-826C-3B177C4D6BD4}"/>
              </a:ext>
            </a:extLst>
          </p:cNvPr>
          <p:cNvSpPr txBox="1">
            <a:spLocks/>
          </p:cNvSpPr>
          <p:nvPr/>
        </p:nvSpPr>
        <p:spPr>
          <a:xfrm>
            <a:off x="484094" y="998105"/>
            <a:ext cx="11551024" cy="13255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i="1" dirty="0"/>
              <a:t>Think </a:t>
            </a:r>
            <a:r>
              <a:rPr lang="en-US" sz="2400" i="1" dirty="0" err="1"/>
              <a:t>alouds</a:t>
            </a:r>
            <a:r>
              <a:rPr lang="en-US" sz="2400" i="1" dirty="0"/>
              <a:t> allow one to understand users’ cognitive processes as they interact with technology and is a way to identify usability problems.</a:t>
            </a:r>
          </a:p>
        </p:txBody>
      </p:sp>
      <p:sp>
        <p:nvSpPr>
          <p:cNvPr id="7" name="Explosion: 8 Points 6">
            <a:extLst>
              <a:ext uri="{FF2B5EF4-FFF2-40B4-BE49-F238E27FC236}">
                <a16:creationId xmlns:a16="http://schemas.microsoft.com/office/drawing/2014/main" id="{58B6734A-D507-4C66-9A62-7A18F8384899}"/>
              </a:ext>
            </a:extLst>
          </p:cNvPr>
          <p:cNvSpPr/>
          <p:nvPr/>
        </p:nvSpPr>
        <p:spPr>
          <a:xfrm>
            <a:off x="113486" y="782615"/>
            <a:ext cx="1421534" cy="1325559"/>
          </a:xfrm>
          <a:prstGeom prst="irregularSeal1">
            <a:avLst/>
          </a:prstGeom>
          <a:solidFill>
            <a:schemeClr val="accent4">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lumMod val="75000"/>
                </a:schemeClr>
              </a:solidFill>
            </a:endParaRPr>
          </a:p>
        </p:txBody>
      </p:sp>
      <p:sp>
        <p:nvSpPr>
          <p:cNvPr id="11" name="Content Placeholder 2">
            <a:extLst>
              <a:ext uri="{FF2B5EF4-FFF2-40B4-BE49-F238E27FC236}">
                <a16:creationId xmlns:a16="http://schemas.microsoft.com/office/drawing/2014/main" id="{F8D5E102-2C7F-4E7E-A8AF-F96D0A113020}"/>
              </a:ext>
            </a:extLst>
          </p:cNvPr>
          <p:cNvSpPr txBox="1">
            <a:spLocks/>
          </p:cNvSpPr>
          <p:nvPr/>
        </p:nvSpPr>
        <p:spPr>
          <a:xfrm>
            <a:off x="405581" y="1933722"/>
            <a:ext cx="6199614" cy="53814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3000" dirty="0"/>
              <a:t>Selection of representative users</a:t>
            </a:r>
          </a:p>
          <a:p>
            <a:pPr lvl="1"/>
            <a:r>
              <a:rPr lang="en-US" sz="2600" dirty="0"/>
              <a:t>Undergraduate students (feasible)</a:t>
            </a:r>
          </a:p>
          <a:p>
            <a:pPr marL="0" indent="0">
              <a:buNone/>
            </a:pPr>
            <a:endParaRPr lang="en-US" sz="3000" dirty="0"/>
          </a:p>
          <a:p>
            <a:pPr marL="514350" indent="-514350">
              <a:buFont typeface="+mj-lt"/>
              <a:buAutoNum type="arabicPeriod" startAt="2"/>
            </a:pPr>
            <a:r>
              <a:rPr lang="en-US" sz="3000" dirty="0"/>
              <a:t>Selection of context (study environment)</a:t>
            </a:r>
          </a:p>
          <a:p>
            <a:pPr lvl="1"/>
            <a:r>
              <a:rPr lang="en-US" sz="2600" dirty="0"/>
              <a:t>Computer laboratory at UCF</a:t>
            </a:r>
          </a:p>
          <a:p>
            <a:pPr marL="0" indent="0">
              <a:buNone/>
            </a:pPr>
            <a:endParaRPr lang="en-US" sz="3000" dirty="0"/>
          </a:p>
          <a:p>
            <a:pPr marL="514350" indent="-514350">
              <a:buFont typeface="+mj-lt"/>
              <a:buAutoNum type="arabicPeriod" startAt="3"/>
            </a:pPr>
            <a:r>
              <a:rPr lang="en-US" sz="3000" dirty="0"/>
              <a:t>Study Design</a:t>
            </a:r>
          </a:p>
          <a:p>
            <a:pPr lvl="1"/>
            <a:r>
              <a:rPr lang="en-US" sz="2600" dirty="0"/>
              <a:t>Between subjects</a:t>
            </a:r>
          </a:p>
          <a:p>
            <a:pPr marL="0" indent="0">
              <a:buNone/>
            </a:pPr>
            <a:endParaRPr lang="en-US" sz="1800" dirty="0"/>
          </a:p>
        </p:txBody>
      </p:sp>
      <p:pic>
        <p:nvPicPr>
          <p:cNvPr id="27" name="Picture 26" descr="A desk with a computer on a tripod in a room&#10;&#10;Description automatically generated">
            <a:extLst>
              <a:ext uri="{FF2B5EF4-FFF2-40B4-BE49-F238E27FC236}">
                <a16:creationId xmlns:a16="http://schemas.microsoft.com/office/drawing/2014/main" id="{A8E9DA12-D19E-4566-B4F0-FA131F3DAAA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409528" y="1802478"/>
            <a:ext cx="5670624" cy="4767746"/>
          </a:xfrm>
          <a:prstGeom prst="rect">
            <a:avLst/>
          </a:prstGeom>
        </p:spPr>
      </p:pic>
    </p:spTree>
    <p:extLst>
      <p:ext uri="{BB962C8B-B14F-4D97-AF65-F5344CB8AC3E}">
        <p14:creationId xmlns:p14="http://schemas.microsoft.com/office/powerpoint/2010/main" val="2171681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Methods – Part 3 – Think Aloud Usability Testing</a:t>
            </a:r>
          </a:p>
        </p:txBody>
      </p:sp>
      <p:cxnSp>
        <p:nvCxnSpPr>
          <p:cNvPr id="4" name="Straight Connector 3">
            <a:extLst>
              <a:ext uri="{FF2B5EF4-FFF2-40B4-BE49-F238E27FC236}">
                <a16:creationId xmlns:a16="http://schemas.microsoft.com/office/drawing/2014/main" id="{E675760B-9378-483C-A966-0E023870B351}"/>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F8D5E102-2C7F-4E7E-A8AF-F96D0A113020}"/>
              </a:ext>
            </a:extLst>
          </p:cNvPr>
          <p:cNvSpPr txBox="1">
            <a:spLocks/>
          </p:cNvSpPr>
          <p:nvPr/>
        </p:nvSpPr>
        <p:spPr>
          <a:xfrm>
            <a:off x="448376" y="952905"/>
            <a:ext cx="9078738" cy="53814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startAt="4"/>
            </a:pPr>
            <a:r>
              <a:rPr lang="en-US" sz="3000" dirty="0"/>
              <a:t>Selection of Units of Analysis</a:t>
            </a:r>
          </a:p>
          <a:p>
            <a:pPr lvl="1"/>
            <a:r>
              <a:rPr lang="en-US" sz="2600" dirty="0"/>
              <a:t>2 Variables = Context of Use</a:t>
            </a:r>
          </a:p>
          <a:p>
            <a:pPr marL="457200" lvl="1" indent="0">
              <a:buNone/>
            </a:pPr>
            <a:endParaRPr lang="en-US" sz="2600" dirty="0"/>
          </a:p>
          <a:p>
            <a:pPr marL="514350" indent="-514350">
              <a:buFont typeface="+mj-lt"/>
              <a:buAutoNum type="arabicPeriod" startAt="5"/>
            </a:pPr>
            <a:r>
              <a:rPr lang="en-US" sz="3000" dirty="0"/>
              <a:t>Selection of representative tasks</a:t>
            </a:r>
          </a:p>
          <a:p>
            <a:pPr lvl="1"/>
            <a:r>
              <a:rPr lang="en-US" sz="2600" dirty="0"/>
              <a:t>Illness vignettes </a:t>
            </a:r>
          </a:p>
          <a:p>
            <a:pPr marL="457200" lvl="1" indent="0">
              <a:buNone/>
            </a:pPr>
            <a:endParaRPr lang="en-US" sz="2600" dirty="0"/>
          </a:p>
          <a:p>
            <a:pPr marL="514350" indent="-514350">
              <a:buFont typeface="+mj-lt"/>
              <a:buAutoNum type="arabicPeriod" startAt="6"/>
            </a:pPr>
            <a:r>
              <a:rPr lang="en-US" sz="3000" dirty="0"/>
              <a:t>Video and Audio Recordings and Data Analysis in </a:t>
            </a:r>
            <a:r>
              <a:rPr lang="en-US" sz="3000" dirty="0" err="1"/>
              <a:t>Nvivo</a:t>
            </a:r>
            <a:r>
              <a:rPr lang="en-US" sz="3000" dirty="0"/>
              <a:t> </a:t>
            </a:r>
          </a:p>
          <a:p>
            <a:pPr lvl="1"/>
            <a:r>
              <a:rPr lang="en-US" sz="2600" dirty="0"/>
              <a:t>Coding of usability issues</a:t>
            </a:r>
          </a:p>
          <a:p>
            <a:pPr marL="457200" lvl="1" indent="0">
              <a:buNone/>
            </a:pPr>
            <a:endParaRPr lang="en-US" sz="2600" dirty="0"/>
          </a:p>
          <a:p>
            <a:pPr marL="514350" indent="-514350">
              <a:buFont typeface="+mj-lt"/>
              <a:buAutoNum type="arabicPeriod" startAt="6"/>
            </a:pPr>
            <a:r>
              <a:rPr lang="en-US" sz="3000" dirty="0"/>
              <a:t>Retrospective Telemedicine Interface Usability Questionnaire (TIUQ)</a:t>
            </a:r>
          </a:p>
          <a:p>
            <a:pPr lvl="1"/>
            <a:r>
              <a:rPr lang="en-US" sz="2600" dirty="0"/>
              <a:t>User satisfaction </a:t>
            </a:r>
          </a:p>
          <a:p>
            <a:pPr marL="514350" indent="-514350">
              <a:buFont typeface="+mj-lt"/>
              <a:buAutoNum type="arabicPeriod" startAt="6"/>
            </a:pPr>
            <a:endParaRPr lang="en-US" sz="1800" dirty="0"/>
          </a:p>
        </p:txBody>
      </p:sp>
      <p:pic>
        <p:nvPicPr>
          <p:cNvPr id="10" name="Picture 7" descr="Screen, Desktop, Computer, Monitor, Hd, Work, Hardware">
            <a:extLst>
              <a:ext uri="{FF2B5EF4-FFF2-40B4-BE49-F238E27FC236}">
                <a16:creationId xmlns:a16="http://schemas.microsoft.com/office/drawing/2014/main" id="{89950F4E-BF9B-4A53-887C-B8842B6CB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4015" y="2647118"/>
            <a:ext cx="1325049" cy="10671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Screen, Desktop, Computer, Monitor, Hd, Work, Hardware">
            <a:extLst>
              <a:ext uri="{FF2B5EF4-FFF2-40B4-BE49-F238E27FC236}">
                <a16:creationId xmlns:a16="http://schemas.microsoft.com/office/drawing/2014/main" id="{AD5B5532-BC6E-4105-8BCE-6F6F9B586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2876" y="3880410"/>
            <a:ext cx="1325049" cy="106715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7" descr="Screen, Desktop, Computer, Monitor, Hd, Work, Hardware">
            <a:extLst>
              <a:ext uri="{FF2B5EF4-FFF2-40B4-BE49-F238E27FC236}">
                <a16:creationId xmlns:a16="http://schemas.microsoft.com/office/drawing/2014/main" id="{2C493A02-A9EA-4A3C-B37A-0883E02A3A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4015" y="5086494"/>
            <a:ext cx="1325049" cy="1067153"/>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Arrow Connector 14">
            <a:extLst>
              <a:ext uri="{FF2B5EF4-FFF2-40B4-BE49-F238E27FC236}">
                <a16:creationId xmlns:a16="http://schemas.microsoft.com/office/drawing/2014/main" id="{0ECFDD83-5B80-4A00-A6A4-8F4F7378BFB3}"/>
              </a:ext>
            </a:extLst>
          </p:cNvPr>
          <p:cNvCxnSpPr/>
          <p:nvPr/>
        </p:nvCxnSpPr>
        <p:spPr>
          <a:xfrm>
            <a:off x="10810043" y="3048701"/>
            <a:ext cx="408562"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4131DFE3-0FB8-4B1C-BD03-AE0035F13646}"/>
              </a:ext>
            </a:extLst>
          </p:cNvPr>
          <p:cNvCxnSpPr/>
          <p:nvPr/>
        </p:nvCxnSpPr>
        <p:spPr>
          <a:xfrm>
            <a:off x="10806800" y="4341990"/>
            <a:ext cx="408562"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B37C15A6-FB59-49F5-B998-2081CDDB6188}"/>
              </a:ext>
            </a:extLst>
          </p:cNvPr>
          <p:cNvCxnSpPr/>
          <p:nvPr/>
        </p:nvCxnSpPr>
        <p:spPr>
          <a:xfrm>
            <a:off x="10806800" y="5548716"/>
            <a:ext cx="408562"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18" name="Picture 9" descr="Smartphone, Portable, Phone, Mobile Phone, Cell Phone">
            <a:extLst>
              <a:ext uri="{FF2B5EF4-FFF2-40B4-BE49-F238E27FC236}">
                <a16:creationId xmlns:a16="http://schemas.microsoft.com/office/drawing/2014/main" id="{B07BA31C-8689-41D1-85C9-264DA2494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9233" y="2783810"/>
            <a:ext cx="374391" cy="68590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9" descr="Smartphone, Portable, Phone, Mobile Phone, Cell Phone">
            <a:extLst>
              <a:ext uri="{FF2B5EF4-FFF2-40B4-BE49-F238E27FC236}">
                <a16:creationId xmlns:a16="http://schemas.microsoft.com/office/drawing/2014/main" id="{15F49045-76C0-409C-A0F7-B6FF69B74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9232" y="3995035"/>
            <a:ext cx="374391" cy="68590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9" descr="Smartphone, Portable, Phone, Mobile Phone, Cell Phone">
            <a:extLst>
              <a:ext uri="{FF2B5EF4-FFF2-40B4-BE49-F238E27FC236}">
                <a16:creationId xmlns:a16="http://schemas.microsoft.com/office/drawing/2014/main" id="{B55C6697-1273-422E-8411-2CE2976E38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9231" y="5346916"/>
            <a:ext cx="374391" cy="68590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D71CE10-EF7D-4A2A-854A-8CB26792C0D9}"/>
              </a:ext>
            </a:extLst>
          </p:cNvPr>
          <p:cNvPicPr>
            <a:picLocks noChangeAspect="1"/>
          </p:cNvPicPr>
          <p:nvPr/>
        </p:nvPicPr>
        <p:blipFill>
          <a:blip r:embed="rId4"/>
          <a:stretch>
            <a:fillRect/>
          </a:stretch>
        </p:blipFill>
        <p:spPr>
          <a:xfrm>
            <a:off x="9345859" y="4181528"/>
            <a:ext cx="959433" cy="287830"/>
          </a:xfrm>
          <a:prstGeom prst="rect">
            <a:avLst/>
          </a:prstGeom>
        </p:spPr>
      </p:pic>
      <p:pic>
        <p:nvPicPr>
          <p:cNvPr id="23" name="Picture 22">
            <a:extLst>
              <a:ext uri="{FF2B5EF4-FFF2-40B4-BE49-F238E27FC236}">
                <a16:creationId xmlns:a16="http://schemas.microsoft.com/office/drawing/2014/main" id="{7A00E245-626D-4D5E-8C76-A1799DC45628}"/>
              </a:ext>
            </a:extLst>
          </p:cNvPr>
          <p:cNvPicPr>
            <a:picLocks noChangeAspect="1"/>
          </p:cNvPicPr>
          <p:nvPr/>
        </p:nvPicPr>
        <p:blipFill>
          <a:blip r:embed="rId5"/>
          <a:stretch>
            <a:fillRect/>
          </a:stretch>
        </p:blipFill>
        <p:spPr>
          <a:xfrm>
            <a:off x="9256095" y="2769627"/>
            <a:ext cx="1187846" cy="529783"/>
          </a:xfrm>
          <a:prstGeom prst="rect">
            <a:avLst/>
          </a:prstGeom>
        </p:spPr>
      </p:pic>
      <p:pic>
        <p:nvPicPr>
          <p:cNvPr id="24" name="Picture 23">
            <a:extLst>
              <a:ext uri="{FF2B5EF4-FFF2-40B4-BE49-F238E27FC236}">
                <a16:creationId xmlns:a16="http://schemas.microsoft.com/office/drawing/2014/main" id="{E6201A77-F828-4834-8036-647DB0DE1C44}"/>
              </a:ext>
            </a:extLst>
          </p:cNvPr>
          <p:cNvPicPr>
            <a:picLocks noChangeAspect="1"/>
          </p:cNvPicPr>
          <p:nvPr/>
        </p:nvPicPr>
        <p:blipFill>
          <a:blip r:embed="rId6"/>
          <a:stretch>
            <a:fillRect/>
          </a:stretch>
        </p:blipFill>
        <p:spPr>
          <a:xfrm>
            <a:off x="9305430" y="5327099"/>
            <a:ext cx="1028484" cy="433892"/>
          </a:xfrm>
          <a:prstGeom prst="rect">
            <a:avLst/>
          </a:prstGeom>
        </p:spPr>
      </p:pic>
      <p:graphicFrame>
        <p:nvGraphicFramePr>
          <p:cNvPr id="25" name="Table 29">
            <a:extLst>
              <a:ext uri="{FF2B5EF4-FFF2-40B4-BE49-F238E27FC236}">
                <a16:creationId xmlns:a16="http://schemas.microsoft.com/office/drawing/2014/main" id="{9FC95E39-54E1-4F4D-AFA2-690F7A70D096}"/>
              </a:ext>
            </a:extLst>
          </p:cNvPr>
          <p:cNvGraphicFramePr>
            <a:graphicFrameLocks noGrp="1"/>
          </p:cNvGraphicFramePr>
          <p:nvPr>
            <p:extLst>
              <p:ext uri="{D42A27DB-BD31-4B8C-83A1-F6EECF244321}">
                <p14:modId xmlns:p14="http://schemas.microsoft.com/office/powerpoint/2010/main" val="1421681880"/>
              </p:ext>
            </p:extLst>
          </p:nvPr>
        </p:nvGraphicFramePr>
        <p:xfrm>
          <a:off x="10806800" y="2150311"/>
          <a:ext cx="1483330" cy="370840"/>
        </p:xfrm>
        <a:graphic>
          <a:graphicData uri="http://schemas.openxmlformats.org/drawingml/2006/table">
            <a:tbl>
              <a:tblPr firstRow="1" bandRow="1">
                <a:tableStyleId>{5C22544A-7EE6-4342-B048-85BDC9FD1C3A}</a:tableStyleId>
              </a:tblPr>
              <a:tblGrid>
                <a:gridCol w="1483330">
                  <a:extLst>
                    <a:ext uri="{9D8B030D-6E8A-4147-A177-3AD203B41FA5}">
                      <a16:colId xmlns:a16="http://schemas.microsoft.com/office/drawing/2014/main" val="1737797813"/>
                    </a:ext>
                  </a:extLst>
                </a:gridCol>
              </a:tblGrid>
              <a:tr h="370840">
                <a:tc>
                  <a:txBody>
                    <a:bodyPr/>
                    <a:lstStyle/>
                    <a:p>
                      <a:pPr algn="ctr"/>
                      <a:r>
                        <a:rPr lang="en-US" dirty="0">
                          <a:solidFill>
                            <a:schemeClr val="tx1"/>
                          </a:solidFill>
                        </a:rPr>
                        <a:t>Smartphone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9195024"/>
                  </a:ext>
                </a:extLst>
              </a:tr>
            </a:tbl>
          </a:graphicData>
        </a:graphic>
      </p:graphicFrame>
      <p:graphicFrame>
        <p:nvGraphicFramePr>
          <p:cNvPr id="26" name="Table 29">
            <a:extLst>
              <a:ext uri="{FF2B5EF4-FFF2-40B4-BE49-F238E27FC236}">
                <a16:creationId xmlns:a16="http://schemas.microsoft.com/office/drawing/2014/main" id="{FB0758F9-A5E9-45A4-B53D-C06815115ACE}"/>
              </a:ext>
            </a:extLst>
          </p:cNvPr>
          <p:cNvGraphicFramePr>
            <a:graphicFrameLocks noGrp="1"/>
          </p:cNvGraphicFramePr>
          <p:nvPr>
            <p:extLst>
              <p:ext uri="{D42A27DB-BD31-4B8C-83A1-F6EECF244321}">
                <p14:modId xmlns:p14="http://schemas.microsoft.com/office/powerpoint/2010/main" val="3852929786"/>
              </p:ext>
            </p:extLst>
          </p:nvPr>
        </p:nvGraphicFramePr>
        <p:xfrm>
          <a:off x="9114874" y="1978988"/>
          <a:ext cx="1483330" cy="640080"/>
        </p:xfrm>
        <a:graphic>
          <a:graphicData uri="http://schemas.openxmlformats.org/drawingml/2006/table">
            <a:tbl>
              <a:tblPr firstRow="1" bandRow="1">
                <a:tableStyleId>{5C22544A-7EE6-4342-B048-85BDC9FD1C3A}</a:tableStyleId>
              </a:tblPr>
              <a:tblGrid>
                <a:gridCol w="1483330">
                  <a:extLst>
                    <a:ext uri="{9D8B030D-6E8A-4147-A177-3AD203B41FA5}">
                      <a16:colId xmlns:a16="http://schemas.microsoft.com/office/drawing/2014/main" val="1737797813"/>
                    </a:ext>
                  </a:extLst>
                </a:gridCol>
              </a:tblGrid>
              <a:tr h="370840">
                <a:tc>
                  <a:txBody>
                    <a:bodyPr/>
                    <a:lstStyle/>
                    <a:p>
                      <a:pPr algn="ctr"/>
                      <a:r>
                        <a:rPr lang="en-US" dirty="0">
                          <a:solidFill>
                            <a:schemeClr val="tx1"/>
                          </a:solidFill>
                        </a:rPr>
                        <a:t>Desktop</a:t>
                      </a:r>
                    </a:p>
                    <a:p>
                      <a:pPr algn="ctr"/>
                      <a:r>
                        <a:rPr lang="en-US" dirty="0">
                          <a:solidFill>
                            <a:schemeClr val="tx1"/>
                          </a:solidFill>
                        </a:rPr>
                        <a:t>Computer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9195024"/>
                  </a:ext>
                </a:extLst>
              </a:tr>
            </a:tbl>
          </a:graphicData>
        </a:graphic>
      </p:graphicFrame>
      <p:sp>
        <p:nvSpPr>
          <p:cNvPr id="21" name="Rectangle 20">
            <a:extLst>
              <a:ext uri="{FF2B5EF4-FFF2-40B4-BE49-F238E27FC236}">
                <a16:creationId xmlns:a16="http://schemas.microsoft.com/office/drawing/2014/main" id="{3CB9C549-97F9-4E23-B14F-BCC227B0BB56}"/>
              </a:ext>
            </a:extLst>
          </p:cNvPr>
          <p:cNvSpPr/>
          <p:nvPr/>
        </p:nvSpPr>
        <p:spPr>
          <a:xfrm>
            <a:off x="6524562" y="1343818"/>
            <a:ext cx="2257213" cy="2031325"/>
          </a:xfrm>
          <a:prstGeom prst="rect">
            <a:avLst/>
          </a:prstGeom>
        </p:spPr>
        <p:txBody>
          <a:bodyPr wrap="square">
            <a:spAutoFit/>
          </a:bodyPr>
          <a:lstStyle/>
          <a:p>
            <a:pPr algn="ctr"/>
            <a:r>
              <a:rPr lang="en-US" b="1" dirty="0">
                <a:latin typeface="Times New Roman" panose="02020603050405020304" pitchFamily="18" charset="0"/>
              </a:rPr>
              <a:t>Navigation </a:t>
            </a:r>
            <a:r>
              <a:rPr lang="en-US" i="1" dirty="0">
                <a:latin typeface="Times New Roman" panose="02020603050405020304" pitchFamily="18" charset="0"/>
              </a:rPr>
              <a:t>- I’m not exactly sure how to find if my criteria meets the health conditions. I'll try the Frequently Asked Questions. </a:t>
            </a:r>
            <a:endParaRPr lang="en-US" dirty="0"/>
          </a:p>
        </p:txBody>
      </p:sp>
      <p:sp>
        <p:nvSpPr>
          <p:cNvPr id="3" name="Speech Bubble: Oval 2">
            <a:extLst>
              <a:ext uri="{FF2B5EF4-FFF2-40B4-BE49-F238E27FC236}">
                <a16:creationId xmlns:a16="http://schemas.microsoft.com/office/drawing/2014/main" id="{D2E4D969-630D-46E1-9254-9B77C4F1C27A}"/>
              </a:ext>
            </a:extLst>
          </p:cNvPr>
          <p:cNvSpPr/>
          <p:nvPr/>
        </p:nvSpPr>
        <p:spPr>
          <a:xfrm>
            <a:off x="6096000" y="1070137"/>
            <a:ext cx="3098015" cy="2342948"/>
          </a:xfrm>
          <a:prstGeom prst="wedgeEllipseCallout">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7184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Key Takeaways for Usability Practitioners &amp; Researchers</a:t>
            </a:r>
          </a:p>
        </p:txBody>
      </p:sp>
      <p:cxnSp>
        <p:nvCxnSpPr>
          <p:cNvPr id="4" name="Straight Connector 3">
            <a:extLst>
              <a:ext uri="{FF2B5EF4-FFF2-40B4-BE49-F238E27FC236}">
                <a16:creationId xmlns:a16="http://schemas.microsoft.com/office/drawing/2014/main" id="{E675760B-9378-483C-A966-0E023870B351}"/>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100C8B5C-5BF2-4D93-B613-7596F3F40DDC}"/>
              </a:ext>
            </a:extLst>
          </p:cNvPr>
          <p:cNvSpPr>
            <a:spLocks noGrp="1"/>
          </p:cNvSpPr>
          <p:nvPr>
            <p:ph idx="1"/>
          </p:nvPr>
        </p:nvSpPr>
        <p:spPr>
          <a:xfrm>
            <a:off x="545401" y="1047983"/>
            <a:ext cx="11374071" cy="5381447"/>
          </a:xfrm>
        </p:spPr>
        <p:txBody>
          <a:bodyPr>
            <a:noAutofit/>
          </a:bodyPr>
          <a:lstStyle/>
          <a:p>
            <a:pPr marL="0" indent="0">
              <a:lnSpc>
                <a:spcPct val="107000"/>
              </a:lnSpc>
              <a:spcBef>
                <a:spcPts val="0"/>
              </a:spcBef>
              <a:spcAft>
                <a:spcPts val="800"/>
              </a:spcAft>
              <a:buNone/>
            </a:pPr>
            <a:r>
              <a:rPr lang="en-US" sz="3000" b="1" dirty="0">
                <a:effectLst/>
                <a:latin typeface="Calibri" panose="020F0502020204030204" pitchFamily="34" charset="0"/>
                <a:ea typeface="Calibri" panose="020F0502020204030204" pitchFamily="34" charset="0"/>
                <a:cs typeface="Times New Roman" panose="02020603050405020304" pitchFamily="18" charset="0"/>
              </a:rPr>
              <a:t>Mixed-methods are optimal for usability stud</a:t>
            </a:r>
            <a:r>
              <a:rPr lang="en-US" sz="3000" b="1" dirty="0">
                <a:latin typeface="Calibri" panose="020F0502020204030204" pitchFamily="34" charset="0"/>
                <a:ea typeface="Calibri" panose="020F0502020204030204" pitchFamily="34" charset="0"/>
                <a:cs typeface="Times New Roman" panose="02020603050405020304" pitchFamily="18" charset="0"/>
              </a:rPr>
              <a:t>ies:</a:t>
            </a:r>
          </a:p>
          <a:p>
            <a:pPr marL="0" indent="0">
              <a:lnSpc>
                <a:spcPct val="107000"/>
              </a:lnSpc>
              <a:spcBef>
                <a:spcPts val="0"/>
              </a:spcBef>
              <a:spcAft>
                <a:spcPts val="800"/>
              </a:spcAft>
              <a:buNone/>
            </a:pPr>
            <a:endParaRPr lang="en-US" sz="3000" b="1"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Bef>
                <a:spcPts val="0"/>
              </a:spcBef>
              <a:spcAft>
                <a:spcPts val="800"/>
              </a:spcAft>
              <a:buFont typeface="+mj-lt"/>
              <a:buAutoNum type="arabicPeriod"/>
            </a:pPr>
            <a:r>
              <a:rPr lang="en-US" sz="3000" dirty="0">
                <a:effectLst/>
                <a:latin typeface="Calibri" panose="020F0502020204030204" pitchFamily="34" charset="0"/>
                <a:ea typeface="Calibri" panose="020F0502020204030204" pitchFamily="34" charset="0"/>
                <a:cs typeface="Times New Roman" panose="02020603050405020304" pitchFamily="18" charset="0"/>
              </a:rPr>
              <a:t>Develop your research questions.</a:t>
            </a:r>
          </a:p>
          <a:p>
            <a:pPr marL="457200" indent="-457200">
              <a:lnSpc>
                <a:spcPct val="107000"/>
              </a:lnSpc>
              <a:spcBef>
                <a:spcPts val="0"/>
              </a:spcBef>
              <a:spcAft>
                <a:spcPts val="800"/>
              </a:spcAft>
              <a:buFont typeface="+mj-lt"/>
              <a:buAutoNum type="arabicPeriod"/>
            </a:pPr>
            <a:r>
              <a:rPr lang="en-US" sz="3000" dirty="0">
                <a:effectLst/>
                <a:latin typeface="Calibri" panose="020F0502020204030204" pitchFamily="34" charset="0"/>
                <a:ea typeface="Calibri" panose="020F0502020204030204" pitchFamily="34" charset="0"/>
                <a:cs typeface="Times New Roman" panose="02020603050405020304" pitchFamily="18" charset="0"/>
              </a:rPr>
              <a:t>Define the usability variables of inquiry.</a:t>
            </a:r>
          </a:p>
          <a:p>
            <a:pPr marL="457200" indent="-457200">
              <a:lnSpc>
                <a:spcPct val="107000"/>
              </a:lnSpc>
              <a:spcBef>
                <a:spcPts val="0"/>
              </a:spcBef>
              <a:spcAft>
                <a:spcPts val="800"/>
              </a:spcAft>
              <a:buFont typeface="+mj-lt"/>
              <a:buAutoNum type="arabicPeriod"/>
            </a:pPr>
            <a:r>
              <a:rPr lang="en-US" sz="3000" dirty="0">
                <a:effectLst/>
                <a:latin typeface="Calibri" panose="020F0502020204030204" pitchFamily="34" charset="0"/>
                <a:ea typeface="Calibri" panose="020F0502020204030204" pitchFamily="34" charset="0"/>
                <a:cs typeface="Times New Roman" panose="02020603050405020304" pitchFamily="18" charset="0"/>
              </a:rPr>
              <a:t>Identify usability metrics</a:t>
            </a:r>
            <a:r>
              <a:rPr lang="en-US" sz="3000" dirty="0">
                <a:latin typeface="Calibri" panose="020F0502020204030204" pitchFamily="34" charset="0"/>
                <a:ea typeface="Calibri" panose="020F0502020204030204" pitchFamily="34" charset="0"/>
                <a:cs typeface="Times New Roman" panose="02020603050405020304" pitchFamily="18" charset="0"/>
              </a:rPr>
              <a:t>.</a:t>
            </a:r>
          </a:p>
          <a:p>
            <a:pPr marL="457200" indent="-457200">
              <a:lnSpc>
                <a:spcPct val="107000"/>
              </a:lnSpc>
              <a:spcBef>
                <a:spcPts val="0"/>
              </a:spcBef>
              <a:spcAft>
                <a:spcPts val="800"/>
              </a:spcAft>
              <a:buFont typeface="+mj-lt"/>
              <a:buAutoNum type="arabicPeriod"/>
            </a:pPr>
            <a:r>
              <a:rPr lang="en-US" sz="3000" dirty="0">
                <a:effectLst/>
                <a:latin typeface="Calibri" panose="020F0502020204030204" pitchFamily="34" charset="0"/>
                <a:ea typeface="Calibri" panose="020F0502020204030204" pitchFamily="34" charset="0"/>
                <a:cs typeface="Times New Roman" panose="02020603050405020304" pitchFamily="18" charset="0"/>
              </a:rPr>
              <a:t>Select the most suitable, feasible, and valuable usability testing methods.</a:t>
            </a:r>
          </a:p>
          <a:p>
            <a:pPr marL="457200" indent="-457200">
              <a:lnSpc>
                <a:spcPct val="107000"/>
              </a:lnSpc>
              <a:spcBef>
                <a:spcPts val="0"/>
              </a:spcBef>
              <a:spcAft>
                <a:spcPts val="800"/>
              </a:spcAft>
              <a:buFont typeface="+mj-lt"/>
              <a:buAutoNum type="arabicPeriod"/>
            </a:pPr>
            <a:r>
              <a:rPr lang="en-US" sz="3000" dirty="0">
                <a:effectLst/>
                <a:latin typeface="Calibri" panose="020F0502020204030204" pitchFamily="34" charset="0"/>
                <a:ea typeface="Calibri" panose="020F0502020204030204" pitchFamily="34" charset="0"/>
                <a:cs typeface="Times New Roman" panose="02020603050405020304" pitchFamily="18" charset="0"/>
              </a:rPr>
              <a:t>Leverage interdisciplinary theories and methods and adapt your testing approach in order to be able to gain the most useful insight. </a:t>
            </a:r>
          </a:p>
        </p:txBody>
      </p:sp>
    </p:spTree>
    <p:extLst>
      <p:ext uri="{BB962C8B-B14F-4D97-AF65-F5344CB8AC3E}">
        <p14:creationId xmlns:p14="http://schemas.microsoft.com/office/powerpoint/2010/main" val="502465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B5C4-2D8A-4CDA-80CC-9FBC6C51E837}"/>
              </a:ext>
            </a:extLst>
          </p:cNvPr>
          <p:cNvSpPr>
            <a:spLocks noGrp="1"/>
          </p:cNvSpPr>
          <p:nvPr>
            <p:ph type="title"/>
          </p:nvPr>
        </p:nvSpPr>
        <p:spPr>
          <a:xfrm>
            <a:off x="405580" y="18255"/>
            <a:ext cx="10515600" cy="1325563"/>
          </a:xfrm>
        </p:spPr>
        <p:txBody>
          <a:bodyPr>
            <a:normAutofit/>
          </a:bodyPr>
          <a:lstStyle/>
          <a:p>
            <a:r>
              <a:rPr lang="en-US" sz="3600" b="1" dirty="0"/>
              <a:t>Questions for Discussion</a:t>
            </a:r>
          </a:p>
        </p:txBody>
      </p:sp>
      <p:cxnSp>
        <p:nvCxnSpPr>
          <p:cNvPr id="4" name="Straight Connector 3">
            <a:extLst>
              <a:ext uri="{FF2B5EF4-FFF2-40B4-BE49-F238E27FC236}">
                <a16:creationId xmlns:a16="http://schemas.microsoft.com/office/drawing/2014/main" id="{E675760B-9378-483C-A966-0E023870B351}"/>
              </a:ext>
            </a:extLst>
          </p:cNvPr>
          <p:cNvCxnSpPr/>
          <p:nvPr/>
        </p:nvCxnSpPr>
        <p:spPr>
          <a:xfrm>
            <a:off x="484094" y="900953"/>
            <a:ext cx="115510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100C8B5C-5BF2-4D93-B613-7596F3F40DDC}"/>
              </a:ext>
            </a:extLst>
          </p:cNvPr>
          <p:cNvSpPr>
            <a:spLocks noGrp="1"/>
          </p:cNvSpPr>
          <p:nvPr>
            <p:ph idx="1"/>
          </p:nvPr>
        </p:nvSpPr>
        <p:spPr>
          <a:xfrm>
            <a:off x="545401" y="1047983"/>
            <a:ext cx="11374071" cy="5073113"/>
          </a:xfrm>
        </p:spPr>
        <p:txBody>
          <a:bodyPr>
            <a:noAutofit/>
          </a:bodyPr>
          <a:lstStyle/>
          <a:p>
            <a:pPr marL="342900" marR="0" lvl="0" indent="-342900">
              <a:lnSpc>
                <a:spcPct val="107000"/>
              </a:lnSpc>
              <a:spcBef>
                <a:spcPts val="0"/>
              </a:spcBef>
              <a:spcAft>
                <a:spcPts val="0"/>
              </a:spcAft>
              <a:buFont typeface="+mj-lt"/>
              <a:buAutoNum type="arabicPeriod"/>
            </a:pPr>
            <a:r>
              <a:rPr lang="en-US" sz="3000" dirty="0">
                <a:effectLst/>
                <a:latin typeface="Calibri" panose="020F0502020204030204" pitchFamily="34" charset="0"/>
                <a:ea typeface="Calibri" panose="020F0502020204030204" pitchFamily="34" charset="0"/>
                <a:cs typeface="Times New Roman" panose="02020603050405020304" pitchFamily="18" charset="0"/>
              </a:rPr>
              <a:t>What methods would complement one another in a usability study? </a:t>
            </a:r>
          </a:p>
          <a:p>
            <a:pPr marL="0" marR="0" lvl="0" indent="0">
              <a:lnSpc>
                <a:spcPct val="107000"/>
              </a:lnSpc>
              <a:spcBef>
                <a:spcPts val="0"/>
              </a:spcBef>
              <a:spcAft>
                <a:spcPts val="0"/>
              </a:spcAft>
              <a:buNone/>
            </a:pP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a:p>
            <a:pPr marL="514350" marR="0" lvl="0" indent="-514350">
              <a:lnSpc>
                <a:spcPct val="107000"/>
              </a:lnSpc>
              <a:spcBef>
                <a:spcPts val="0"/>
              </a:spcBef>
              <a:spcAft>
                <a:spcPts val="0"/>
              </a:spcAft>
              <a:buFont typeface="+mj-lt"/>
              <a:buAutoNum type="arabicPeriod" startAt="2"/>
            </a:pPr>
            <a:r>
              <a:rPr lang="en-US" sz="3000" dirty="0">
                <a:effectLst/>
                <a:latin typeface="Calibri" panose="020F0502020204030204" pitchFamily="34" charset="0"/>
                <a:ea typeface="Calibri" panose="020F0502020204030204" pitchFamily="34" charset="0"/>
                <a:cs typeface="Times New Roman" panose="02020603050405020304" pitchFamily="18" charset="0"/>
              </a:rPr>
              <a:t>Given the need to collapse barriers between academic research and industry practices, how can we (as an academic/technical communicator community) form strong connections with industry practitioners to be able to collaborate to perform UX/usability research? </a:t>
            </a:r>
          </a:p>
          <a:p>
            <a:pPr marL="0" marR="0" lvl="0" indent="0">
              <a:lnSpc>
                <a:spcPct val="107000"/>
              </a:lnSpc>
              <a:spcBef>
                <a:spcPts val="0"/>
              </a:spcBef>
              <a:spcAft>
                <a:spcPts val="0"/>
              </a:spcAft>
              <a:buNone/>
            </a:pP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a:p>
            <a:pPr marL="514350" marR="0" lvl="0" indent="-514350">
              <a:lnSpc>
                <a:spcPct val="107000"/>
              </a:lnSpc>
              <a:spcBef>
                <a:spcPts val="0"/>
              </a:spcBef>
              <a:spcAft>
                <a:spcPts val="0"/>
              </a:spcAft>
              <a:buFont typeface="+mj-lt"/>
              <a:buAutoNum type="arabicPeriod" startAt="3"/>
            </a:pPr>
            <a:r>
              <a:rPr lang="en-US" sz="3000" dirty="0">
                <a:effectLst/>
                <a:latin typeface="Calibri" panose="020F0502020204030204" pitchFamily="34" charset="0"/>
                <a:ea typeface="Calibri" panose="020F0502020204030204" pitchFamily="34" charset="0"/>
                <a:cs typeface="Times New Roman" panose="02020603050405020304" pitchFamily="18" charset="0"/>
              </a:rPr>
              <a:t>What other disciplinary insight can we draw from to perform more rigorous investigations?</a:t>
            </a:r>
          </a:p>
          <a:p>
            <a:pPr marL="0" indent="0">
              <a:lnSpc>
                <a:spcPct val="107000"/>
              </a:lnSpc>
              <a:spcBef>
                <a:spcPts val="0"/>
              </a:spcBef>
              <a:spcAft>
                <a:spcPts val="800"/>
              </a:spcAft>
              <a:buNone/>
            </a:pP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itle 1">
            <a:extLst>
              <a:ext uri="{FF2B5EF4-FFF2-40B4-BE49-F238E27FC236}">
                <a16:creationId xmlns:a16="http://schemas.microsoft.com/office/drawing/2014/main" id="{2CF2066C-C328-4A84-9224-CCE42F3EF946}"/>
              </a:ext>
            </a:extLst>
          </p:cNvPr>
          <p:cNvSpPr txBox="1">
            <a:spLocks/>
          </p:cNvSpPr>
          <p:nvPr/>
        </p:nvSpPr>
        <p:spPr>
          <a:xfrm>
            <a:off x="272528" y="5634318"/>
            <a:ext cx="11663457" cy="19708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solidFill>
                  <a:schemeClr val="accent1">
                    <a:lumMod val="75000"/>
                  </a:schemeClr>
                </a:solidFill>
              </a:rPr>
              <a:t>Contact: jessicalynn@embarqmail.com or jessicalynncampbell1@gmail.com </a:t>
            </a:r>
            <a:endParaRPr lang="en-US" sz="3000" dirty="0">
              <a:solidFill>
                <a:schemeClr val="accent1">
                  <a:lumMod val="75000"/>
                </a:schemeClr>
              </a:solidFill>
            </a:endParaRPr>
          </a:p>
        </p:txBody>
      </p:sp>
    </p:spTree>
    <p:extLst>
      <p:ext uri="{BB962C8B-B14F-4D97-AF65-F5344CB8AC3E}">
        <p14:creationId xmlns:p14="http://schemas.microsoft.com/office/powerpoint/2010/main" val="1231801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2433</TotalTime>
  <Words>1049</Words>
  <Application>Microsoft Office PowerPoint</Application>
  <PresentationFormat>Widescreen</PresentationFormat>
  <Paragraphs>134</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Source Sans Variable</vt:lpstr>
      <vt:lpstr>Times New Roman</vt:lpstr>
      <vt:lpstr>Office Theme</vt:lpstr>
      <vt:lpstr>Employing a Mixed-methods Approach to Examine Multiple Usabilities that Shape UX</vt:lpstr>
      <vt:lpstr>Usability</vt:lpstr>
      <vt:lpstr>User Experience (UX)</vt:lpstr>
      <vt:lpstr>User Experience (UX)</vt:lpstr>
      <vt:lpstr>Multiple Usabilites Shape UX</vt:lpstr>
      <vt:lpstr>Key Steps to Designing a Mixed-methods Usability Study</vt:lpstr>
      <vt:lpstr>Benefits of Mixed-methods</vt:lpstr>
      <vt:lpstr>Here’s Just 1 Mixed-methods Framework for Evaluating Usability </vt:lpstr>
      <vt:lpstr>Methods – Part 1 – Content Analysis</vt:lpstr>
      <vt:lpstr>Methods – Part 2 – Remote Usability Testing</vt:lpstr>
      <vt:lpstr>Methods – Part 3 – Think Aloud Usability Testing</vt:lpstr>
      <vt:lpstr>Methods – Part 3 – Think Aloud Usability Testing</vt:lpstr>
      <vt:lpstr>Key Takeaways for Usability Practitioners &amp; Researchers</vt:lpstr>
      <vt:lpstr>Questions for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Examining the Design and Usability of Telemedicine Provider Communications: A Mixed-methods Study</dc:title>
  <dc:creator>Jessica</dc:creator>
  <cp:lastModifiedBy>Jessica</cp:lastModifiedBy>
  <cp:revision>312</cp:revision>
  <dcterms:created xsi:type="dcterms:W3CDTF">2020-06-03T18:14:02Z</dcterms:created>
  <dcterms:modified xsi:type="dcterms:W3CDTF">2020-12-30T22:38:12Z</dcterms:modified>
</cp:coreProperties>
</file>