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7"/>
  </p:notesMasterIdLst>
  <p:sldIdLst>
    <p:sldId id="264" r:id="rId5"/>
    <p:sldId id="257" r:id="rId6"/>
    <p:sldId id="282" r:id="rId7"/>
    <p:sldId id="280" r:id="rId8"/>
    <p:sldId id="283" r:id="rId9"/>
    <p:sldId id="281" r:id="rId10"/>
    <p:sldId id="258" r:id="rId11"/>
    <p:sldId id="261" r:id="rId12"/>
    <p:sldId id="263" r:id="rId13"/>
    <p:sldId id="314" r:id="rId14"/>
    <p:sldId id="315" r:id="rId15"/>
    <p:sldId id="31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65886E-D352-4543-B851-FB720F6F784B}" v="280" dt="2021-02-23T18:43:04.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lsen, Alex C." userId="13fcb778-b38f-4523-925b-6b6a79f63095" providerId="ADAL" clId="{9365886E-D352-4543-B851-FB720F6F784B}"/>
    <pc:docChg chg="undo custSel modSld">
      <pc:chgData name="Nielsen, Alex C." userId="13fcb778-b38f-4523-925b-6b6a79f63095" providerId="ADAL" clId="{9365886E-D352-4543-B851-FB720F6F784B}" dt="2021-02-23T18:43:04.908" v="275"/>
      <pc:docMkLst>
        <pc:docMk/>
      </pc:docMkLst>
      <pc:sldChg chg="modSp mod">
        <pc:chgData name="Nielsen, Alex C." userId="13fcb778-b38f-4523-925b-6b6a79f63095" providerId="ADAL" clId="{9365886E-D352-4543-B851-FB720F6F784B}" dt="2021-02-23T18:35:28.377" v="95" actId="1035"/>
        <pc:sldMkLst>
          <pc:docMk/>
          <pc:sldMk cId="42028081" sldId="264"/>
        </pc:sldMkLst>
        <pc:spChg chg="mod">
          <ac:chgData name="Nielsen, Alex C." userId="13fcb778-b38f-4523-925b-6b6a79f63095" providerId="ADAL" clId="{9365886E-D352-4543-B851-FB720F6F784B}" dt="2021-02-23T18:34:53.074" v="19" actId="1035"/>
          <ac:spMkLst>
            <pc:docMk/>
            <pc:sldMk cId="42028081" sldId="264"/>
            <ac:spMk id="2" creationId="{18C3B467-088C-4F3D-A9A7-105C4E1E20CD}"/>
          </ac:spMkLst>
        </pc:spChg>
        <pc:spChg chg="mod">
          <ac:chgData name="Nielsen, Alex C." userId="13fcb778-b38f-4523-925b-6b6a79f63095" providerId="ADAL" clId="{9365886E-D352-4543-B851-FB720F6F784B}" dt="2021-02-23T18:35:28.377" v="95" actId="1035"/>
          <ac:spMkLst>
            <pc:docMk/>
            <pc:sldMk cId="42028081" sldId="264"/>
            <ac:spMk id="3" creationId="{C8722DDC-8EEE-4A06-8DFE-B44871EAA2CF}"/>
          </ac:spMkLst>
        </pc:spChg>
      </pc:sldChg>
      <pc:sldChg chg="modAnim">
        <pc:chgData name="Nielsen, Alex C." userId="13fcb778-b38f-4523-925b-6b6a79f63095" providerId="ADAL" clId="{9365886E-D352-4543-B851-FB720F6F784B}" dt="2021-02-23T18:43:04.908" v="275"/>
        <pc:sldMkLst>
          <pc:docMk/>
          <pc:sldMk cId="1477128629" sldId="283"/>
        </pc:sldMkLst>
      </pc:sldChg>
      <pc:sldChg chg="modSp mod">
        <pc:chgData name="Nielsen, Alex C." userId="13fcb778-b38f-4523-925b-6b6a79f63095" providerId="ADAL" clId="{9365886E-D352-4543-B851-FB720F6F784B}" dt="2021-02-23T18:39:32.689" v="260" actId="113"/>
        <pc:sldMkLst>
          <pc:docMk/>
          <pc:sldMk cId="668152333" sldId="313"/>
        </pc:sldMkLst>
        <pc:spChg chg="mod">
          <ac:chgData name="Nielsen, Alex C." userId="13fcb778-b38f-4523-925b-6b6a79f63095" providerId="ADAL" clId="{9365886E-D352-4543-B851-FB720F6F784B}" dt="2021-02-23T18:39:32.689" v="260" actId="113"/>
          <ac:spMkLst>
            <pc:docMk/>
            <pc:sldMk cId="668152333" sldId="313"/>
            <ac:spMk id="4" creationId="{3BFA2F0C-76F0-4D01-85C2-F90D22DFF524}"/>
          </ac:spMkLst>
        </pc:spChg>
      </pc:sldChg>
      <pc:sldChg chg="addSp modSp mod">
        <pc:chgData name="Nielsen, Alex C." userId="13fcb778-b38f-4523-925b-6b6a79f63095" providerId="ADAL" clId="{9365886E-D352-4543-B851-FB720F6F784B}" dt="2021-02-23T18:38:26.162" v="242" actId="20577"/>
        <pc:sldMkLst>
          <pc:docMk/>
          <pc:sldMk cId="1438088453" sldId="315"/>
        </pc:sldMkLst>
        <pc:spChg chg="mod">
          <ac:chgData name="Nielsen, Alex C." userId="13fcb778-b38f-4523-925b-6b6a79f63095" providerId="ADAL" clId="{9365886E-D352-4543-B851-FB720F6F784B}" dt="2021-02-23T18:37:14.501" v="107" actId="255"/>
          <ac:spMkLst>
            <pc:docMk/>
            <pc:sldMk cId="1438088453" sldId="315"/>
            <ac:spMk id="2" creationId="{2A89BB0B-E966-4C35-822D-44E94652181F}"/>
          </ac:spMkLst>
        </pc:spChg>
        <pc:spChg chg="mod">
          <ac:chgData name="Nielsen, Alex C." userId="13fcb778-b38f-4523-925b-6b6a79f63095" providerId="ADAL" clId="{9365886E-D352-4543-B851-FB720F6F784B}" dt="2021-02-23T18:38:26.162" v="242" actId="20577"/>
          <ac:spMkLst>
            <pc:docMk/>
            <pc:sldMk cId="1438088453" sldId="315"/>
            <ac:spMk id="3" creationId="{C9D4E459-235C-4B83-93A5-9F0914EA954C}"/>
          </ac:spMkLst>
        </pc:spChg>
        <pc:spChg chg="mod">
          <ac:chgData name="Nielsen, Alex C." userId="13fcb778-b38f-4523-925b-6b6a79f63095" providerId="ADAL" clId="{9365886E-D352-4543-B851-FB720F6F784B}" dt="2021-02-23T18:37:21.171" v="135" actId="1036"/>
          <ac:spMkLst>
            <pc:docMk/>
            <pc:sldMk cId="1438088453" sldId="315"/>
            <ac:spMk id="10" creationId="{DA64A967-0C56-4AFB-89FC-81D73AB675DF}"/>
          </ac:spMkLst>
        </pc:spChg>
        <pc:spChg chg="mod">
          <ac:chgData name="Nielsen, Alex C." userId="13fcb778-b38f-4523-925b-6b6a79f63095" providerId="ADAL" clId="{9365886E-D352-4543-B851-FB720F6F784B}" dt="2021-02-23T18:37:58.753" v="201" actId="20577"/>
          <ac:spMkLst>
            <pc:docMk/>
            <pc:sldMk cId="1438088453" sldId="315"/>
            <ac:spMk id="11" creationId="{65333793-5542-4BD2-A048-40ADBB25F3B4}"/>
          </ac:spMkLst>
        </pc:spChg>
        <pc:cxnChg chg="add mod">
          <ac:chgData name="Nielsen, Alex C." userId="13fcb778-b38f-4523-925b-6b6a79f63095" providerId="ADAL" clId="{9365886E-D352-4543-B851-FB720F6F784B}" dt="2021-02-23T18:36:59.806" v="100" actId="14100"/>
          <ac:cxnSpMkLst>
            <pc:docMk/>
            <pc:sldMk cId="1438088453" sldId="315"/>
            <ac:cxnSpMk id="6" creationId="{1B4BC983-14F1-48AB-84A9-AB655F729A6E}"/>
          </ac:cxnSpMkLst>
        </pc:cxn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2/23/2021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62BBA2-746B-7F42-AB3B-F2AF6B58AAA1}" type="slidenum">
              <a:rPr lang="en-US" smtClean="0"/>
              <a:t>5</a:t>
            </a:fld>
            <a:endParaRPr lang="en-US"/>
          </a:p>
        </p:txBody>
      </p:sp>
    </p:spTree>
    <p:extLst>
      <p:ext uri="{BB962C8B-B14F-4D97-AF65-F5344CB8AC3E}">
        <p14:creationId xmlns:p14="http://schemas.microsoft.com/office/powerpoint/2010/main" val="1024096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6400" marR="0" indent="-406400">
              <a:lnSpc>
                <a:spcPct val="110000"/>
              </a:lnSpc>
              <a:spcBef>
                <a:spcPts val="0"/>
              </a:spcBef>
              <a:spcAft>
                <a:spcPts val="600"/>
              </a:spcAft>
              <a:buFont typeface="+mj-lt"/>
              <a:buAutoNum type="arabicPeriod"/>
            </a:pP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Kumagai</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 K. A conceptual framework for the use of illness narratives in medical education.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Academic Medicine</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vol. 83 653–658 (2008).</a:t>
            </a:r>
          </a:p>
          <a:p>
            <a:pPr marL="406400" marR="0" indent="-406400">
              <a:lnSpc>
                <a:spcPct val="110000"/>
              </a:lnSpc>
              <a:spcBef>
                <a:spcPts val="0"/>
              </a:spcBef>
              <a:spcAft>
                <a:spcPts val="600"/>
              </a:spcAft>
              <a:buFont typeface="+mj-lt"/>
              <a:buAutoNum type="arabicPeriod"/>
            </a:pP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Dosani</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F. &amp; Neuberger, L. Anatomy and humanity: Examining the effects of a short documentary film and first anatomy laboratory experience on medical students.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Anat. Sci. Educ.</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9</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28–39 (2016).</a:t>
            </a:r>
          </a:p>
          <a:p>
            <a:pPr marL="406400" marR="0" indent="-406400">
              <a:lnSpc>
                <a:spcPct val="110000"/>
              </a:lnSpc>
              <a:spcBef>
                <a:spcPts val="0"/>
              </a:spcBef>
              <a:spcAft>
                <a:spcPts val="600"/>
              </a:spcAft>
              <a:buFont typeface="+mj-lt"/>
              <a:buAutoNum type="arabicPeriod"/>
            </a:pP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Weeks, S. E., Harris, E. E. &amp; </a:t>
            </a: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Kinzey</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W. G. Human gross anatomy: A crucial time to encourage respect and compassion in students.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Clin. Anat.</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8</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69–79 (1995)</a:t>
            </a:r>
          </a:p>
          <a:p>
            <a:pPr marL="406400" marR="0" indent="-406400">
              <a:lnSpc>
                <a:spcPct val="110000"/>
              </a:lnSpc>
              <a:spcBef>
                <a:spcPts val="0"/>
              </a:spcBef>
              <a:spcAft>
                <a:spcPts val="600"/>
              </a:spcAft>
              <a:buFont typeface="+mj-lt"/>
              <a:buAutoNum type="arabicPeriod"/>
            </a:pP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Warner, J. H. &amp; </a:t>
            </a: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Rizzolo</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L. J. Anatomical instruction and training for professionalism from the 19th to the 21st centuries.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Clin. Anat.</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19</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403–414 (2006).</a:t>
            </a:r>
          </a:p>
          <a:p>
            <a:pPr marL="406400" marR="0" indent="-406400">
              <a:lnSpc>
                <a:spcPct val="110000"/>
              </a:lnSpc>
              <a:spcBef>
                <a:spcPts val="0"/>
              </a:spcBef>
              <a:spcAft>
                <a:spcPts val="600"/>
              </a:spcAft>
              <a:buFont typeface="+mj-lt"/>
              <a:buAutoNum type="arabicPeriod"/>
            </a:pP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Penney, J. C. The Evolution of a Medical School Curriculum in Death and Dying.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J. </a:t>
            </a:r>
            <a:r>
              <a:rPr lang="en-US" sz="1800" i="1"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Palliat</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Care</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3</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14–18 (1987).</a:t>
            </a:r>
          </a:p>
          <a:p>
            <a:pPr marL="406400" marR="0" indent="-406400">
              <a:lnSpc>
                <a:spcPct val="110000"/>
              </a:lnSpc>
              <a:spcBef>
                <a:spcPts val="0"/>
              </a:spcBef>
              <a:spcAft>
                <a:spcPts val="600"/>
              </a:spcAft>
              <a:buFont typeface="+mj-lt"/>
              <a:buAutoNum type="arabicPeriod"/>
            </a:pP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Coulehan</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J. L., Williams, P. C., Landis, D. &amp; Naser, C. The First Patient: Reflections and Stories About the Anatomy Cadaver.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Teach. Learn. Med.</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7</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61–66 (1995).</a:t>
            </a:r>
          </a:p>
          <a:p>
            <a:pPr marL="406400" marR="0" indent="-406400">
              <a:lnSpc>
                <a:spcPct val="110000"/>
              </a:lnSpc>
              <a:spcBef>
                <a:spcPts val="0"/>
              </a:spcBef>
              <a:spcAft>
                <a:spcPts val="600"/>
              </a:spcAft>
              <a:buFont typeface="+mj-lt"/>
              <a:buAutoNum type="arabicPeriod"/>
            </a:pP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Sukol</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R. B. Building on a tradition of ethical consideration of the dead.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Hum. </a:t>
            </a:r>
            <a:r>
              <a:rPr lang="en-US" sz="1800" i="1"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Pathol</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26</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700–705 (1995).</a:t>
            </a:r>
          </a:p>
          <a:p>
            <a:pPr marL="406400" marR="0" indent="-406400">
              <a:lnSpc>
                <a:spcPct val="110000"/>
              </a:lnSpc>
              <a:spcBef>
                <a:spcPts val="0"/>
              </a:spcBef>
              <a:spcAft>
                <a:spcPts val="600"/>
              </a:spcAft>
              <a:buFont typeface="+mj-lt"/>
              <a:buAutoNum type="arabicPeriod"/>
            </a:pP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Rizzolo</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L. J. Human dissection: An approach to interweaving the traditional and humanistic goals of medical education.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Anatomical Record</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vol. 269 242–248 (2002).</a:t>
            </a:r>
          </a:p>
          <a:p>
            <a:pPr marL="406400" marR="0" indent="-406400">
              <a:lnSpc>
                <a:spcPct val="110000"/>
              </a:lnSpc>
              <a:spcBef>
                <a:spcPts val="0"/>
              </a:spcBef>
              <a:spcAft>
                <a:spcPts val="600"/>
              </a:spcAft>
              <a:buFont typeface="+mj-lt"/>
              <a:buAutoNum type="arabicPeriod"/>
            </a:pPr>
            <a:r>
              <a:rPr lang="en-US" sz="1800" err="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Druce</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M. &amp; Johnson, M. H. Human dissection and attitudes of preclinical students to death and bereavement.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Clin. Anat.</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7</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42–49 (1994).</a:t>
            </a:r>
          </a:p>
          <a:p>
            <a:pPr marL="406400" marR="0" indent="-406400">
              <a:lnSpc>
                <a:spcPct val="110000"/>
              </a:lnSpc>
              <a:spcBef>
                <a:spcPts val="0"/>
              </a:spcBef>
              <a:spcAft>
                <a:spcPts val="600"/>
              </a:spcAft>
              <a:buFont typeface="+mj-lt"/>
              <a:buAutoNum type="arabicPeriod"/>
            </a:pP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Wear, D. Cadaver talk: Medical students’ accounts of their year-long experience. </a:t>
            </a:r>
            <a:r>
              <a:rPr lang="en-US" sz="1800" i="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Death Stud.</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a:t>
            </a:r>
            <a:r>
              <a:rPr lang="en-US" sz="1800" b="1">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13</a:t>
            </a:r>
            <a:r>
              <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rPr>
              <a:t>, 379–391 (1989).</a:t>
            </a:r>
          </a:p>
          <a:p>
            <a:pPr marL="406400" marR="0" indent="-406400">
              <a:lnSpc>
                <a:spcPct val="110000"/>
              </a:lnSpc>
              <a:spcBef>
                <a:spcPts val="0"/>
              </a:spcBef>
              <a:spcAft>
                <a:spcPts val="600"/>
              </a:spcAft>
              <a:buFont typeface="+mj-lt"/>
              <a:buAutoNum type="arabicPeriod"/>
            </a:pPr>
            <a:endParaRPr lang="en-US" sz="1800">
              <a:solidFill>
                <a:srgbClr val="0D0D0D"/>
              </a:solidFill>
              <a:effectLst/>
              <a:latin typeface="Franklin Gothic Book" panose="020B0503020102020204" pitchFamily="34" charset="0"/>
              <a:ea typeface="HGGothicE" panose="020B0909000000000000" pitchFamily="49" charset="-128"/>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7062BBA2-746B-7F42-AB3B-F2AF6B58AAA1}" type="slidenum">
              <a:rPr lang="en-US" smtClean="0"/>
              <a:t>6</a:t>
            </a:fld>
            <a:endParaRPr lang="en-US"/>
          </a:p>
        </p:txBody>
      </p:sp>
    </p:spTree>
    <p:extLst>
      <p:ext uri="{BB962C8B-B14F-4D97-AF65-F5344CB8AC3E}">
        <p14:creationId xmlns:p14="http://schemas.microsoft.com/office/powerpoint/2010/main" val="1094933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2/23/2021</a:t>
            </a:fld>
            <a:endParaRPr lang="en-US"/>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32B432-ACDA-4023-A761-2BAB76577B62}" type="datetime1">
              <a:rPr lang="en-US" smtClean="0"/>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2/23/2021</a:t>
            </a:fld>
            <a:endParaRPr lang="en-US"/>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186D26-FA5F-4637-B602-B7C2DC34CFD4}" type="datetime1">
              <a:rPr lang="en-US" smtClean="0"/>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7F15D8-96D1-4781-BC50-CA8A088B2FE4}" type="datetime1">
              <a:rPr lang="en-US" smtClean="0"/>
              <a:t>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A96C99-B8F8-4528-BD05-0E16E943DC09}" type="datetime1">
              <a:rPr lang="en-US" smtClean="0"/>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2/23/2021</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2/23/2021</a:t>
            </a:fld>
            <a:endParaRPr lang="en-US"/>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2/23/2021</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sv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2.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9.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A6020133-135E-4D08-9F4A-D76B87578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6768272-0F6A-4E58-A45C-F10D015D8952}"/>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39103" y="638579"/>
            <a:ext cx="5081563" cy="2752499"/>
          </a:xfrm>
          <a:prstGeom prst="rect">
            <a:avLst/>
          </a:prstGeom>
        </p:spPr>
      </p:pic>
      <p:sp>
        <p:nvSpPr>
          <p:cNvPr id="90" name="Rectangle 89">
            <a:extLst>
              <a:ext uri="{FF2B5EF4-FFF2-40B4-BE49-F238E27FC236}">
                <a16:creationId xmlns:a16="http://schemas.microsoft.com/office/drawing/2014/main" id="{0E7CA313-2F4B-4574-8399-12EF6A1BF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06119"/>
            <a:ext cx="12192000" cy="2251881"/>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4"/>
            <a:ext cx="12192000" cy="2327925"/>
          </a:xfrm>
          <a:prstGeom prst="rect">
            <a:avLst/>
          </a:prstGeom>
          <a:solidFill>
            <a:schemeClr val="bg1">
              <a:lumMod val="75000"/>
              <a:lumOff val="25000"/>
            </a:schemeClr>
          </a:solidFill>
          <a:ln w="6350" cap="sq" cmpd="sng" algn="ctr">
            <a:noFill/>
            <a:prstDash val="solid"/>
            <a:miter lim="800000"/>
          </a:ln>
          <a:effectLst/>
        </p:spPr>
      </p:sp>
      <p:sp>
        <p:nvSpPr>
          <p:cNvPr id="94" name="Rectangle 9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372723" y="4794829"/>
            <a:ext cx="11439414" cy="897439"/>
          </a:xfrm>
        </p:spPr>
        <p:txBody>
          <a:bodyPr>
            <a:noAutofit/>
          </a:bodyPr>
          <a:lstStyle/>
          <a:p>
            <a:r>
              <a:rPr lang="en-US" sz="3200">
                <a:solidFill>
                  <a:schemeClr val="tx1"/>
                </a:solidFill>
              </a:rPr>
              <a:t>Designing Living Donor Narratives to engender Anatomy Lab Learner Empathy</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326471" y="5710826"/>
            <a:ext cx="11531918" cy="1105729"/>
          </a:xfrm>
        </p:spPr>
        <p:txBody>
          <a:bodyPr>
            <a:noAutofit/>
          </a:bodyPr>
          <a:lstStyle/>
          <a:p>
            <a:pPr>
              <a:lnSpc>
                <a:spcPct val="100000"/>
              </a:lnSpc>
              <a:spcAft>
                <a:spcPts val="600"/>
              </a:spcAft>
            </a:pPr>
            <a:r>
              <a:rPr lang="en-US" sz="1600" b="1">
                <a:solidFill>
                  <a:schemeClr val="tx1"/>
                </a:solidFill>
              </a:rPr>
              <a:t>Presenter: </a:t>
            </a:r>
            <a:r>
              <a:rPr lang="en-US" sz="1600">
                <a:solidFill>
                  <a:schemeClr val="tx1"/>
                </a:solidFill>
              </a:rPr>
              <a:t>Carrie Elzie, PhD, Associate Professor of Pathology and Anatomy – EVMS</a:t>
            </a:r>
          </a:p>
          <a:p>
            <a:pPr>
              <a:lnSpc>
                <a:spcPct val="100000"/>
              </a:lnSpc>
              <a:spcAft>
                <a:spcPts val="600"/>
              </a:spcAft>
            </a:pPr>
            <a:r>
              <a:rPr lang="en-US" sz="1600" b="1">
                <a:solidFill>
                  <a:schemeClr val="tx1"/>
                </a:solidFill>
              </a:rPr>
              <a:t>Co-Presenter: </a:t>
            </a:r>
            <a:r>
              <a:rPr lang="en-US" sz="1600">
                <a:solidFill>
                  <a:schemeClr val="tx1"/>
                </a:solidFill>
              </a:rPr>
              <a:t>Holly Tenaglia, Doctor of Nursing Practice Student Researcher – VMASC</a:t>
            </a:r>
          </a:p>
          <a:p>
            <a:pPr>
              <a:lnSpc>
                <a:spcPct val="100000"/>
              </a:lnSpc>
              <a:spcAft>
                <a:spcPts val="600"/>
              </a:spcAft>
            </a:pPr>
            <a:r>
              <a:rPr lang="en-US" sz="1600" b="1">
                <a:solidFill>
                  <a:schemeClr val="tx1"/>
                </a:solidFill>
              </a:rPr>
              <a:t>Co-Presenter: </a:t>
            </a:r>
            <a:r>
              <a:rPr lang="en-US" sz="1600">
                <a:solidFill>
                  <a:schemeClr val="tx1"/>
                </a:solidFill>
              </a:rPr>
              <a:t>Alex Nielsen, Capabilities Lab Coordinator, Lead Project Scientist – VMASC</a:t>
            </a:r>
          </a:p>
          <a:p>
            <a:pPr>
              <a:lnSpc>
                <a:spcPct val="100000"/>
              </a:lnSpc>
              <a:spcAft>
                <a:spcPts val="600"/>
              </a:spcAft>
            </a:pPr>
            <a:endParaRPr lang="en-US" sz="1600">
              <a:solidFill>
                <a:schemeClr val="tx1"/>
              </a:solidFill>
            </a:endParaRPr>
          </a:p>
        </p:txBody>
      </p:sp>
      <p:cxnSp>
        <p:nvCxnSpPr>
          <p:cNvPr id="96" name="Straight Connector 95">
            <a:extLst>
              <a:ext uri="{FF2B5EF4-FFF2-40B4-BE49-F238E27FC236}">
                <a16:creationId xmlns:a16="http://schemas.microsoft.com/office/drawing/2014/main" id="{A5EECEE2-745A-4C3E-9A46-1B2ACCDC0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493533"/>
            <a:ext cx="0" cy="1747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F1164CE9-5E86-4BE2-B364-86E56694A39C}"/>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9647943" y="3557348"/>
            <a:ext cx="1864322" cy="6702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ogo&#10;&#10;Description automatically generated">
            <a:extLst>
              <a:ext uri="{FF2B5EF4-FFF2-40B4-BE49-F238E27FC236}">
                <a16:creationId xmlns:a16="http://schemas.microsoft.com/office/drawing/2014/main" id="{06E6A44B-3BC9-4B99-A1AA-4B817480B06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407097" y="2345372"/>
            <a:ext cx="1913471" cy="1076327"/>
          </a:xfrm>
          <a:prstGeom prst="rect">
            <a:avLst/>
          </a:prstGeom>
        </p:spPr>
      </p:pic>
      <p:pic>
        <p:nvPicPr>
          <p:cNvPr id="1028" name="Picture 4">
            <a:extLst>
              <a:ext uri="{FF2B5EF4-FFF2-40B4-BE49-F238E27FC236}">
                <a16:creationId xmlns:a16="http://schemas.microsoft.com/office/drawing/2014/main" id="{6ADBA94E-72D2-4411-BCB8-CBC3E8309EEE}"/>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t="37711" b="36517"/>
          <a:stretch/>
        </p:blipFill>
        <p:spPr bwMode="auto">
          <a:xfrm>
            <a:off x="6453998" y="3557348"/>
            <a:ext cx="3087713" cy="6734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Logo&#10;&#10;Description automatically generated">
            <a:extLst>
              <a:ext uri="{FF2B5EF4-FFF2-40B4-BE49-F238E27FC236}">
                <a16:creationId xmlns:a16="http://schemas.microsoft.com/office/drawing/2014/main" id="{CA66659B-E21B-4063-A7C9-1C70E3510C55}"/>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6890350" y="2391104"/>
            <a:ext cx="2103398" cy="1064264"/>
          </a:xfrm>
          <a:prstGeom prst="rect">
            <a:avLst/>
          </a:prstGeom>
        </p:spPr>
      </p:pic>
      <p:sp>
        <p:nvSpPr>
          <p:cNvPr id="27" name="TextBox 26">
            <a:extLst>
              <a:ext uri="{FF2B5EF4-FFF2-40B4-BE49-F238E27FC236}">
                <a16:creationId xmlns:a16="http://schemas.microsoft.com/office/drawing/2014/main" id="{12907797-9886-4477-8D8D-5917A6A1B2F1}"/>
              </a:ext>
            </a:extLst>
          </p:cNvPr>
          <p:cNvSpPr txBox="1"/>
          <p:nvPr/>
        </p:nvSpPr>
        <p:spPr>
          <a:xfrm>
            <a:off x="695585" y="3404250"/>
            <a:ext cx="5153509" cy="879280"/>
          </a:xfrm>
          <a:prstGeom prst="rect">
            <a:avLst/>
          </a:prstGeom>
          <a:noFill/>
        </p:spPr>
        <p:txBody>
          <a:bodyPr wrap="square">
            <a:spAutoFit/>
          </a:bodyPr>
          <a:lstStyle/>
          <a:p>
            <a:pPr>
              <a:lnSpc>
                <a:spcPct val="70000"/>
              </a:lnSpc>
            </a:pPr>
            <a:r>
              <a:rPr lang="en-US" sz="2400" b="1">
                <a:solidFill>
                  <a:schemeClr val="bg1"/>
                </a:solidFill>
                <a:latin typeface="Aldhabi" panose="020B0604020202020204" pitchFamily="2" charset="-78"/>
                <a:cs typeface="Aldhabi" panose="020B0604020202020204" pitchFamily="2" charset="-78"/>
              </a:rPr>
              <a:t>Content Warning: </a:t>
            </a:r>
            <a:r>
              <a:rPr lang="en-US" sz="2400" i="1">
                <a:solidFill>
                  <a:schemeClr val="bg1"/>
                </a:solidFill>
                <a:latin typeface="Aldhabi" panose="020B0604020202020204" pitchFamily="2" charset="-78"/>
                <a:cs typeface="Aldhabi" panose="020B0604020202020204" pitchFamily="2" charset="-78"/>
              </a:rPr>
              <a:t>This presentation includes discussions &amp; depictions of deceased persons and bodies, dissection, and viscera within an educational laboratory setting.</a:t>
            </a:r>
            <a:endParaRPr lang="en-US" sz="2400" i="1"/>
          </a:p>
        </p:txBody>
      </p:sp>
      <p:pic>
        <p:nvPicPr>
          <p:cNvPr id="5" name="Graphic 4">
            <a:extLst>
              <a:ext uri="{FF2B5EF4-FFF2-40B4-BE49-F238E27FC236}">
                <a16:creationId xmlns:a16="http://schemas.microsoft.com/office/drawing/2014/main" id="{E84D15F3-A519-4B90-8316-599278541E8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34023" y="502361"/>
            <a:ext cx="5786874" cy="1890379"/>
          </a:xfrm>
          <a:prstGeom prst="rect">
            <a:avLst/>
          </a:prstGeom>
        </p:spPr>
      </p:pic>
    </p:spTree>
    <p:extLst>
      <p:ext uri="{BB962C8B-B14F-4D97-AF65-F5344CB8AC3E}">
        <p14:creationId xmlns:p14="http://schemas.microsoft.com/office/powerpoint/2010/main" val="4202808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39EC50A-248F-46D1-97CD-65A2766F7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75" name="Rectangle 74">
            <a:extLst>
              <a:ext uri="{FF2B5EF4-FFF2-40B4-BE49-F238E27FC236}">
                <a16:creationId xmlns:a16="http://schemas.microsoft.com/office/drawing/2014/main" id="{B4C843F0-96F8-4DFC-93E8-E3533F223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77" name="Rectangle 76">
            <a:extLst>
              <a:ext uri="{FF2B5EF4-FFF2-40B4-BE49-F238E27FC236}">
                <a16:creationId xmlns:a16="http://schemas.microsoft.com/office/drawing/2014/main" id="{ABFA8CD2-9DD1-463F-94B6-F2A390BC9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15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medical student empathy decline">
            <a:extLst>
              <a:ext uri="{FF2B5EF4-FFF2-40B4-BE49-F238E27FC236}">
                <a16:creationId xmlns:a16="http://schemas.microsoft.com/office/drawing/2014/main" id="{5F0155FF-7943-467E-A5E2-2F0B3B2097B2}"/>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92B53684-2A8B-4C6B-8F55-3B5CE3994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003667" y="3244334"/>
            <a:ext cx="242374" cy="369332"/>
          </a:xfrm>
          <a:prstGeom prst="rect">
            <a:avLst/>
          </a:prstGeom>
        </p:spPr>
        <p:txBody>
          <a:bodyPr wrap="none">
            <a:spAutoFit/>
          </a:bodyPr>
          <a:lstStyle/>
          <a:p>
            <a:pPr>
              <a:spcAft>
                <a:spcPts val="600"/>
              </a:spcAft>
            </a:pPr>
            <a:r>
              <a:rPr lang="en-US"/>
              <a:t> </a:t>
            </a:r>
          </a:p>
        </p:txBody>
      </p:sp>
      <p:sp>
        <p:nvSpPr>
          <p:cNvPr id="5" name="Rectangle 4"/>
          <p:cNvSpPr/>
          <p:nvPr/>
        </p:nvSpPr>
        <p:spPr>
          <a:xfrm>
            <a:off x="6003667" y="3244334"/>
            <a:ext cx="242374" cy="369332"/>
          </a:xfrm>
          <a:prstGeom prst="rect">
            <a:avLst/>
          </a:prstGeom>
        </p:spPr>
        <p:txBody>
          <a:bodyPr wrap="none">
            <a:spAutoFit/>
          </a:bodyPr>
          <a:lstStyle/>
          <a:p>
            <a:pPr>
              <a:spcAft>
                <a:spcPts val="600"/>
              </a:spcAft>
            </a:pPr>
            <a:r>
              <a:rPr lang="en-US"/>
              <a:t> </a:t>
            </a:r>
          </a:p>
        </p:txBody>
      </p:sp>
      <p:sp>
        <p:nvSpPr>
          <p:cNvPr id="6" name="Rectangle 5"/>
          <p:cNvSpPr/>
          <p:nvPr/>
        </p:nvSpPr>
        <p:spPr>
          <a:xfrm>
            <a:off x="6003667" y="3244334"/>
            <a:ext cx="242374" cy="369332"/>
          </a:xfrm>
          <a:prstGeom prst="rect">
            <a:avLst/>
          </a:prstGeom>
        </p:spPr>
        <p:txBody>
          <a:bodyPr wrap="none">
            <a:spAutoFit/>
          </a:bodyPr>
          <a:lstStyle/>
          <a:p>
            <a:pPr>
              <a:spcAft>
                <a:spcPts val="600"/>
              </a:spcAft>
            </a:pPr>
            <a:r>
              <a:rPr lang="en-US"/>
              <a:t> </a:t>
            </a:r>
          </a:p>
        </p:txBody>
      </p:sp>
    </p:spTree>
    <p:custDataLst>
      <p:tags r:id="rId1"/>
    </p:custDataLst>
    <p:extLst>
      <p:ext uri="{BB962C8B-B14F-4D97-AF65-F5344CB8AC3E}">
        <p14:creationId xmlns:p14="http://schemas.microsoft.com/office/powerpoint/2010/main" val="175354276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natomy473">
            <a:extLst>
              <a:ext uri="{FF2B5EF4-FFF2-40B4-BE49-F238E27FC236}">
                <a16:creationId xmlns:a16="http://schemas.microsoft.com/office/drawing/2014/main" id="{2058CD0B-E329-412E-B8C2-B7AA551606A5}"/>
              </a:ext>
            </a:extLst>
          </p:cNvPr>
          <p:cNvPicPr>
            <a:picLocks noGrp="1" noChangeAspect="1"/>
          </p:cNvPicPr>
          <p:nvPr isPhoto="1"/>
        </p:nvPicPr>
        <p:blipFill>
          <a:blip r:embed="rId3">
            <a:lum/>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2" name="Rectangle 1">
            <a:extLst>
              <a:ext uri="{FF2B5EF4-FFF2-40B4-BE49-F238E27FC236}">
                <a16:creationId xmlns:a16="http://schemas.microsoft.com/office/drawing/2014/main" id="{5311E9F5-1E62-455D-BECB-E4EE1A1E7B23}"/>
              </a:ext>
            </a:extLst>
          </p:cNvPr>
          <p:cNvSpPr/>
          <p:nvPr/>
        </p:nvSpPr>
        <p:spPr>
          <a:xfrm>
            <a:off x="215900" y="196850"/>
            <a:ext cx="6317050" cy="4241800"/>
          </a:xfrm>
          <a:prstGeom prst="rect">
            <a:avLst/>
          </a:prstGeom>
          <a:solidFill>
            <a:schemeClr val="accent1">
              <a:alpha val="66000"/>
            </a:schemeClr>
          </a:solidFill>
          <a:ln>
            <a:solidFill>
              <a:schemeClr val="accent1">
                <a:shade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TextBox 8">
            <a:extLst>
              <a:ext uri="{FF2B5EF4-FFF2-40B4-BE49-F238E27FC236}">
                <a16:creationId xmlns:a16="http://schemas.microsoft.com/office/drawing/2014/main" id="{141A16DD-536A-48A7-98B5-FA5C8F0191F6}"/>
              </a:ext>
            </a:extLst>
          </p:cNvPr>
          <p:cNvSpPr txBox="1"/>
          <p:nvPr/>
        </p:nvSpPr>
        <p:spPr>
          <a:xfrm>
            <a:off x="300601" y="335847"/>
            <a:ext cx="6317050" cy="4157364"/>
          </a:xfrm>
          <a:prstGeom prst="rect">
            <a:avLst/>
          </a:prstGeom>
        </p:spPr>
        <p:txBody>
          <a:bodyPr vert="horz" lIns="91440" tIns="45720" rIns="91440" bIns="45720" rtlCol="0">
            <a:normAutofit fontScale="92500" lnSpcReduction="10000"/>
          </a:bodyPr>
          <a:lstStyle/>
          <a:p>
            <a:pPr>
              <a:lnSpc>
                <a:spcPct val="90000"/>
              </a:lnSpc>
            </a:pPr>
            <a:r>
              <a:rPr lang="en-US" sz="5200">
                <a:solidFill>
                  <a:schemeClr val="tx1">
                    <a:lumMod val="75000"/>
                    <a:lumOff val="25000"/>
                  </a:schemeClr>
                </a:solidFill>
                <a:latin typeface="Arial Black" panose="020B0A04020102020204" pitchFamily="34" charset="0"/>
              </a:rPr>
              <a:t>Problem:</a:t>
            </a:r>
          </a:p>
          <a:p>
            <a:pPr>
              <a:lnSpc>
                <a:spcPct val="90000"/>
              </a:lnSpc>
            </a:pPr>
            <a:endParaRPr lang="en-US" sz="3600">
              <a:solidFill>
                <a:schemeClr val="tx1">
                  <a:lumMod val="75000"/>
                  <a:lumOff val="25000"/>
                </a:schemeClr>
              </a:solidFill>
              <a:latin typeface="Arial Black" panose="020B0A04020102020204" pitchFamily="34" charset="0"/>
            </a:endParaRPr>
          </a:p>
          <a:p>
            <a:pPr>
              <a:lnSpc>
                <a:spcPct val="90000"/>
              </a:lnSpc>
            </a:pPr>
            <a:r>
              <a:rPr lang="en-US" sz="3500">
                <a:solidFill>
                  <a:schemeClr val="bg1">
                    <a:lumMod val="95000"/>
                  </a:schemeClr>
                </a:solidFill>
              </a:rPr>
              <a:t>Each year in the United States, </a:t>
            </a:r>
            <a:r>
              <a:rPr lang="en-US" sz="3000" b="1">
                <a:solidFill>
                  <a:schemeClr val="bg1">
                    <a:lumMod val="95000"/>
                  </a:schemeClr>
                </a:solidFill>
                <a:latin typeface="Arial Black" panose="020B0A04020102020204" pitchFamily="34" charset="0"/>
                <a:cs typeface="Aharoni" panose="02010803020104030203" pitchFamily="2" charset="-79"/>
              </a:rPr>
              <a:t>more than 100,000 students</a:t>
            </a:r>
            <a:r>
              <a:rPr lang="en-US" sz="3500" b="1">
                <a:solidFill>
                  <a:schemeClr val="bg1">
                    <a:lumMod val="95000"/>
                  </a:schemeClr>
                </a:solidFill>
                <a:latin typeface="Arial Black" panose="020B0A04020102020204" pitchFamily="34" charset="0"/>
                <a:cs typeface="Aharoni" panose="02010803020104030203" pitchFamily="2" charset="-79"/>
              </a:rPr>
              <a:t> </a:t>
            </a:r>
            <a:r>
              <a:rPr lang="en-US" sz="3500">
                <a:solidFill>
                  <a:schemeClr val="bg1">
                    <a:lumMod val="95000"/>
                  </a:schemeClr>
                </a:solidFill>
              </a:rPr>
              <a:t>begin their education inside a lab dissecting a cadaver to learn human gross anatomy.</a:t>
            </a:r>
          </a:p>
          <a:p>
            <a:pPr>
              <a:lnSpc>
                <a:spcPct val="90000"/>
              </a:lnSpc>
            </a:pPr>
            <a:endParaRPr lang="en-US" sz="3500">
              <a:solidFill>
                <a:schemeClr val="bg1">
                  <a:lumMod val="50000"/>
                </a:schemeClr>
              </a:solidFill>
            </a:endParaRPr>
          </a:p>
          <a:p>
            <a:pPr>
              <a:lnSpc>
                <a:spcPct val="90000"/>
              </a:lnSpc>
            </a:pPr>
            <a:r>
              <a:rPr lang="en-US" sz="2800">
                <a:solidFill>
                  <a:schemeClr val="tx1">
                    <a:lumMod val="75000"/>
                    <a:lumOff val="25000"/>
                  </a:schemeClr>
                </a:solidFill>
                <a:latin typeface="Arial Black" panose="020B0A04020102020204" pitchFamily="34" charset="0"/>
              </a:rPr>
              <a:t>APATHY &amp; DEHUMANIZATION = Professionalism issues</a:t>
            </a:r>
          </a:p>
          <a:p>
            <a:pPr>
              <a:lnSpc>
                <a:spcPct val="90000"/>
              </a:lnSpc>
            </a:pPr>
            <a:endParaRPr lang="en-US" sz="2800">
              <a:solidFill>
                <a:schemeClr val="bg1">
                  <a:lumMod val="50000"/>
                </a:schemeClr>
              </a:solidFill>
            </a:endParaRPr>
          </a:p>
        </p:txBody>
      </p:sp>
    </p:spTree>
    <p:custDataLst>
      <p:tags r:id="rId1"/>
    </p:custDataLst>
    <p:extLst>
      <p:ext uri="{BB962C8B-B14F-4D97-AF65-F5344CB8AC3E}">
        <p14:creationId xmlns:p14="http://schemas.microsoft.com/office/powerpoint/2010/main" val="4208001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92B795FE-15BF-461D-9F54-2A2BAF813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79" name="Rectangle 78">
            <a:extLst>
              <a:ext uri="{FF2B5EF4-FFF2-40B4-BE49-F238E27FC236}">
                <a16:creationId xmlns:a16="http://schemas.microsoft.com/office/drawing/2014/main" id="{CB260B1E-F9C9-4E2E-8361-8E735E296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useBgFill="1">
        <p:nvSpPr>
          <p:cNvPr id="81" name="Rectangle 80">
            <a:extLst>
              <a:ext uri="{FF2B5EF4-FFF2-40B4-BE49-F238E27FC236}">
                <a16:creationId xmlns:a16="http://schemas.microsoft.com/office/drawing/2014/main" id="{77B2BA5B-1894-4AF7-A31A-68B310384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3F8292AA-2164-4B18-AEBD-CC13F4CA6F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6165" y="282258"/>
            <a:ext cx="5617029" cy="6323816"/>
          </a:xfrm>
          <a:prstGeom prst="rect">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492E3DD6-EE3F-4714-B087-11DF4E1FBC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5" y="424872"/>
            <a:ext cx="5336217" cy="6058223"/>
          </a:xfrm>
          <a:prstGeom prst="rect">
            <a:avLst/>
          </a:prstGeom>
          <a:noFill/>
          <a:ln w="6350" cap="sq" cmpd="sng" algn="ctr">
            <a:solidFill>
              <a:schemeClr val="tx1">
                <a:lumMod val="75000"/>
                <a:lumOff val="25000"/>
              </a:schemeClr>
            </a:solidFill>
            <a:prstDash val="solid"/>
            <a:miter lim="800000"/>
          </a:ln>
          <a:effectLst/>
        </p:spPr>
      </p:sp>
      <p:sp>
        <p:nvSpPr>
          <p:cNvPr id="3" name="TextBox 2">
            <a:extLst>
              <a:ext uri="{FF2B5EF4-FFF2-40B4-BE49-F238E27FC236}">
                <a16:creationId xmlns:a16="http://schemas.microsoft.com/office/drawing/2014/main" id="{45801FF4-8204-4232-AEAF-9F6436FAFBE4}"/>
              </a:ext>
            </a:extLst>
          </p:cNvPr>
          <p:cNvSpPr txBox="1"/>
          <p:nvPr/>
        </p:nvSpPr>
        <p:spPr>
          <a:xfrm>
            <a:off x="499796" y="4172336"/>
            <a:ext cx="5020681" cy="2310759"/>
          </a:xfrm>
          <a:prstGeom prst="rect">
            <a:avLst/>
          </a:prstGeom>
        </p:spPr>
        <p:txBody>
          <a:bodyPr vert="horz" lIns="91440" tIns="45720" rIns="91440" bIns="45720" rtlCol="0">
            <a:normAutofit/>
          </a:bodyPr>
          <a:lstStyle/>
          <a:p>
            <a:pPr indent="-182880">
              <a:spcAft>
                <a:spcPts val="600"/>
              </a:spcAft>
              <a:buClr>
                <a:schemeClr val="tx1">
                  <a:lumMod val="85000"/>
                  <a:lumOff val="15000"/>
                </a:schemeClr>
              </a:buClr>
              <a:buFont typeface="Garamond" pitchFamily="18" charset="0"/>
              <a:buChar char="◦"/>
            </a:pPr>
            <a:r>
              <a:rPr lang="en-US" sz="1600"/>
              <a:t>Model the </a:t>
            </a:r>
            <a:r>
              <a:rPr lang="en-US" sz="1600" b="1" i="1"/>
              <a:t>Student-Cadaver Relationship</a:t>
            </a:r>
            <a:r>
              <a:rPr lang="en-US" sz="1600"/>
              <a:t> after the </a:t>
            </a:r>
            <a:r>
              <a:rPr lang="en-US" sz="1600" b="1" i="1"/>
              <a:t>Physician-Patient Relationship</a:t>
            </a:r>
          </a:p>
          <a:p>
            <a:pPr indent="-182880">
              <a:spcAft>
                <a:spcPts val="600"/>
              </a:spcAft>
              <a:buClr>
                <a:schemeClr val="tx1">
                  <a:lumMod val="85000"/>
                  <a:lumOff val="15000"/>
                </a:schemeClr>
              </a:buClr>
              <a:buFont typeface="Garamond" pitchFamily="18" charset="0"/>
              <a:buChar char="◦"/>
            </a:pPr>
            <a:r>
              <a:rPr lang="en-US" sz="1600"/>
              <a:t>Associate the </a:t>
            </a:r>
            <a:r>
              <a:rPr lang="en-US" sz="1600" b="1" i="1"/>
              <a:t>donor bodies </a:t>
            </a:r>
            <a:r>
              <a:rPr lang="en-US" sz="1600"/>
              <a:t>with the various </a:t>
            </a:r>
            <a:br>
              <a:rPr lang="en-US" sz="1600"/>
            </a:br>
            <a:r>
              <a:rPr lang="en-US" sz="1600" b="1" i="1"/>
              <a:t>lived experiences</a:t>
            </a:r>
            <a:r>
              <a:rPr lang="en-US" sz="1600"/>
              <a:t> of the donor, including a sense of humanity and the values of the donor.</a:t>
            </a:r>
          </a:p>
          <a:p>
            <a:pPr indent="-182880">
              <a:spcAft>
                <a:spcPts val="600"/>
              </a:spcAft>
              <a:buClr>
                <a:schemeClr val="tx1">
                  <a:lumMod val="85000"/>
                  <a:lumOff val="15000"/>
                </a:schemeClr>
              </a:buClr>
              <a:buFont typeface="Garamond" pitchFamily="18" charset="0"/>
              <a:buChar char="◦"/>
            </a:pPr>
            <a:r>
              <a:rPr lang="en-US" sz="1600"/>
              <a:t>Enhance </a:t>
            </a:r>
            <a:r>
              <a:rPr lang="en-US" sz="1600" b="1" i="1"/>
              <a:t>perpetual value</a:t>
            </a:r>
            <a:r>
              <a:rPr lang="en-US" sz="1600"/>
              <a:t> of donor gifts through digital tools which broaden training value, usability, and </a:t>
            </a:r>
            <a:r>
              <a:rPr lang="en-US" sz="1600" b="1" i="1"/>
              <a:t>“evergreen” teaching utility </a:t>
            </a:r>
            <a:r>
              <a:rPr lang="en-US" sz="1600"/>
              <a:t>of anatomy labs.</a:t>
            </a:r>
          </a:p>
        </p:txBody>
      </p:sp>
      <p:sp>
        <p:nvSpPr>
          <p:cNvPr id="87" name="Rectangle 86">
            <a:extLst>
              <a:ext uri="{FF2B5EF4-FFF2-40B4-BE49-F238E27FC236}">
                <a16:creationId xmlns:a16="http://schemas.microsoft.com/office/drawing/2014/main" id="{25B8B2C1-56D3-48CF-B950-1C2F68E19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55541" y="282258"/>
            <a:ext cx="1906304" cy="2780881"/>
          </a:xfrm>
          <a:prstGeom prst="rect">
            <a:avLst/>
          </a:prstGeom>
          <a:solidFill>
            <a:srgbClr val="6282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Image result for phsyician holding hand of patient">
            <a:extLst>
              <a:ext uri="{FF2B5EF4-FFF2-40B4-BE49-F238E27FC236}">
                <a16:creationId xmlns:a16="http://schemas.microsoft.com/office/drawing/2014/main" id="{86F4E6BD-4D8E-4FB9-8439-813E4EF3383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8181787" y="3154579"/>
            <a:ext cx="3780057" cy="3451495"/>
          </a:xfrm>
          <a:prstGeom prst="rect">
            <a:avLst/>
          </a:prstGeom>
          <a:extLst>
            <a:ext uri="{909E8E84-426E-40DD-AFC4-6F175D3DCCD1}">
              <a14:hiddenFill xmlns:a14="http://schemas.microsoft.com/office/drawing/2010/main">
                <a:solidFill>
                  <a:srgbClr val="FFFFFF"/>
                </a:solidFill>
              </a14:hiddenFill>
            </a:ext>
          </a:extLst>
        </p:spPr>
      </p:pic>
      <p:pic>
        <p:nvPicPr>
          <p:cNvPr id="2" name="Picture 1" descr="Anatomy667">
            <a:extLst>
              <a:ext uri="{FF2B5EF4-FFF2-40B4-BE49-F238E27FC236}">
                <a16:creationId xmlns:a16="http://schemas.microsoft.com/office/drawing/2014/main" id="{A27B7C56-3F91-4AC8-A9B4-B7630A399C5F}"/>
              </a:ext>
            </a:extLst>
          </p:cNvPr>
          <p:cNvPicPr>
            <a:picLocks noGrp="1" noChangeAspect="1"/>
          </p:cNvPicPr>
          <p:nvPr isPhoto="1"/>
        </p:nvPicPr>
        <p:blipFill rotWithShape="1">
          <a:blip r:embed="rId4" cstate="hqprint">
            <a:extLst>
              <a:ext uri="{28A0092B-C50C-407E-A947-70E740481C1C}">
                <a14:useLocalDpi xmlns:a14="http://schemas.microsoft.com/office/drawing/2010/main"/>
              </a:ext>
            </a:extLst>
          </a:blip>
          <a:srcRect/>
          <a:stretch/>
        </p:blipFill>
        <p:spPr>
          <a:xfrm>
            <a:off x="6013956" y="282258"/>
            <a:ext cx="3950144" cy="3749831"/>
          </a:xfrm>
          <a:custGeom>
            <a:avLst/>
            <a:gdLst/>
            <a:ahLst/>
            <a:cxnLst/>
            <a:rect l="l" t="t" r="r" b="b"/>
            <a:pathLst>
              <a:path w="3950144" h="3749831">
                <a:moveTo>
                  <a:pt x="0" y="0"/>
                </a:moveTo>
                <a:lnTo>
                  <a:pt x="3950144" y="0"/>
                </a:lnTo>
                <a:lnTo>
                  <a:pt x="3950144" y="2780881"/>
                </a:lnTo>
                <a:lnTo>
                  <a:pt x="2071742" y="2780881"/>
                </a:lnTo>
                <a:lnTo>
                  <a:pt x="2071742" y="3749831"/>
                </a:lnTo>
                <a:lnTo>
                  <a:pt x="0" y="3749831"/>
                </a:lnTo>
                <a:close/>
              </a:path>
            </a:pathLst>
          </a:custGeom>
        </p:spPr>
      </p:pic>
      <p:sp>
        <p:nvSpPr>
          <p:cNvPr id="6" name="TextBox 5">
            <a:extLst>
              <a:ext uri="{FF2B5EF4-FFF2-40B4-BE49-F238E27FC236}">
                <a16:creationId xmlns:a16="http://schemas.microsoft.com/office/drawing/2014/main" id="{A32D6CC7-A069-4E52-94EA-5FF4AB6E7009}"/>
              </a:ext>
            </a:extLst>
          </p:cNvPr>
          <p:cNvSpPr txBox="1"/>
          <p:nvPr/>
        </p:nvSpPr>
        <p:spPr>
          <a:xfrm>
            <a:off x="385801" y="1952805"/>
            <a:ext cx="5322271" cy="2015936"/>
          </a:xfrm>
          <a:prstGeom prst="rect">
            <a:avLst/>
          </a:prstGeom>
          <a:solidFill>
            <a:schemeClr val="bg1">
              <a:lumMod val="85000"/>
            </a:schemeClr>
          </a:solidFill>
        </p:spPr>
        <p:txBody>
          <a:bodyPr wrap="square" rtlCol="0">
            <a:spAutoFit/>
          </a:bodyPr>
          <a:lstStyle/>
          <a:p>
            <a:pPr>
              <a:spcAft>
                <a:spcPts val="600"/>
              </a:spcAft>
            </a:pPr>
            <a:r>
              <a:rPr lang="en-US" sz="2400" b="1">
                <a:solidFill>
                  <a:schemeClr val="bg1">
                    <a:lumMod val="50000"/>
                  </a:schemeClr>
                </a:solidFill>
              </a:rPr>
              <a:t>GOAL :</a:t>
            </a:r>
          </a:p>
          <a:p>
            <a:pPr>
              <a:spcAft>
                <a:spcPts val="600"/>
              </a:spcAft>
            </a:pPr>
            <a:r>
              <a:rPr lang="en-US" sz="2400">
                <a:solidFill>
                  <a:schemeClr val="bg1">
                    <a:lumMod val="50000"/>
                  </a:schemeClr>
                </a:solidFill>
              </a:rPr>
              <a:t>Utilize technology in the delivery of  the life stories of an anatomical donor to engender empathy and humanism within gross anatomy</a:t>
            </a:r>
          </a:p>
        </p:txBody>
      </p:sp>
      <p:sp>
        <p:nvSpPr>
          <p:cNvPr id="20" name="TextBox 19">
            <a:extLst>
              <a:ext uri="{FF2B5EF4-FFF2-40B4-BE49-F238E27FC236}">
                <a16:creationId xmlns:a16="http://schemas.microsoft.com/office/drawing/2014/main" id="{C84A734D-86F6-4F2C-8AC8-238B618D1F6E}"/>
              </a:ext>
            </a:extLst>
          </p:cNvPr>
          <p:cNvSpPr txBox="1"/>
          <p:nvPr/>
        </p:nvSpPr>
        <p:spPr>
          <a:xfrm>
            <a:off x="431642" y="454987"/>
            <a:ext cx="5236502" cy="1369606"/>
          </a:xfrm>
          <a:prstGeom prst="rect">
            <a:avLst/>
          </a:prstGeom>
          <a:noFill/>
        </p:spPr>
        <p:txBody>
          <a:bodyPr wrap="square">
            <a:spAutoFit/>
          </a:bodyPr>
          <a:lstStyle/>
          <a:p>
            <a:pPr algn="ctr">
              <a:spcAft>
                <a:spcPts val="600"/>
              </a:spcAft>
            </a:pPr>
            <a:r>
              <a:rPr lang="en-US" sz="2400" b="1" u="sng">
                <a:solidFill>
                  <a:schemeClr val="bg1">
                    <a:lumMod val="50000"/>
                  </a:schemeClr>
                </a:solidFill>
              </a:rPr>
              <a:t>Narrative medicine</a:t>
            </a:r>
            <a:r>
              <a:rPr lang="en-US" sz="2000">
                <a:solidFill>
                  <a:schemeClr val="bg1">
                    <a:lumMod val="50000"/>
                  </a:schemeClr>
                </a:solidFill>
              </a:rPr>
              <a:t>:   </a:t>
            </a:r>
          </a:p>
          <a:p>
            <a:pPr algn="ctr">
              <a:spcAft>
                <a:spcPts val="600"/>
              </a:spcAft>
            </a:pPr>
            <a:r>
              <a:rPr lang="en-US" sz="1800">
                <a:solidFill>
                  <a:schemeClr val="bg1">
                    <a:lumMod val="50000"/>
                  </a:schemeClr>
                </a:solidFill>
              </a:rPr>
              <a:t>“Medicine practiced with the skills of recognizing, absorbing, interpreting, and being moved by the stories of </a:t>
            </a:r>
            <a:r>
              <a:rPr lang="en-US" sz="1800" i="1" u="sng">
                <a:solidFill>
                  <a:schemeClr val="bg1">
                    <a:lumMod val="50000"/>
                  </a:schemeClr>
                </a:solidFill>
              </a:rPr>
              <a:t>illness</a:t>
            </a:r>
            <a:r>
              <a:rPr lang="en-US" sz="1800">
                <a:solidFill>
                  <a:schemeClr val="bg1">
                    <a:lumMod val="50000"/>
                  </a:schemeClr>
                </a:solidFill>
              </a:rPr>
              <a:t>" </a:t>
            </a:r>
            <a:r>
              <a:rPr lang="en-US" sz="1600">
                <a:solidFill>
                  <a:schemeClr val="bg1">
                    <a:lumMod val="50000"/>
                  </a:schemeClr>
                </a:solidFill>
              </a:rPr>
              <a:t>– Dr. Rita Charon</a:t>
            </a:r>
            <a:endParaRPr lang="en-US" sz="2000">
              <a:solidFill>
                <a:schemeClr val="bg1">
                  <a:lumMod val="50000"/>
                </a:schemeClr>
              </a:solidFill>
            </a:endParaRPr>
          </a:p>
        </p:txBody>
      </p:sp>
    </p:spTree>
    <p:custDataLst>
      <p:tags r:id="rId1"/>
    </p:custDataLst>
    <p:extLst>
      <p:ext uri="{BB962C8B-B14F-4D97-AF65-F5344CB8AC3E}">
        <p14:creationId xmlns:p14="http://schemas.microsoft.com/office/powerpoint/2010/main" val="329693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atomy652">
            <a:extLst>
              <a:ext uri="{FF2B5EF4-FFF2-40B4-BE49-F238E27FC236}">
                <a16:creationId xmlns:a16="http://schemas.microsoft.com/office/drawing/2014/main" id="{CAA730B7-9CD2-4B7C-87CB-E87BA592D92A}"/>
              </a:ext>
            </a:extLst>
          </p:cNvPr>
          <p:cNvPicPr>
            <a:picLocks noGrp="1" noChangeAspect="1"/>
          </p:cNvPicPr>
          <p:nvPr isPhoto="1"/>
        </p:nvPicPr>
        <p:blipFill rotWithShape="1">
          <a:blip r:embed="rId4" cstate="hqprint">
            <a:extLst>
              <a:ext uri="{28A0092B-C50C-407E-A947-70E740481C1C}">
                <a14:useLocalDpi xmlns:a14="http://schemas.microsoft.com/office/drawing/2010/main"/>
              </a:ext>
            </a:extLst>
          </a:blip>
          <a:srcRect r="-31"/>
          <a:stretch/>
        </p:blipFill>
        <p:spPr>
          <a:xfrm>
            <a:off x="391886" y="403414"/>
            <a:ext cx="11421356" cy="6078070"/>
          </a:xfrm>
          <a:prstGeom prst="rect">
            <a:avLst/>
          </a:prstGeom>
        </p:spPr>
      </p:pic>
      <p:pic>
        <p:nvPicPr>
          <p:cNvPr id="9" name="Google Shape;82;p16">
            <a:extLst>
              <a:ext uri="{FF2B5EF4-FFF2-40B4-BE49-F238E27FC236}">
                <a16:creationId xmlns:a16="http://schemas.microsoft.com/office/drawing/2014/main" id="{3974F682-9EDD-4DFB-B5F5-22B0F4FC2B45}"/>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320364" y="3950092"/>
            <a:ext cx="4150200" cy="2687950"/>
          </a:xfrm>
          <a:prstGeom prst="ellipse">
            <a:avLst/>
          </a:prstGeom>
          <a:ln>
            <a:noFill/>
          </a:ln>
          <a:effectLst>
            <a:softEdge rad="112500"/>
          </a:effectLst>
        </p:spPr>
      </p:pic>
      <p:pic>
        <p:nvPicPr>
          <p:cNvPr id="4" name="Google Shape;73;p15">
            <a:extLst>
              <a:ext uri="{FF2B5EF4-FFF2-40B4-BE49-F238E27FC236}">
                <a16:creationId xmlns:a16="http://schemas.microsoft.com/office/drawing/2014/main" id="{BA49A957-1784-4B85-9AD9-E9F7CF8C27D1}"/>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3057586" y="527058"/>
            <a:ext cx="3946290" cy="2570363"/>
          </a:xfrm>
          <a:prstGeom prst="ellipse">
            <a:avLst/>
          </a:prstGeom>
          <a:ln>
            <a:noFill/>
          </a:ln>
          <a:effectLst>
            <a:softEdge rad="112500"/>
          </a:effectLst>
        </p:spPr>
      </p:pic>
      <p:pic>
        <p:nvPicPr>
          <p:cNvPr id="9218" name="Picture 2" descr="Image result for couples embrace old">
            <a:extLst>
              <a:ext uri="{FF2B5EF4-FFF2-40B4-BE49-F238E27FC236}">
                <a16:creationId xmlns:a16="http://schemas.microsoft.com/office/drawing/2014/main" id="{C78D3F5E-C2C8-47D2-B80A-1BD4393EBF4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39389" y="212472"/>
            <a:ext cx="3938140" cy="261886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FE900BF-F4A0-4B00-8BD8-8A090C1981A3}"/>
              </a:ext>
            </a:extLst>
          </p:cNvPr>
          <p:cNvSpPr txBox="1"/>
          <p:nvPr/>
        </p:nvSpPr>
        <p:spPr>
          <a:xfrm>
            <a:off x="2532969" y="2988959"/>
            <a:ext cx="9092418" cy="1200329"/>
          </a:xfrm>
          <a:prstGeom prst="rect">
            <a:avLst/>
          </a:prstGeom>
          <a:solidFill>
            <a:schemeClr val="accent1">
              <a:lumMod val="75000"/>
              <a:alpha val="70980"/>
            </a:schemeClr>
          </a:solidFill>
        </p:spPr>
        <p:txBody>
          <a:bodyPr wrap="square">
            <a:spAutoFit/>
          </a:bodyPr>
          <a:lstStyle/>
          <a:p>
            <a:r>
              <a:rPr lang="en-US" b="1" i="1">
                <a:solidFill>
                  <a:schemeClr val="bg1"/>
                </a:solidFill>
                <a:latin typeface="Sitka Heading" panose="02000505000000020004" pitchFamily="2" charset="0"/>
              </a:rPr>
              <a:t>“My arms may not be as strong as they once were either.  Regardless of their strength, they were always there to hold and protect the ones I loved.  For decades they have been a comforting place for my wife to always retreat.   They cradled my boys protectively when they were born and kept the monsters at bay when they were young</a:t>
            </a:r>
            <a:r>
              <a:rPr lang="en-US" i="1">
                <a:solidFill>
                  <a:schemeClr val="bg1"/>
                </a:solidFill>
                <a:latin typeface="Sitka Heading" panose="02000505000000020004" pitchFamily="2" charset="0"/>
              </a:rPr>
              <a:t>.”</a:t>
            </a:r>
          </a:p>
        </p:txBody>
      </p:sp>
      <p:pic>
        <p:nvPicPr>
          <p:cNvPr id="10" name="Google Shape;79;p16">
            <a:extLst>
              <a:ext uri="{FF2B5EF4-FFF2-40B4-BE49-F238E27FC236}">
                <a16:creationId xmlns:a16="http://schemas.microsoft.com/office/drawing/2014/main" id="{3894A4D1-34E4-4398-8081-78CDEF212DD1}"/>
              </a:ext>
            </a:extLst>
          </p:cNvPr>
          <p:cNvPicPr preferRelativeResize="0"/>
          <p:nvPr/>
        </p:nvPicPr>
        <p:blipFill>
          <a:blip r:embed="rId9" cstate="hqprint">
            <a:alphaModFix/>
            <a:extLst>
              <a:ext uri="{28A0092B-C50C-407E-A947-70E740481C1C}">
                <a14:useLocalDpi xmlns:a14="http://schemas.microsoft.com/office/drawing/2010/main"/>
              </a:ext>
            </a:extLst>
          </a:blip>
          <a:stretch>
            <a:fillRect/>
          </a:stretch>
        </p:blipFill>
        <p:spPr>
          <a:xfrm>
            <a:off x="-27381" y="1522171"/>
            <a:ext cx="2560350" cy="3840555"/>
          </a:xfrm>
          <a:prstGeom prst="ellipse">
            <a:avLst/>
          </a:prstGeom>
          <a:ln>
            <a:noFill/>
          </a:ln>
          <a:effectLst>
            <a:softEdge rad="112500"/>
          </a:effectLst>
        </p:spPr>
      </p:pic>
    </p:spTree>
    <p:custDataLst>
      <p:tags r:id="rId1"/>
    </p:custDataLst>
    <p:extLst>
      <p:ext uri="{BB962C8B-B14F-4D97-AF65-F5344CB8AC3E}">
        <p14:creationId xmlns:p14="http://schemas.microsoft.com/office/powerpoint/2010/main" val="147712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2000"/>
                                        <p:tgtEl>
                                          <p:spTgt spid="9218"/>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3B4E5A-DBD5-47CE-9047-CFE88D8D7BC3}"/>
              </a:ext>
            </a:extLst>
          </p:cNvPr>
          <p:cNvSpPr txBox="1"/>
          <p:nvPr/>
        </p:nvSpPr>
        <p:spPr>
          <a:xfrm>
            <a:off x="289654" y="4446409"/>
            <a:ext cx="11552110" cy="2411591"/>
          </a:xfrm>
          <a:prstGeom prst="rect">
            <a:avLst/>
          </a:prstGeom>
        </p:spPr>
        <p:txBody>
          <a:bodyPr vert="horz" lIns="91440" tIns="45720" rIns="91440" bIns="45720" rtlCol="0" anchor="t">
            <a:normAutofit/>
          </a:bodyPr>
          <a:lstStyle/>
          <a:p>
            <a:pPr marL="342900" indent="-228600">
              <a:lnSpc>
                <a:spcPct val="90000"/>
              </a:lnSpc>
              <a:buFont typeface="Arial" panose="020B0604020202020204" pitchFamily="34" charset="0"/>
              <a:buChar char="•"/>
            </a:pPr>
            <a:r>
              <a:rPr lang="en-US" sz="1500"/>
              <a:t>Visual media and storytelling have been used to help physicians and medical students </a:t>
            </a:r>
            <a:r>
              <a:rPr lang="en-US" sz="1500" b="1" i="1"/>
              <a:t>better understand and empathize</a:t>
            </a:r>
            <a:r>
              <a:rPr lang="en-US" sz="1500"/>
              <a:t> with experiences of patients and family members</a:t>
            </a:r>
            <a:r>
              <a:rPr lang="en-US" sz="1500" baseline="30000"/>
              <a:t>1, 2</a:t>
            </a:r>
          </a:p>
          <a:p>
            <a:pPr marL="114300">
              <a:lnSpc>
                <a:spcPct val="90000"/>
              </a:lnSpc>
            </a:pPr>
            <a:endParaRPr lang="en-US" sz="1500"/>
          </a:p>
          <a:p>
            <a:pPr marL="342900" indent="-228600">
              <a:lnSpc>
                <a:spcPct val="90000"/>
              </a:lnSpc>
              <a:buFont typeface="Arial" panose="020B0604020202020204" pitchFamily="34" charset="0"/>
              <a:buChar char="•"/>
            </a:pPr>
            <a:r>
              <a:rPr lang="en-US" sz="1500"/>
              <a:t>The anatomy dissection course is a platform to </a:t>
            </a:r>
            <a:r>
              <a:rPr lang="en-US" sz="1500" b="1" i="1"/>
              <a:t>develop professional values</a:t>
            </a:r>
            <a:r>
              <a:rPr lang="en-US" sz="1500"/>
              <a:t> such as empathy, respect and coping skills</a:t>
            </a:r>
            <a:r>
              <a:rPr lang="en-US" sz="1500" baseline="30000"/>
              <a:t>3,4</a:t>
            </a:r>
          </a:p>
          <a:p>
            <a:pPr marL="114300">
              <a:lnSpc>
                <a:spcPct val="90000"/>
              </a:lnSpc>
            </a:pPr>
            <a:endParaRPr lang="en-US" sz="1500"/>
          </a:p>
          <a:p>
            <a:pPr marL="342900" indent="-228600">
              <a:lnSpc>
                <a:spcPct val="90000"/>
              </a:lnSpc>
              <a:buFont typeface="Arial" panose="020B0604020202020204" pitchFamily="34" charset="0"/>
              <a:buChar char="•"/>
            </a:pPr>
            <a:r>
              <a:rPr lang="en-US" sz="1500"/>
              <a:t>The means by which students </a:t>
            </a:r>
            <a:r>
              <a:rPr lang="en-US" sz="1500" b="1" i="1"/>
              <a:t>come to terms with their cadavers</a:t>
            </a:r>
            <a:r>
              <a:rPr lang="en-US" sz="1500"/>
              <a:t> has broad significance for later interactions with patients</a:t>
            </a:r>
            <a:r>
              <a:rPr lang="en-US" sz="1500" baseline="30000"/>
              <a:t>5-8</a:t>
            </a:r>
          </a:p>
          <a:p>
            <a:pPr marL="114300">
              <a:lnSpc>
                <a:spcPct val="90000"/>
              </a:lnSpc>
            </a:pPr>
            <a:endParaRPr lang="en-US" sz="1500"/>
          </a:p>
          <a:p>
            <a:pPr marL="342900" indent="-228600">
              <a:lnSpc>
                <a:spcPct val="90000"/>
              </a:lnSpc>
              <a:spcAft>
                <a:spcPts val="600"/>
              </a:spcAft>
              <a:buFont typeface="Arial" panose="020B0604020202020204" pitchFamily="34" charset="0"/>
              <a:buChar char="•"/>
            </a:pPr>
            <a:r>
              <a:rPr lang="en-US" sz="1500" b="1" i="1"/>
              <a:t>Students crave their donor’s information</a:t>
            </a:r>
            <a:r>
              <a:rPr lang="en-US" sz="1500"/>
              <a:t>, and when not given it (which is often the case) make up their own stories</a:t>
            </a:r>
            <a:r>
              <a:rPr lang="en-US" sz="1500" baseline="30000"/>
              <a:t>9,10</a:t>
            </a:r>
          </a:p>
        </p:txBody>
      </p:sp>
      <p:sp>
        <p:nvSpPr>
          <p:cNvPr id="5" name="Title 1">
            <a:extLst>
              <a:ext uri="{FF2B5EF4-FFF2-40B4-BE49-F238E27FC236}">
                <a16:creationId xmlns:a16="http://schemas.microsoft.com/office/drawing/2014/main" id="{76C96D64-F345-4A45-849D-75151D4CCD72}"/>
              </a:ext>
            </a:extLst>
          </p:cNvPr>
          <p:cNvSpPr txBox="1">
            <a:spLocks/>
          </p:cNvSpPr>
          <p:nvPr/>
        </p:nvSpPr>
        <p:spPr>
          <a:xfrm>
            <a:off x="555645" y="432453"/>
            <a:ext cx="10058400" cy="658012"/>
          </a:xfrm>
          <a:prstGeom prst="rect">
            <a:avLst/>
          </a:prstGeom>
        </p:spPr>
        <p:txBody>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a:lstStyle>
          <a:p>
            <a:r>
              <a:rPr lang="en-US"/>
              <a:t>Process Model</a:t>
            </a:r>
          </a:p>
        </p:txBody>
      </p:sp>
      <p:sp>
        <p:nvSpPr>
          <p:cNvPr id="6" name="Content Placeholder 2">
            <a:extLst>
              <a:ext uri="{FF2B5EF4-FFF2-40B4-BE49-F238E27FC236}">
                <a16:creationId xmlns:a16="http://schemas.microsoft.com/office/drawing/2014/main" id="{07BE74AB-01B9-4779-9499-F674A52B8EA2}"/>
              </a:ext>
            </a:extLst>
          </p:cNvPr>
          <p:cNvSpPr txBox="1">
            <a:spLocks/>
          </p:cNvSpPr>
          <p:nvPr/>
        </p:nvSpPr>
        <p:spPr>
          <a:xfrm>
            <a:off x="396618" y="1090465"/>
            <a:ext cx="5871662" cy="2516020"/>
          </a:xfrm>
          <a:prstGeom prst="rect">
            <a:avLst/>
          </a:prstGeom>
        </p:spPr>
        <p:txBody>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r>
              <a:rPr lang="en-US" b="1"/>
              <a:t>Short-term objective: </a:t>
            </a:r>
            <a:r>
              <a:rPr lang="en-US"/>
              <a:t>students gain appreciation for patient’s narrative situated across the body</a:t>
            </a:r>
          </a:p>
          <a:p>
            <a:r>
              <a:rPr lang="en-US" b="1"/>
              <a:t>Long-term objective: </a:t>
            </a:r>
            <a:r>
              <a:rPr lang="en-US"/>
              <a:t>students demonstrate increased empathy applied to their medical practice with future patients</a:t>
            </a:r>
          </a:p>
          <a:p>
            <a:r>
              <a:rPr lang="en-US" b="1"/>
              <a:t>Process objective: </a:t>
            </a:r>
            <a:r>
              <a:rPr lang="en-US"/>
              <a:t>creation of a multi-modal living donor experience (generating narrative, imagery, and AR/VR anatomical exploration) that increases student empathy.</a:t>
            </a:r>
          </a:p>
        </p:txBody>
      </p:sp>
      <p:sp>
        <p:nvSpPr>
          <p:cNvPr id="7" name="Title 1">
            <a:extLst>
              <a:ext uri="{FF2B5EF4-FFF2-40B4-BE49-F238E27FC236}">
                <a16:creationId xmlns:a16="http://schemas.microsoft.com/office/drawing/2014/main" id="{B71ADD2F-B6F9-4E70-941F-7F5BFA968F88}"/>
              </a:ext>
            </a:extLst>
          </p:cNvPr>
          <p:cNvSpPr txBox="1">
            <a:spLocks/>
          </p:cNvSpPr>
          <p:nvPr/>
        </p:nvSpPr>
        <p:spPr>
          <a:xfrm>
            <a:off x="595405" y="3606485"/>
            <a:ext cx="10058400" cy="658012"/>
          </a:xfrm>
          <a:prstGeom prst="rect">
            <a:avLst/>
          </a:prstGeom>
        </p:spPr>
        <p:txBody>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a:lstStyle>
          <a:p>
            <a:r>
              <a:rPr lang="en-US"/>
              <a:t>Rationale</a:t>
            </a:r>
          </a:p>
        </p:txBody>
      </p:sp>
      <p:pic>
        <p:nvPicPr>
          <p:cNvPr id="10" name="Picture 9" descr="Anatomy511">
            <a:extLst>
              <a:ext uri="{FF2B5EF4-FFF2-40B4-BE49-F238E27FC236}">
                <a16:creationId xmlns:a16="http://schemas.microsoft.com/office/drawing/2014/main" id="{5747E51E-8EAD-4A03-B09D-B6A5B4D4346F}"/>
              </a:ext>
            </a:extLst>
          </p:cNvPr>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a:off x="7377614" y="376268"/>
            <a:ext cx="4730395" cy="2660847"/>
          </a:xfrm>
          <a:prstGeom prst="rect">
            <a:avLst/>
          </a:prstGeom>
        </p:spPr>
      </p:pic>
      <p:pic>
        <p:nvPicPr>
          <p:cNvPr id="4" name="Picture 3">
            <a:extLst>
              <a:ext uri="{FF2B5EF4-FFF2-40B4-BE49-F238E27FC236}">
                <a16:creationId xmlns:a16="http://schemas.microsoft.com/office/drawing/2014/main" id="{E4624CED-D75A-493F-857F-6FDC67BCC8C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68280" y="1930389"/>
            <a:ext cx="3759831" cy="2325822"/>
          </a:xfrm>
          <a:prstGeom prst="rect">
            <a:avLst/>
          </a:prstGeom>
        </p:spPr>
      </p:pic>
    </p:spTree>
    <p:custDataLst>
      <p:tags r:id="rId1"/>
    </p:custDataLst>
    <p:extLst>
      <p:ext uri="{BB962C8B-B14F-4D97-AF65-F5344CB8AC3E}">
        <p14:creationId xmlns:p14="http://schemas.microsoft.com/office/powerpoint/2010/main" val="963218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2E3493C-9EE5-40C5-9902-4A0416374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3C2DD8-0EC6-4B41-91E6-4A8E336AF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Anatomy700">
            <a:extLst>
              <a:ext uri="{FF2B5EF4-FFF2-40B4-BE49-F238E27FC236}">
                <a16:creationId xmlns:a16="http://schemas.microsoft.com/office/drawing/2014/main" id="{22F7428E-FB01-43F0-8280-5DA97AC40915}"/>
              </a:ext>
            </a:extLst>
          </p:cNvPr>
          <p:cNvPicPr>
            <a:picLocks noGrp="1" noChangeAspect="1"/>
          </p:cNvPicPr>
          <p:nvPr isPhoto="1"/>
        </p:nvPicPr>
        <p:blipFill rotWithShape="1">
          <a:blip r:embed="rId3" cstate="hqprint">
            <a:extLst>
              <a:ext uri="{28A0092B-C50C-407E-A947-70E740481C1C}">
                <a14:useLocalDpi xmlns:a14="http://schemas.microsoft.com/office/drawing/2010/main"/>
              </a:ext>
            </a:extLst>
          </a:blip>
          <a:srcRect/>
          <a:stretch/>
        </p:blipFill>
        <p:spPr>
          <a:xfrm>
            <a:off x="0" y="1"/>
            <a:ext cx="4230880" cy="6858000"/>
          </a:xfrm>
          <a:prstGeom prst="rect">
            <a:avLst/>
          </a:prstGeom>
        </p:spPr>
      </p:pic>
      <p:sp>
        <p:nvSpPr>
          <p:cNvPr id="14" name="Rectangle 13">
            <a:extLst>
              <a:ext uri="{FF2B5EF4-FFF2-40B4-BE49-F238E27FC236}">
                <a16:creationId xmlns:a16="http://schemas.microsoft.com/office/drawing/2014/main" id="{D5E3F933-FC69-4374-A35F-CF4036537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9494" y="374904"/>
            <a:ext cx="7440649" cy="6108192"/>
          </a:xfrm>
          <a:prstGeom prst="rect">
            <a:avLst/>
          </a:prstGeom>
          <a:noFill/>
          <a:ln w="6350" cap="sq" cmpd="sng" algn="ctr">
            <a:solidFill>
              <a:schemeClr val="tx1">
                <a:lumMod val="75000"/>
                <a:lumOff val="25000"/>
              </a:schemeClr>
            </a:solidFill>
            <a:prstDash val="solid"/>
            <a:miter lim="800000"/>
          </a:ln>
          <a:effectLst/>
        </p:spPr>
      </p:sp>
      <p:sp>
        <p:nvSpPr>
          <p:cNvPr id="2" name="Title 1"/>
          <p:cNvSpPr>
            <a:spLocks noGrp="1"/>
          </p:cNvSpPr>
          <p:nvPr>
            <p:ph type="title"/>
          </p:nvPr>
        </p:nvSpPr>
        <p:spPr>
          <a:xfrm>
            <a:off x="4965192" y="642593"/>
            <a:ext cx="6280826" cy="702113"/>
          </a:xfrm>
        </p:spPr>
        <p:txBody>
          <a:bodyPr>
            <a:normAutofit fontScale="90000"/>
          </a:bodyPr>
          <a:lstStyle/>
          <a:p>
            <a:r>
              <a:rPr lang="en-US"/>
              <a:t>Design Context &amp; Informational Challenges</a:t>
            </a:r>
          </a:p>
        </p:txBody>
      </p:sp>
      <p:sp>
        <p:nvSpPr>
          <p:cNvPr id="3" name="Content Placeholder 2"/>
          <p:cNvSpPr>
            <a:spLocks noGrp="1"/>
          </p:cNvSpPr>
          <p:nvPr>
            <p:ph idx="1"/>
          </p:nvPr>
        </p:nvSpPr>
        <p:spPr>
          <a:xfrm>
            <a:off x="4965192" y="1612395"/>
            <a:ext cx="6487458" cy="1551088"/>
          </a:xfrm>
        </p:spPr>
        <p:txBody>
          <a:bodyPr>
            <a:normAutofit/>
          </a:bodyPr>
          <a:lstStyle/>
          <a:p>
            <a:r>
              <a:rPr lang="en-US"/>
              <a:t>Difficulty balancing narrative structures with pedagogical needs</a:t>
            </a:r>
          </a:p>
          <a:p>
            <a:r>
              <a:rPr lang="en-US"/>
              <a:t>Every body is different, every story is different</a:t>
            </a:r>
          </a:p>
          <a:p>
            <a:r>
              <a:rPr lang="en-US"/>
              <a:t>Respecting privacy and dignity for both donors and their loved ones</a:t>
            </a:r>
          </a:p>
          <a:p>
            <a:r>
              <a:rPr lang="en-US"/>
              <a:t>Scalability and feasibility of either information solicitation or design</a:t>
            </a:r>
          </a:p>
        </p:txBody>
      </p:sp>
      <p:sp>
        <p:nvSpPr>
          <p:cNvPr id="13" name="Title 1">
            <a:extLst>
              <a:ext uri="{FF2B5EF4-FFF2-40B4-BE49-F238E27FC236}">
                <a16:creationId xmlns:a16="http://schemas.microsoft.com/office/drawing/2014/main" id="{F122BE30-26DF-4AEE-93AB-576FAC4756F5}"/>
              </a:ext>
            </a:extLst>
          </p:cNvPr>
          <p:cNvSpPr txBox="1">
            <a:spLocks/>
          </p:cNvSpPr>
          <p:nvPr/>
        </p:nvSpPr>
        <p:spPr>
          <a:xfrm>
            <a:off x="4965192" y="3343461"/>
            <a:ext cx="6280826" cy="70211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a:lstStyle>
          <a:p>
            <a:r>
              <a:rPr lang="en-US"/>
              <a:t>Our Research Approach</a:t>
            </a:r>
          </a:p>
        </p:txBody>
      </p:sp>
      <p:sp>
        <p:nvSpPr>
          <p:cNvPr id="15" name="Content Placeholder 2">
            <a:extLst>
              <a:ext uri="{FF2B5EF4-FFF2-40B4-BE49-F238E27FC236}">
                <a16:creationId xmlns:a16="http://schemas.microsoft.com/office/drawing/2014/main" id="{0B72726F-1427-4C6A-A11A-1D5AF7B4A4B3}"/>
              </a:ext>
            </a:extLst>
          </p:cNvPr>
          <p:cNvSpPr txBox="1">
            <a:spLocks/>
          </p:cNvSpPr>
          <p:nvPr/>
        </p:nvSpPr>
        <p:spPr>
          <a:xfrm>
            <a:off x="4965192" y="4313262"/>
            <a:ext cx="6579108" cy="2044675"/>
          </a:xfrm>
          <a:prstGeom prst="rect">
            <a:avLst/>
          </a:prstGeom>
        </p:spPr>
        <p:txBody>
          <a:bodyPr vert="horz" lIns="91440" tIns="45720" rIns="91440" bIns="45720" rtlCol="0">
            <a:normAutofit fontScale="85000" lnSpcReduction="20000"/>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r>
              <a:rPr lang="en-US" b="1"/>
              <a:t>Auto-ethnography:</a:t>
            </a:r>
            <a:r>
              <a:rPr lang="en-US"/>
              <a:t> Anatomy Lab students created self-reflections regarding their own anatomy and bodily histories</a:t>
            </a:r>
          </a:p>
          <a:p>
            <a:pPr lvl="1"/>
            <a:r>
              <a:rPr lang="en-US">
                <a:sym typeface="Wingdings"/>
              </a:rPr>
              <a:t>thematic analysis showed predominate responses of </a:t>
            </a:r>
            <a:r>
              <a:rPr lang="en-US" b="1">
                <a:sym typeface="Wingdings"/>
              </a:rPr>
              <a:t>self-appreciation/self-perception</a:t>
            </a:r>
            <a:r>
              <a:rPr lang="en-US">
                <a:sym typeface="Wingdings"/>
              </a:rPr>
              <a:t> and </a:t>
            </a:r>
            <a:r>
              <a:rPr lang="en-US" b="1">
                <a:sym typeface="Wingdings"/>
              </a:rPr>
              <a:t>practical/utility</a:t>
            </a:r>
          </a:p>
          <a:p>
            <a:r>
              <a:rPr lang="en-US" b="1">
                <a:sym typeface="Wingdings"/>
              </a:rPr>
              <a:t>Comparative Empathy:</a:t>
            </a:r>
            <a:r>
              <a:rPr lang="en-US">
                <a:sym typeface="Wingdings"/>
              </a:rPr>
              <a:t> Students are completing reflections upon their donor’s anatomy pre- and post-exposure to prototype donor stories</a:t>
            </a:r>
          </a:p>
          <a:p>
            <a:pPr lvl="1"/>
            <a:r>
              <a:rPr lang="en-US">
                <a:sym typeface="Wingdings"/>
              </a:rPr>
              <a:t>Measure </a:t>
            </a:r>
            <a:r>
              <a:rPr lang="en-US" b="1">
                <a:sym typeface="Wingdings"/>
              </a:rPr>
              <a:t>level of emotional responses</a:t>
            </a:r>
            <a:r>
              <a:rPr lang="en-US">
                <a:sym typeface="Wingdings"/>
              </a:rPr>
              <a:t> in reflections after exposure to multimodal narratives</a:t>
            </a:r>
          </a:p>
          <a:p>
            <a:r>
              <a:rPr lang="en-US" b="1">
                <a:sym typeface="Wingdings"/>
              </a:rPr>
              <a:t>Focus groups: </a:t>
            </a:r>
            <a:r>
              <a:rPr lang="en-US">
                <a:sym typeface="Wingdings"/>
              </a:rPr>
              <a:t>Currently planned with </a:t>
            </a:r>
            <a:r>
              <a:rPr lang="en-US" b="1">
                <a:sym typeface="Wingdings"/>
              </a:rPr>
              <a:t>student, faculty, and donor groups</a:t>
            </a:r>
            <a:r>
              <a:rPr lang="en-US">
                <a:sym typeface="Wingdings"/>
              </a:rPr>
              <a:t> </a:t>
            </a:r>
          </a:p>
          <a:p>
            <a:pPr lvl="1"/>
            <a:r>
              <a:rPr lang="en-US">
                <a:sym typeface="Wingdings"/>
              </a:rPr>
              <a:t>exploring narrative and imagery prototypes, collection process, feasibility, and acceptability</a:t>
            </a:r>
            <a:endParaRPr lang="en-US"/>
          </a:p>
        </p:txBody>
      </p:sp>
    </p:spTree>
    <p:custDataLst>
      <p:tags r:id="rId1"/>
    </p:custDataLst>
    <p:extLst>
      <p:ext uri="{BB962C8B-B14F-4D97-AF65-F5344CB8AC3E}">
        <p14:creationId xmlns:p14="http://schemas.microsoft.com/office/powerpoint/2010/main" val="2461295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Structured Architecture &amp; Prototyping</a:t>
            </a:r>
          </a:p>
        </p:txBody>
      </p:sp>
      <p:pic>
        <p:nvPicPr>
          <p:cNvPr id="6" name="Picture 5" descr="A picture containing text, miller&#10;&#10;Description automatically generated">
            <a:extLst>
              <a:ext uri="{FF2B5EF4-FFF2-40B4-BE49-F238E27FC236}">
                <a16:creationId xmlns:a16="http://schemas.microsoft.com/office/drawing/2014/main" id="{7A570D82-D2CA-4194-BF24-A35C6A1C97C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428943" y="2306839"/>
            <a:ext cx="6753225" cy="4551161"/>
          </a:xfrm>
          <a:prstGeom prst="rect">
            <a:avLst/>
          </a:prstGeom>
        </p:spPr>
      </p:pic>
      <p:grpSp>
        <p:nvGrpSpPr>
          <p:cNvPr id="10" name="Group 9">
            <a:extLst>
              <a:ext uri="{FF2B5EF4-FFF2-40B4-BE49-F238E27FC236}">
                <a16:creationId xmlns:a16="http://schemas.microsoft.com/office/drawing/2014/main" id="{204D1A43-D37A-4F5C-B21B-53790E5D0D97}"/>
              </a:ext>
            </a:extLst>
          </p:cNvPr>
          <p:cNvGrpSpPr/>
          <p:nvPr/>
        </p:nvGrpSpPr>
        <p:grpSpPr>
          <a:xfrm>
            <a:off x="499160" y="2207805"/>
            <a:ext cx="4837974" cy="4178566"/>
            <a:chOff x="421465" y="1867146"/>
            <a:chExt cx="4837974" cy="4178566"/>
          </a:xfrm>
        </p:grpSpPr>
        <p:pic>
          <p:nvPicPr>
            <p:cNvPr id="4" name="Graphic 3">
              <a:extLst>
                <a:ext uri="{FF2B5EF4-FFF2-40B4-BE49-F238E27FC236}">
                  <a16:creationId xmlns:a16="http://schemas.microsoft.com/office/drawing/2014/main" id="{421592E6-CFED-4AAD-BBF3-8DF9D2A0ED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1465" y="1867146"/>
              <a:ext cx="4837974" cy="4178566"/>
            </a:xfrm>
            <a:prstGeom prst="rect">
              <a:avLst/>
            </a:prstGeom>
          </p:spPr>
        </p:pic>
        <p:sp>
          <p:nvSpPr>
            <p:cNvPr id="9" name="Rectangle 8">
              <a:extLst>
                <a:ext uri="{FF2B5EF4-FFF2-40B4-BE49-F238E27FC236}">
                  <a16:creationId xmlns:a16="http://schemas.microsoft.com/office/drawing/2014/main" id="{530B51E4-CA56-42BE-BD47-507345294A29}"/>
                </a:ext>
              </a:extLst>
            </p:cNvPr>
            <p:cNvSpPr/>
            <p:nvPr/>
          </p:nvSpPr>
          <p:spPr>
            <a:xfrm>
              <a:off x="2109019" y="5818239"/>
              <a:ext cx="1482213" cy="22747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4259022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8345714" cy="1371600"/>
          </a:xfrm>
        </p:spPr>
        <p:txBody>
          <a:bodyPr>
            <a:normAutofit/>
          </a:bodyPr>
          <a:lstStyle/>
          <a:p>
            <a:r>
              <a:rPr lang="en-US" sz="3600"/>
              <a:t>Multi-Disciplinary UX-oriented Team, Design Process, and Testing Plan</a:t>
            </a:r>
          </a:p>
        </p:txBody>
      </p:sp>
      <p:pic>
        <p:nvPicPr>
          <p:cNvPr id="7" name="Content Placeholder 6" descr="A picture containing text, compact disk&#10;&#10;Description automatically generated">
            <a:extLst>
              <a:ext uri="{FF2B5EF4-FFF2-40B4-BE49-F238E27FC236}">
                <a16:creationId xmlns:a16="http://schemas.microsoft.com/office/drawing/2014/main" id="{54B7978C-7761-4E57-9FEE-EB725FB2EEFA}"/>
              </a:ext>
            </a:extLst>
          </p:cNvPr>
          <p:cNvPicPr>
            <a:picLocks noGrp="1" noChangeAspect="1"/>
          </p:cNvPicPr>
          <p:nvPr>
            <p:ph idx="1"/>
          </p:nvPr>
        </p:nvPicPr>
        <p:blipFill>
          <a:blip r:embed="rId3"/>
          <a:stretch>
            <a:fillRect/>
          </a:stretch>
        </p:blipFill>
        <p:spPr>
          <a:xfrm>
            <a:off x="9499600" y="505546"/>
            <a:ext cx="2177143" cy="5891904"/>
          </a:xfrm>
        </p:spPr>
      </p:pic>
      <p:sp>
        <p:nvSpPr>
          <p:cNvPr id="14" name="Content Placeholder 2">
            <a:extLst>
              <a:ext uri="{FF2B5EF4-FFF2-40B4-BE49-F238E27FC236}">
                <a16:creationId xmlns:a16="http://schemas.microsoft.com/office/drawing/2014/main" id="{6C1766FE-6518-4CC9-A633-710BA4AC7F93}"/>
              </a:ext>
            </a:extLst>
          </p:cNvPr>
          <p:cNvSpPr txBox="1">
            <a:spLocks/>
          </p:cNvSpPr>
          <p:nvPr/>
        </p:nvSpPr>
        <p:spPr>
          <a:xfrm>
            <a:off x="817520" y="2095991"/>
            <a:ext cx="8434055" cy="4005985"/>
          </a:xfrm>
          <a:prstGeom prst="rect">
            <a:avLst/>
          </a:prstGeom>
        </p:spPr>
        <p:txBody>
          <a:bodyPr vert="horz" lIns="91440" tIns="45720" rIns="91440" bIns="45720" rtlCol="0">
            <a:normAutofit/>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r>
              <a:rPr lang="en-US" b="1"/>
              <a:t>Team-wide UX process:</a:t>
            </a:r>
            <a:r>
              <a:rPr lang="en-US"/>
              <a:t> Researchers and students worked closely with project scientists including developers, designers, and UX specialists to focus on experience-centric approaches throughout the ideation, design, and testing process.</a:t>
            </a:r>
          </a:p>
          <a:p>
            <a:r>
              <a:rPr lang="en-US" b="1">
                <a:sym typeface="Wingdings"/>
              </a:rPr>
              <a:t>Persona Development and discovery: </a:t>
            </a:r>
            <a:r>
              <a:rPr lang="en-US">
                <a:sym typeface="Wingdings"/>
              </a:rPr>
              <a:t>Students were tasked with creation and curation of various user personas to explore interconnectedness of needs and points of friction across the entire process, from candidate solicitation through return of remains to family.</a:t>
            </a:r>
          </a:p>
          <a:p>
            <a:r>
              <a:rPr lang="en-US" b="1">
                <a:sym typeface="Wingdings"/>
              </a:rPr>
              <a:t>MVP-oriented testable design:</a:t>
            </a:r>
            <a:r>
              <a:rPr lang="en-US">
                <a:sym typeface="Wingdings"/>
              </a:rPr>
              <a:t> Researchers have designated Minimum Viable Products at scale to deliver assessable prototypes to users and focus groups throughout the project</a:t>
            </a:r>
          </a:p>
          <a:p>
            <a:r>
              <a:rPr lang="en-US" b="1">
                <a:sym typeface="Wingdings"/>
              </a:rPr>
              <a:t>Iterative Testing: </a:t>
            </a:r>
            <a:r>
              <a:rPr lang="en-US">
                <a:sym typeface="Wingdings"/>
              </a:rPr>
              <a:t>Design and documentation of multiple MVPs oriented towards testing across entire design process via focus groups, moderated testing, cohort-scale pilots</a:t>
            </a:r>
          </a:p>
          <a:p>
            <a:pPr lvl="1"/>
            <a:r>
              <a:rPr lang="en-US" b="1">
                <a:sym typeface="Wingdings"/>
              </a:rPr>
              <a:t>Complete: </a:t>
            </a:r>
            <a:r>
              <a:rPr lang="en-US" err="1">
                <a:sym typeface="Wingdings"/>
              </a:rPr>
              <a:t>Powerpoint</a:t>
            </a:r>
            <a:r>
              <a:rPr lang="en-US">
                <a:sym typeface="Wingdings"/>
              </a:rPr>
              <a:t>-based </a:t>
            </a:r>
            <a:r>
              <a:rPr lang="en-US" b="1" i="1">
                <a:sym typeface="Wingdings"/>
              </a:rPr>
              <a:t>single-donor multimodal narrative</a:t>
            </a:r>
          </a:p>
          <a:p>
            <a:pPr lvl="1"/>
            <a:r>
              <a:rPr lang="en-US" b="1">
                <a:sym typeface="Wingdings"/>
              </a:rPr>
              <a:t>In Development:</a:t>
            </a:r>
            <a:r>
              <a:rPr lang="en-US">
                <a:sym typeface="Wingdings"/>
              </a:rPr>
              <a:t> Structured experiential </a:t>
            </a:r>
            <a:r>
              <a:rPr lang="en-US" b="1" i="1">
                <a:sym typeface="Wingdings"/>
              </a:rPr>
              <a:t>VR anatomy lab</a:t>
            </a:r>
            <a:r>
              <a:rPr lang="en-US" i="1">
                <a:sym typeface="Wingdings"/>
              </a:rPr>
              <a:t> </a:t>
            </a:r>
            <a:r>
              <a:rPr lang="en-US">
                <a:sym typeface="Wingdings"/>
              </a:rPr>
              <a:t>preparatory environment</a:t>
            </a:r>
          </a:p>
          <a:p>
            <a:pPr lvl="1"/>
            <a:r>
              <a:rPr lang="en-US" b="1">
                <a:sym typeface="Wingdings"/>
              </a:rPr>
              <a:t>Upcoming:</a:t>
            </a:r>
            <a:r>
              <a:rPr lang="en-US">
                <a:sym typeface="Wingdings"/>
              </a:rPr>
              <a:t> Semi-automated </a:t>
            </a:r>
            <a:r>
              <a:rPr lang="en-US" b="1" i="1">
                <a:sym typeface="Wingdings"/>
              </a:rPr>
              <a:t>narrative elements assembly </a:t>
            </a:r>
            <a:r>
              <a:rPr lang="en-US">
                <a:sym typeface="Wingdings"/>
              </a:rPr>
              <a:t>through topics-based narrative modeling</a:t>
            </a:r>
          </a:p>
          <a:p>
            <a:pPr lvl="1"/>
            <a:r>
              <a:rPr lang="en-US" b="1">
                <a:sym typeface="Wingdings"/>
              </a:rPr>
              <a:t>Upcoming:</a:t>
            </a:r>
            <a:r>
              <a:rPr lang="en-US">
                <a:sym typeface="Wingdings"/>
              </a:rPr>
              <a:t> Robust </a:t>
            </a:r>
            <a:r>
              <a:rPr lang="en-US" b="1">
                <a:sym typeface="Wingdings"/>
              </a:rPr>
              <a:t>narrative engine </a:t>
            </a:r>
            <a:r>
              <a:rPr lang="en-US">
                <a:sym typeface="Wingdings"/>
              </a:rPr>
              <a:t>generating donor-based content across anatomy lab experiences</a:t>
            </a:r>
            <a:endParaRPr lang="en-US" b="1">
              <a:sym typeface="Wingdings"/>
            </a:endParaRPr>
          </a:p>
        </p:txBody>
      </p:sp>
    </p:spTree>
    <p:custDataLst>
      <p:tags r:id="rId1"/>
    </p:custDataLst>
    <p:extLst>
      <p:ext uri="{BB962C8B-B14F-4D97-AF65-F5344CB8AC3E}">
        <p14:creationId xmlns:p14="http://schemas.microsoft.com/office/powerpoint/2010/main" val="2384427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B528E033-6B68-4260-93E1-4EBCA5A10576}"/>
              </a:ext>
            </a:extLst>
          </p:cNvPr>
          <p:cNvGraphicFramePr>
            <a:graphicFrameLocks noChangeAspect="1"/>
          </p:cNvGraphicFramePr>
          <p:nvPr>
            <p:extLst>
              <p:ext uri="{D42A27DB-BD31-4B8C-83A1-F6EECF244321}">
                <p14:modId xmlns:p14="http://schemas.microsoft.com/office/powerpoint/2010/main" val="2803484717"/>
              </p:ext>
            </p:extLst>
          </p:nvPr>
        </p:nvGraphicFramePr>
        <p:xfrm>
          <a:off x="12616" y="18439"/>
          <a:ext cx="12146218" cy="6832248"/>
        </p:xfrm>
        <a:graphic>
          <a:graphicData uri="http://schemas.openxmlformats.org/presentationml/2006/ole">
            <mc:AlternateContent xmlns:mc="http://schemas.openxmlformats.org/markup-compatibility/2006">
              <mc:Choice xmlns:v="urn:schemas-microsoft-com:vml" Requires="v">
                <p:oleObj spid="_x0000_s24577" name="Acrobat Document" r:id="rId3" imgW="9143910" imgH="5143500" progId="Acrobat.Document.DC">
                  <p:embed/>
                </p:oleObj>
              </mc:Choice>
              <mc:Fallback>
                <p:oleObj name="Acrobat Document" r:id="rId3" imgW="9143910" imgH="5143500" progId="Acrobat.Document.DC">
                  <p:embed/>
                  <p:pic>
                    <p:nvPicPr>
                      <p:cNvPr id="4" name="Object 3">
                        <a:extLst>
                          <a:ext uri="{FF2B5EF4-FFF2-40B4-BE49-F238E27FC236}">
                            <a16:creationId xmlns:a16="http://schemas.microsoft.com/office/drawing/2014/main" id="{B528E033-6B68-4260-93E1-4EBCA5A10576}"/>
                          </a:ext>
                        </a:extLst>
                      </p:cNvPr>
                      <p:cNvPicPr/>
                      <p:nvPr/>
                    </p:nvPicPr>
                    <p:blipFill>
                      <a:blip r:embed="rId4"/>
                      <a:stretch>
                        <a:fillRect/>
                      </a:stretch>
                    </p:blipFill>
                    <p:spPr>
                      <a:xfrm>
                        <a:off x="12616" y="18439"/>
                        <a:ext cx="12146218" cy="6832248"/>
                      </a:xfrm>
                      <a:prstGeom prst="rect">
                        <a:avLst/>
                      </a:prstGeom>
                    </p:spPr>
                  </p:pic>
                </p:oleObj>
              </mc:Fallback>
            </mc:AlternateContent>
          </a:graphicData>
        </a:graphic>
      </p:graphicFrame>
    </p:spTree>
    <p:extLst>
      <p:ext uri="{BB962C8B-B14F-4D97-AF65-F5344CB8AC3E}">
        <p14:creationId xmlns:p14="http://schemas.microsoft.com/office/powerpoint/2010/main" val="525561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9BB0B-E966-4C35-822D-44E94652181F}"/>
              </a:ext>
            </a:extLst>
          </p:cNvPr>
          <p:cNvSpPr>
            <a:spLocks noGrp="1"/>
          </p:cNvSpPr>
          <p:nvPr>
            <p:ph type="title"/>
          </p:nvPr>
        </p:nvSpPr>
        <p:spPr>
          <a:xfrm>
            <a:off x="1066800" y="642594"/>
            <a:ext cx="10058400" cy="749924"/>
          </a:xfrm>
        </p:spPr>
        <p:txBody>
          <a:bodyPr>
            <a:normAutofit/>
          </a:bodyPr>
          <a:lstStyle/>
          <a:p>
            <a:r>
              <a:rPr lang="en-US" sz="3200"/>
              <a:t>Ongoing UX challenges</a:t>
            </a:r>
          </a:p>
        </p:txBody>
      </p:sp>
      <p:sp>
        <p:nvSpPr>
          <p:cNvPr id="3" name="Content Placeholder 2">
            <a:extLst>
              <a:ext uri="{FF2B5EF4-FFF2-40B4-BE49-F238E27FC236}">
                <a16:creationId xmlns:a16="http://schemas.microsoft.com/office/drawing/2014/main" id="{C9D4E459-235C-4B83-93A5-9F0914EA954C}"/>
              </a:ext>
            </a:extLst>
          </p:cNvPr>
          <p:cNvSpPr>
            <a:spLocks noGrp="1"/>
          </p:cNvSpPr>
          <p:nvPr>
            <p:ph idx="1"/>
          </p:nvPr>
        </p:nvSpPr>
        <p:spPr>
          <a:xfrm>
            <a:off x="1066800" y="1296895"/>
            <a:ext cx="10058400" cy="1946835"/>
          </a:xfrm>
        </p:spPr>
        <p:txBody>
          <a:bodyPr>
            <a:normAutofit fontScale="92500" lnSpcReduction="20000"/>
          </a:bodyPr>
          <a:lstStyle/>
          <a:p>
            <a:r>
              <a:rPr lang="en-US"/>
              <a:t>Working with a multidisciplinary, student-centric team, </a:t>
            </a:r>
            <a:r>
              <a:rPr lang="en-US" b="1"/>
              <a:t>building shared design language and framework of ethics &amp; values </a:t>
            </a:r>
            <a:r>
              <a:rPr lang="en-US"/>
              <a:t>in design (UD doesn’t work, ID doesn’t quite work, etc.</a:t>
            </a:r>
          </a:p>
          <a:p>
            <a:r>
              <a:rPr lang="en-US"/>
              <a:t>Differentiating the User Experience and the Customer Experience</a:t>
            </a:r>
          </a:p>
          <a:p>
            <a:pPr lvl="1"/>
            <a:r>
              <a:rPr lang="en-US"/>
              <a:t>Exploring the notion of users </a:t>
            </a:r>
            <a:r>
              <a:rPr lang="en-US" i="1"/>
              <a:t>absent</a:t>
            </a:r>
            <a:r>
              <a:rPr lang="en-US"/>
              <a:t> within the final system and the premise of </a:t>
            </a:r>
            <a:r>
              <a:rPr lang="en-US" i="1"/>
              <a:t>honoring </a:t>
            </a:r>
            <a:r>
              <a:rPr lang="en-US"/>
              <a:t>absent users in design</a:t>
            </a:r>
          </a:p>
          <a:p>
            <a:pPr lvl="1"/>
            <a:r>
              <a:rPr lang="en-US"/>
              <a:t>Conceptualizing a </a:t>
            </a:r>
            <a:r>
              <a:rPr lang="en-US" i="1"/>
              <a:t>latent image</a:t>
            </a:r>
            <a:r>
              <a:rPr lang="en-US"/>
              <a:t> of a user external to the process but internal to the ethical frame and content of the project</a:t>
            </a:r>
          </a:p>
          <a:p>
            <a:r>
              <a:rPr lang="en-US"/>
              <a:t>Customer Experience </a:t>
            </a:r>
            <a:r>
              <a:rPr lang="en-US" b="1"/>
              <a:t>may be a better framework</a:t>
            </a:r>
            <a:r>
              <a:rPr lang="en-US"/>
              <a:t> here, because it conceptualizes pre-user onboarding, post-use stance, and product perception across both the user base and the non-users (van de Sand et al. 2020). What does the user/customer journey map tell us after the user has died?</a:t>
            </a:r>
          </a:p>
        </p:txBody>
      </p:sp>
      <p:sp>
        <p:nvSpPr>
          <p:cNvPr id="5" name="TextBox 4">
            <a:extLst>
              <a:ext uri="{FF2B5EF4-FFF2-40B4-BE49-F238E27FC236}">
                <a16:creationId xmlns:a16="http://schemas.microsoft.com/office/drawing/2014/main" id="{7F949E61-DE06-4B0A-8856-E7B6A1A68612}"/>
              </a:ext>
            </a:extLst>
          </p:cNvPr>
          <p:cNvSpPr txBox="1"/>
          <p:nvPr/>
        </p:nvSpPr>
        <p:spPr>
          <a:xfrm>
            <a:off x="1616635" y="5659716"/>
            <a:ext cx="8958730" cy="723275"/>
          </a:xfrm>
          <a:prstGeom prst="rect">
            <a:avLst/>
          </a:prstGeom>
          <a:noFill/>
        </p:spPr>
        <p:txBody>
          <a:bodyPr wrap="square">
            <a:spAutoFit/>
          </a:bodyPr>
          <a:lstStyle/>
          <a:p>
            <a:pPr marL="0" indent="0">
              <a:spcAft>
                <a:spcPts val="600"/>
              </a:spcAft>
              <a:buNone/>
            </a:pPr>
            <a:r>
              <a:rPr lang="en-US" sz="900"/>
              <a:t>Moon, J. H., Lim, S. T., Park, C. L., Lee, I. S., &amp; Kim, J. W. (2008). Conceptual Study on User Experience in HCI: Definition of UX and Introduction of a New Concept of CX (Co-Experience). </a:t>
            </a:r>
            <a:r>
              <a:rPr lang="en-US" sz="900" i="1"/>
              <a:t>Journal of the HCI Society of Korea, 3</a:t>
            </a:r>
            <a:r>
              <a:rPr lang="en-US" sz="900"/>
              <a:t>(1), 9-17.</a:t>
            </a:r>
          </a:p>
          <a:p>
            <a:pPr marL="0" indent="0">
              <a:spcAft>
                <a:spcPts val="600"/>
              </a:spcAft>
              <a:buNone/>
            </a:pPr>
            <a:r>
              <a:rPr lang="en-US" sz="900"/>
              <a:t>van de Sand, F., </a:t>
            </a:r>
            <a:r>
              <a:rPr lang="en-US" sz="900" err="1"/>
              <a:t>Frison</a:t>
            </a:r>
            <a:r>
              <a:rPr lang="en-US" sz="900"/>
              <a:t>, A. K., Zotz, P., </a:t>
            </a:r>
            <a:r>
              <a:rPr lang="en-US" sz="900" err="1"/>
              <a:t>Riener</a:t>
            </a:r>
            <a:r>
              <a:rPr lang="en-US" sz="900"/>
              <a:t>, A., &amp; Holl, K. (2020). The Intersection of User Experience (UX), Customer Experience (CX), and Brand Experience (BX). In </a:t>
            </a:r>
            <a:r>
              <a:rPr lang="en-US" sz="900" i="1"/>
              <a:t>User Experience Is Brand Experience</a:t>
            </a:r>
            <a:r>
              <a:rPr lang="en-US" sz="900"/>
              <a:t> (pp. 71-93). Springer, Cham.</a:t>
            </a:r>
          </a:p>
        </p:txBody>
      </p:sp>
      <p:sp>
        <p:nvSpPr>
          <p:cNvPr id="10" name="Title 1">
            <a:extLst>
              <a:ext uri="{FF2B5EF4-FFF2-40B4-BE49-F238E27FC236}">
                <a16:creationId xmlns:a16="http://schemas.microsoft.com/office/drawing/2014/main" id="{DA64A967-0C56-4AFB-89FC-81D73AB675DF}"/>
              </a:ext>
            </a:extLst>
          </p:cNvPr>
          <p:cNvSpPr txBox="1">
            <a:spLocks/>
          </p:cNvSpPr>
          <p:nvPr/>
        </p:nvSpPr>
        <p:spPr>
          <a:xfrm>
            <a:off x="1066800" y="3357346"/>
            <a:ext cx="10058400" cy="7499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a:lstStyle>
          <a:p>
            <a:r>
              <a:rPr lang="en-US" sz="3200"/>
              <a:t>Difficult Questions</a:t>
            </a:r>
          </a:p>
        </p:txBody>
      </p:sp>
      <p:sp>
        <p:nvSpPr>
          <p:cNvPr id="11" name="Content Placeholder 2">
            <a:extLst>
              <a:ext uri="{FF2B5EF4-FFF2-40B4-BE49-F238E27FC236}">
                <a16:creationId xmlns:a16="http://schemas.microsoft.com/office/drawing/2014/main" id="{65333793-5542-4BD2-A048-40ADBB25F3B4}"/>
              </a:ext>
            </a:extLst>
          </p:cNvPr>
          <p:cNvSpPr txBox="1">
            <a:spLocks/>
          </p:cNvSpPr>
          <p:nvPr/>
        </p:nvSpPr>
        <p:spPr>
          <a:xfrm>
            <a:off x="1066800" y="4017629"/>
            <a:ext cx="10058400" cy="1319364"/>
          </a:xfrm>
          <a:prstGeom prst="rect">
            <a:avLst/>
          </a:prstGeom>
        </p:spPr>
        <p:txBody>
          <a:bodyPr vert="horz" lIns="91440" tIns="45720" rIns="91440" bIns="45720" rtlCol="0">
            <a:normAutofit/>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r>
              <a:rPr lang="en-US"/>
              <a:t>What does it mean to have </a:t>
            </a:r>
            <a:r>
              <a:rPr lang="en-US" b="1"/>
              <a:t>user touchpoints </a:t>
            </a:r>
            <a:r>
              <a:rPr lang="en-US"/>
              <a:t>post-mortem?</a:t>
            </a:r>
          </a:p>
          <a:p>
            <a:r>
              <a:rPr lang="en-US"/>
              <a:t>How does </a:t>
            </a:r>
            <a:r>
              <a:rPr lang="en-US" b="1"/>
              <a:t>a persona who passes away</a:t>
            </a:r>
            <a:r>
              <a:rPr lang="en-US"/>
              <a:t> </a:t>
            </a:r>
            <a:r>
              <a:rPr lang="en-US" b="1"/>
              <a:t>during the process </a:t>
            </a:r>
            <a:r>
              <a:rPr lang="en-US"/>
              <a:t>inform </a:t>
            </a:r>
            <a:r>
              <a:rPr lang="en-US" i="1"/>
              <a:t>experience</a:t>
            </a:r>
            <a:r>
              <a:rPr lang="en-US"/>
              <a:t> from a perspective of ethics?</a:t>
            </a:r>
          </a:p>
          <a:p>
            <a:r>
              <a:rPr lang="en-US"/>
              <a:t>How do we explore </a:t>
            </a:r>
            <a:r>
              <a:rPr lang="en-US" b="1"/>
              <a:t>collaborative ethics utilizing a digital empathy model</a:t>
            </a:r>
            <a:r>
              <a:rPr lang="en-US"/>
              <a:t>, and what is the nature of the collaborative experience between living and non-living users (Moon et al 2008)?</a:t>
            </a:r>
          </a:p>
        </p:txBody>
      </p:sp>
      <p:cxnSp>
        <p:nvCxnSpPr>
          <p:cNvPr id="6" name="Straight Connector 5">
            <a:extLst>
              <a:ext uri="{FF2B5EF4-FFF2-40B4-BE49-F238E27FC236}">
                <a16:creationId xmlns:a16="http://schemas.microsoft.com/office/drawing/2014/main" id="{1B4BC983-14F1-48AB-84A9-AB655F729A6E}"/>
              </a:ext>
            </a:extLst>
          </p:cNvPr>
          <p:cNvCxnSpPr>
            <a:cxnSpLocks/>
          </p:cNvCxnSpPr>
          <p:nvPr/>
        </p:nvCxnSpPr>
        <p:spPr>
          <a:xfrm>
            <a:off x="956235" y="5576047"/>
            <a:ext cx="10225741"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8088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FA2F0C-76F0-4D01-85C2-F90D22DFF524}"/>
              </a:ext>
            </a:extLst>
          </p:cNvPr>
          <p:cNvSpPr>
            <a:spLocks noGrp="1"/>
          </p:cNvSpPr>
          <p:nvPr>
            <p:ph type="title"/>
          </p:nvPr>
        </p:nvSpPr>
        <p:spPr>
          <a:xfrm>
            <a:off x="1066800" y="6101977"/>
            <a:ext cx="10058400" cy="394447"/>
          </a:xfrm>
        </p:spPr>
        <p:txBody>
          <a:bodyPr>
            <a:normAutofit/>
          </a:bodyPr>
          <a:lstStyle/>
          <a:p>
            <a:pPr algn="ctr"/>
            <a:r>
              <a:rPr lang="en-US" sz="2000" i="1" u="none" strike="noStrike">
                <a:solidFill>
                  <a:schemeClr val="tx1"/>
                </a:solidFill>
                <a:effectLst/>
                <a:latin typeface="Segoe UI" panose="020B0502040204020203" pitchFamily="34" charset="0"/>
                <a:ea typeface="FangSong" panose="020B0503020204020204" pitchFamily="49" charset="-122"/>
                <a:cs typeface="Segoe UI" panose="020B0502040204020203" pitchFamily="34" charset="0"/>
              </a:rPr>
              <a:t>Anatomical Lab Images by Kyle </a:t>
            </a:r>
            <a:r>
              <a:rPr lang="en-US" sz="2000" i="1" u="none" strike="noStrike" err="1">
                <a:solidFill>
                  <a:schemeClr val="tx1"/>
                </a:solidFill>
                <a:effectLst/>
                <a:latin typeface="Segoe UI" panose="020B0502040204020203" pitchFamily="34" charset="0"/>
                <a:ea typeface="FangSong" panose="020B0503020204020204" pitchFamily="49" charset="-122"/>
                <a:cs typeface="Segoe UI" panose="020B0502040204020203" pitchFamily="34" charset="0"/>
              </a:rPr>
              <a:t>Zeltmann</a:t>
            </a:r>
            <a:endParaRPr lang="en-US" sz="2000" i="1">
              <a:solidFill>
                <a:schemeClr val="tx1"/>
              </a:solidFill>
              <a:latin typeface="Segoe UI" panose="020B0502040204020203" pitchFamily="34" charset="0"/>
              <a:ea typeface="FangSong" panose="020B0503020204020204" pitchFamily="49" charset="-122"/>
              <a:cs typeface="Segoe UI" panose="020B0502040204020203" pitchFamily="34" charset="0"/>
            </a:endParaRPr>
          </a:p>
        </p:txBody>
      </p:sp>
      <p:pic>
        <p:nvPicPr>
          <p:cNvPr id="13" name="Picture 2">
            <a:extLst>
              <a:ext uri="{FF2B5EF4-FFF2-40B4-BE49-F238E27FC236}">
                <a16:creationId xmlns:a16="http://schemas.microsoft.com/office/drawing/2014/main" id="{9A5C439D-1DF9-48AD-8FB3-3DBDD46E088A}"/>
              </a:ext>
            </a:extLst>
          </p:cNvPr>
          <p:cNvPicPr>
            <a:picLocks noChangeAspect="1" noChangeArrowheads="1"/>
          </p:cNvPicPr>
          <p:nvPr/>
        </p:nvPicPr>
        <p:blipFill>
          <a:blip r:embed="rId2" cstate="hqprint">
            <a:alphaModFix/>
            <a:extLst>
              <a:ext uri="{28A0092B-C50C-407E-A947-70E740481C1C}">
                <a14:useLocalDpi xmlns:a14="http://schemas.microsoft.com/office/drawing/2010/main"/>
              </a:ext>
            </a:extLst>
          </a:blip>
          <a:srcRect/>
          <a:stretch>
            <a:fillRect/>
          </a:stretch>
        </p:blipFill>
        <p:spPr bwMode="auto">
          <a:xfrm>
            <a:off x="9260878" y="4734247"/>
            <a:ext cx="1864322" cy="67029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Logo&#10;&#10;Description automatically generated">
            <a:extLst>
              <a:ext uri="{FF2B5EF4-FFF2-40B4-BE49-F238E27FC236}">
                <a16:creationId xmlns:a16="http://schemas.microsoft.com/office/drawing/2014/main" id="{F9160363-3C0D-4F53-A4EF-7FE7114A997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74141" y="4371385"/>
            <a:ext cx="1913471" cy="1076327"/>
          </a:xfrm>
          <a:prstGeom prst="rect">
            <a:avLst/>
          </a:prstGeom>
        </p:spPr>
      </p:pic>
      <p:pic>
        <p:nvPicPr>
          <p:cNvPr id="15" name="Picture 4">
            <a:extLst>
              <a:ext uri="{FF2B5EF4-FFF2-40B4-BE49-F238E27FC236}">
                <a16:creationId xmlns:a16="http://schemas.microsoft.com/office/drawing/2014/main" id="{ECE2874A-2E6E-459D-AB73-A9D068BED624}"/>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t="37711" b="36517"/>
          <a:stretch/>
        </p:blipFill>
        <p:spPr bwMode="auto">
          <a:xfrm>
            <a:off x="3433668" y="4732675"/>
            <a:ext cx="3087713" cy="67344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Logo&#10;&#10;Description automatically generated">
            <a:extLst>
              <a:ext uri="{FF2B5EF4-FFF2-40B4-BE49-F238E27FC236}">
                <a16:creationId xmlns:a16="http://schemas.microsoft.com/office/drawing/2014/main" id="{EF622609-CD0C-4B94-A037-C089E2DBFD0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17781" y="4675430"/>
            <a:ext cx="2103398" cy="1064264"/>
          </a:xfrm>
          <a:prstGeom prst="rect">
            <a:avLst/>
          </a:prstGeom>
        </p:spPr>
      </p:pic>
      <p:pic>
        <p:nvPicPr>
          <p:cNvPr id="17" name="Graphic 16">
            <a:extLst>
              <a:ext uri="{FF2B5EF4-FFF2-40B4-BE49-F238E27FC236}">
                <a16:creationId xmlns:a16="http://schemas.microsoft.com/office/drawing/2014/main" id="{77642C63-1FEE-4B15-972C-DDECB7314A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95199" y="2265421"/>
            <a:ext cx="5786874" cy="1890379"/>
          </a:xfrm>
          <a:prstGeom prst="rect">
            <a:avLst/>
          </a:prstGeom>
        </p:spPr>
      </p:pic>
      <p:sp>
        <p:nvSpPr>
          <p:cNvPr id="18" name="Title 1">
            <a:extLst>
              <a:ext uri="{FF2B5EF4-FFF2-40B4-BE49-F238E27FC236}">
                <a16:creationId xmlns:a16="http://schemas.microsoft.com/office/drawing/2014/main" id="{914BADAA-A3FF-40A2-977F-2EE33FA3D655}"/>
              </a:ext>
            </a:extLst>
          </p:cNvPr>
          <p:cNvSpPr txBox="1">
            <a:spLocks/>
          </p:cNvSpPr>
          <p:nvPr/>
        </p:nvSpPr>
        <p:spPr>
          <a:xfrm>
            <a:off x="1066800" y="1263183"/>
            <a:ext cx="10058400" cy="658012"/>
          </a:xfrm>
          <a:prstGeom prst="rect">
            <a:avLst/>
          </a:prstGeom>
        </p:spPr>
        <p:txBody>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a:lstStyle>
          <a:p>
            <a:pPr algn="ctr"/>
            <a:r>
              <a:rPr lang="en-US" sz="5400" b="1"/>
              <a:t>THANK YOU!</a:t>
            </a:r>
          </a:p>
        </p:txBody>
      </p:sp>
    </p:spTree>
    <p:extLst>
      <p:ext uri="{BB962C8B-B14F-4D97-AF65-F5344CB8AC3E}">
        <p14:creationId xmlns:p14="http://schemas.microsoft.com/office/powerpoint/2010/main" val="6681523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89b5805e-44a0-44a9-aca5-86a95ad8caa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B330F268F15A4AAF9918162F4DD013" ma:contentTypeVersion="9" ma:contentTypeDescription="Create a new document." ma:contentTypeScope="" ma:versionID="85a21b200d52cff8e47f47b2ca4833d5">
  <xsd:schema xmlns:xsd="http://www.w3.org/2001/XMLSchema" xmlns:xs="http://www.w3.org/2001/XMLSchema" xmlns:p="http://schemas.microsoft.com/office/2006/metadata/properties" xmlns:ns2="89b5805e-44a0-44a9-aca5-86a95ad8caaa" targetNamespace="http://schemas.microsoft.com/office/2006/metadata/properties" ma:root="true" ma:fieldsID="bb1375992e926c420c00b0556214d6ac" ns2:_="">
    <xsd:import namespace="89b5805e-44a0-44a9-aca5-86a95ad8caa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b5805e-44a0-44a9-aca5-86a95ad8ca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6BCBFB-BBC7-42F1-95CD-058E172363A0}">
  <ds:schemaRefs>
    <ds:schemaRef ds:uri="7ae2b373-7744-4c9d-be8d-161aac8f5e35"/>
    <ds:schemaRef ds:uri="89b5805e-44a0-44a9-aca5-86a95ad8caaa"/>
    <ds:schemaRef ds:uri="f67fb342-d284-44e8-9451-292ead39b8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905816E-71E4-4370-9204-50D2F675699E}">
  <ds:schemaRefs>
    <ds:schemaRef ds:uri="89b5805e-44a0-44a9-aca5-86a95ad8ca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{5A6B5047-09F3-4471-8D7D-6768A4C6488A}tf11531919_win32</Template>
  <Application>Microsoft Office PowerPoint</Application>
  <PresentationFormat>Widescreen</PresentationFormat>
  <Slides>12</Slides>
  <Notes>3</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SavonVTI</vt:lpstr>
      <vt:lpstr>Designing Living Donor Narratives to engender Anatomy Lab Learner Empathy</vt:lpstr>
      <vt:lpstr>PowerPoint Presentation</vt:lpstr>
      <vt:lpstr>PowerPoint Presentation</vt:lpstr>
      <vt:lpstr>PowerPoint Presentation</vt:lpstr>
      <vt:lpstr>PowerPoint Presentation</vt:lpstr>
      <vt:lpstr>PowerPoint Presentation</vt:lpstr>
      <vt:lpstr>Design Context &amp; Informational Challenges</vt:lpstr>
      <vt:lpstr>Structured Architecture &amp; Prototyping</vt:lpstr>
      <vt:lpstr>Multi-Disciplinary UX-oriented Team, Design Process, and Testing Plan</vt:lpstr>
      <vt:lpstr>PowerPoint Presentation</vt:lpstr>
      <vt:lpstr>Ongoing UX challenges</vt:lpstr>
      <vt:lpstr>Anatomical Lab Images by Kyle Zeltmann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Living Donor Narratives to engender Anatomy Lab Learner Empathy</dc:title>
  <dc:creator>Nielsen, Alex C.</dc:creator>
  <cp:revision>1</cp:revision>
  <dcterms:created xsi:type="dcterms:W3CDTF">2021-02-16T17:08:51Z</dcterms:created>
  <dcterms:modified xsi:type="dcterms:W3CDTF">2021-02-23T18:43:24Z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0x01010072B330F268F15A4AAF9918162F4DD013</vt:lpwstr>
  </property>
</Properties>
</file>