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Calibri" panose="020F0502020204030204" pitchFamily="34" charset="0"/>
      <p:regular r:id="rId21"/>
      <p:bold r:id="rId22"/>
      <p:italic r:id="rId23"/>
      <p:boldItalic r:id="rId24"/>
    </p:embeddedFont>
    <p:embeddedFont>
      <p:font typeface="Montserrat" panose="020B0604020202020204" charset="0"/>
      <p:regular r:id="rId25"/>
      <p:bold r:id="rId26"/>
      <p:italic r:id="rId27"/>
      <p:boldItalic r:id="rId28"/>
    </p:embeddedFont>
    <p:embeddedFont>
      <p:font typeface="Quicksand" panose="020B0604020202020204"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108"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d355afc1a_0_2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d355afc1a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602683aeb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602683aeb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bdc4ddc14e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bdc4ddc14e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bdc4ddc14e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bdc4ddc14e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bdc4ddc14e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bdc4ddc14e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bdc4ddc14e_0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bdc4ddc14e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bdc4ddc14e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bdc4ddc14e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dc4ddc14e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bdc4ddc14e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bdc4ddc14e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bdc4ddc14e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c003968fc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c003968fc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c003968fca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c003968fc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bdc5a94820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bdc5a94820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Image source: https://www.architech.ca/responsive-vs-adaptive-web-design-for-ui-ux/</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bdc5a94820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bdc5a94820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Image source: </a:t>
            </a:r>
            <a:r>
              <a:rPr lang="en" sz="1000">
                <a:solidFill>
                  <a:schemeClr val="dk1"/>
                </a:solidFill>
              </a:rPr>
              <a:t>https://www.firstclasswebdesign.co.uk/mobile-friendly-website-design/example-of-responsive-and-non-responsive-website-on-mobile-device/</a:t>
            </a:r>
            <a:endParaRPr sz="1000" u="sng">
              <a:solidFill>
                <a:schemeClr val="hlink"/>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bdc5a94820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bdc5a94820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bdc4ddc14e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bdc4ddc14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bdc5a94820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bdc5a94820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bdc5a94820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bdc5a94820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bdc5a94820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bdc5a94820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bit.ly/3doHn6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725750"/>
            <a:ext cx="9144000" cy="44178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txBox="1">
            <a:spLocks noGrp="1"/>
          </p:cNvSpPr>
          <p:nvPr>
            <p:ph type="title"/>
          </p:nvPr>
        </p:nvSpPr>
        <p:spPr>
          <a:xfrm>
            <a:off x="311700" y="24097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000000"/>
                </a:solidFill>
                <a:latin typeface="Montserrat"/>
                <a:ea typeface="Montserrat"/>
                <a:cs typeface="Montserrat"/>
                <a:sym typeface="Montserrat"/>
              </a:rPr>
              <a:t>Presenters:</a:t>
            </a:r>
            <a:endParaRPr sz="1800">
              <a:solidFill>
                <a:srgbClr val="000000"/>
              </a:solidFill>
              <a:latin typeface="Montserrat"/>
              <a:ea typeface="Montserrat"/>
              <a:cs typeface="Montserrat"/>
              <a:sym typeface="Montserrat"/>
            </a:endParaRPr>
          </a:p>
        </p:txBody>
      </p:sp>
      <p:sp>
        <p:nvSpPr>
          <p:cNvPr id="56" name="Google Shape;56;p13"/>
          <p:cNvSpPr txBox="1">
            <a:spLocks noGrp="1"/>
          </p:cNvSpPr>
          <p:nvPr>
            <p:ph type="body" idx="1"/>
          </p:nvPr>
        </p:nvSpPr>
        <p:spPr>
          <a:xfrm>
            <a:off x="311700" y="2648288"/>
            <a:ext cx="4898700" cy="572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r>
              <a:rPr lang="en" sz="1100" b="1" i="1">
                <a:solidFill>
                  <a:srgbClr val="000000"/>
                </a:solidFill>
                <a:latin typeface="Quicksand"/>
                <a:ea typeface="Quicksand"/>
                <a:cs typeface="Quicksand"/>
                <a:sym typeface="Quicksand"/>
              </a:rPr>
              <a:t>Dr. Guiseppe Getto</a:t>
            </a: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Clr>
                <a:schemeClr val="dk1"/>
              </a:buClr>
              <a:buSzPts val="1100"/>
              <a:buFont typeface="Arial"/>
              <a:buNone/>
            </a:pPr>
            <a:r>
              <a:rPr lang="en" sz="1100" b="1" i="1">
                <a:solidFill>
                  <a:srgbClr val="000000"/>
                </a:solidFill>
                <a:latin typeface="Quicksand"/>
                <a:ea typeface="Quicksand"/>
                <a:cs typeface="Quicksand"/>
                <a:sym typeface="Quicksand"/>
              </a:rPr>
              <a:t>Associate Professor, East Carolina University</a:t>
            </a: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r>
              <a:rPr lang="en" sz="1100" b="1" i="1">
                <a:solidFill>
                  <a:srgbClr val="000000"/>
                </a:solidFill>
                <a:latin typeface="Quicksand"/>
                <a:ea typeface="Quicksand"/>
                <a:cs typeface="Quicksand"/>
                <a:sym typeface="Quicksand"/>
              </a:rPr>
              <a:t>Dr. Jack T. Labriola</a:t>
            </a: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r>
              <a:rPr lang="en" sz="1100" b="1" i="1">
                <a:solidFill>
                  <a:srgbClr val="000000"/>
                </a:solidFill>
                <a:latin typeface="Quicksand"/>
                <a:ea typeface="Quicksand"/>
                <a:cs typeface="Quicksand"/>
                <a:sym typeface="Quicksand"/>
              </a:rPr>
              <a:t>Assistant Professor, Kennesaw State University</a:t>
            </a: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r>
              <a:rPr lang="en" sz="1100" b="1" i="1">
                <a:solidFill>
                  <a:srgbClr val="000000"/>
                </a:solidFill>
                <a:latin typeface="Quicksand"/>
                <a:ea typeface="Quicksand"/>
                <a:cs typeface="Quicksand"/>
                <a:sym typeface="Quicksand"/>
              </a:rPr>
              <a:t>Dr. Suzan Flanagan</a:t>
            </a:r>
            <a:endParaRPr sz="1100" b="1" i="1">
              <a:solidFill>
                <a:srgbClr val="000000"/>
              </a:solidFill>
              <a:latin typeface="Quicksand"/>
              <a:ea typeface="Quicksand"/>
              <a:cs typeface="Quicksand"/>
              <a:sym typeface="Quicksand"/>
            </a:endParaRPr>
          </a:p>
          <a:p>
            <a:pPr marL="0" lvl="0" indent="0" algn="l" rtl="0">
              <a:lnSpc>
                <a:spcPct val="100000"/>
              </a:lnSpc>
              <a:spcBef>
                <a:spcPts val="0"/>
              </a:spcBef>
              <a:spcAft>
                <a:spcPts val="0"/>
              </a:spcAft>
              <a:buNone/>
            </a:pPr>
            <a:r>
              <a:rPr lang="en" sz="1100" b="1" i="1">
                <a:solidFill>
                  <a:schemeClr val="dk1"/>
                </a:solidFill>
                <a:latin typeface="Quicksand"/>
                <a:ea typeface="Quicksand"/>
                <a:cs typeface="Quicksand"/>
                <a:sym typeface="Quicksand"/>
              </a:rPr>
              <a:t>Assistant Professor,</a:t>
            </a:r>
            <a:r>
              <a:rPr lang="en" sz="1100" b="1" i="1">
                <a:solidFill>
                  <a:srgbClr val="000000"/>
                </a:solidFill>
                <a:latin typeface="Quicksand"/>
                <a:ea typeface="Quicksand"/>
                <a:cs typeface="Quicksand"/>
                <a:sym typeface="Quicksand"/>
              </a:rPr>
              <a:t> Utah Valley University</a:t>
            </a:r>
            <a:endParaRPr sz="1100" b="1" i="1">
              <a:solidFill>
                <a:srgbClr val="000000"/>
              </a:solidFill>
              <a:latin typeface="Quicksand"/>
              <a:ea typeface="Quicksand"/>
              <a:cs typeface="Quicksand"/>
              <a:sym typeface="Quicksand"/>
            </a:endParaRPr>
          </a:p>
        </p:txBody>
      </p:sp>
      <p:sp>
        <p:nvSpPr>
          <p:cNvPr id="57" name="Google Shape;57;p13"/>
          <p:cNvSpPr/>
          <p:nvPr/>
        </p:nvSpPr>
        <p:spPr>
          <a:xfrm>
            <a:off x="0" y="0"/>
            <a:ext cx="9144000" cy="2409900"/>
          </a:xfrm>
          <a:prstGeom prst="rect">
            <a:avLst/>
          </a:prstGeom>
          <a:solidFill>
            <a:srgbClr val="212C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3"/>
          <p:cNvSpPr txBox="1">
            <a:spLocks noGrp="1"/>
          </p:cNvSpPr>
          <p:nvPr>
            <p:ph type="title"/>
          </p:nvPr>
        </p:nvSpPr>
        <p:spPr>
          <a:xfrm>
            <a:off x="0" y="-270425"/>
            <a:ext cx="9144000" cy="1311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3600" b="1">
              <a:solidFill>
                <a:srgbClr val="FFFFFF"/>
              </a:solidFill>
              <a:latin typeface="Montserrat"/>
              <a:ea typeface="Montserrat"/>
              <a:cs typeface="Montserrat"/>
              <a:sym typeface="Montserrat"/>
            </a:endParaRPr>
          </a:p>
          <a:p>
            <a:pPr marL="0" lvl="0" indent="0" algn="ctr" rtl="0">
              <a:spcBef>
                <a:spcPts val="0"/>
              </a:spcBef>
              <a:spcAft>
                <a:spcPts val="0"/>
              </a:spcAft>
              <a:buNone/>
            </a:pPr>
            <a:r>
              <a:rPr lang="en" sz="3300" b="1">
                <a:solidFill>
                  <a:srgbClr val="FFFFFF"/>
                </a:solidFill>
                <a:latin typeface="Montserrat"/>
                <a:ea typeface="Montserrat"/>
                <a:cs typeface="Montserrat"/>
                <a:sym typeface="Montserrat"/>
              </a:rPr>
              <a:t>Mobile UX in an Age of Multiplying Devices: Challenges, Frameworks, and Unanswered Questions</a:t>
            </a:r>
            <a:endParaRPr sz="3300" b="1">
              <a:solidFill>
                <a:srgbClr val="FFFFFF"/>
              </a:solidFill>
              <a:latin typeface="Montserrat"/>
              <a:ea typeface="Montserrat"/>
              <a:cs typeface="Montserrat"/>
              <a:sym typeface="Montserrat"/>
            </a:endParaRPr>
          </a:p>
        </p:txBody>
      </p:sp>
      <p:cxnSp>
        <p:nvCxnSpPr>
          <p:cNvPr id="59" name="Google Shape;59;p13"/>
          <p:cNvCxnSpPr>
            <a:stCxn id="56" idx="1"/>
          </p:cNvCxnSpPr>
          <p:nvPr/>
        </p:nvCxnSpPr>
        <p:spPr>
          <a:xfrm>
            <a:off x="311700" y="2934638"/>
            <a:ext cx="4898700" cy="0"/>
          </a:xfrm>
          <a:prstGeom prst="straightConnector1">
            <a:avLst/>
          </a:prstGeom>
          <a:noFill/>
          <a:ln w="28575" cap="flat" cmpd="sng">
            <a:solidFill>
              <a:schemeClr val="dk2"/>
            </a:solidFill>
            <a:prstDash val="solid"/>
            <a:round/>
            <a:headEnd type="none" w="med" len="med"/>
            <a:tailEnd type="none" w="med" len="med"/>
          </a:ln>
        </p:spPr>
      </p:cxnSp>
      <p:pic>
        <p:nvPicPr>
          <p:cNvPr id="60" name="Google Shape;60;p13"/>
          <p:cNvPicPr preferRelativeResize="0"/>
          <p:nvPr/>
        </p:nvPicPr>
        <p:blipFill>
          <a:blip r:embed="rId3">
            <a:alphaModFix/>
          </a:blip>
          <a:stretch>
            <a:fillRect/>
          </a:stretch>
        </p:blipFill>
        <p:spPr>
          <a:xfrm>
            <a:off x="5735825" y="3321275"/>
            <a:ext cx="2628900" cy="952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Montserrat"/>
                <a:ea typeface="Montserrat"/>
                <a:cs typeface="Montserrat"/>
                <a:sym typeface="Montserrat"/>
              </a:rPr>
              <a:t>The Big Problem</a:t>
            </a:r>
            <a:endParaRPr>
              <a:solidFill>
                <a:srgbClr val="000000"/>
              </a:solidFill>
              <a:latin typeface="Montserrat"/>
              <a:ea typeface="Montserrat"/>
              <a:cs typeface="Montserrat"/>
              <a:sym typeface="Montserrat"/>
            </a:endParaRPr>
          </a:p>
        </p:txBody>
      </p:sp>
      <p:cxnSp>
        <p:nvCxnSpPr>
          <p:cNvPr id="67" name="Google Shape;67;p14"/>
          <p:cNvCxnSpPr/>
          <p:nvPr/>
        </p:nvCxnSpPr>
        <p:spPr>
          <a:xfrm>
            <a:off x="0" y="1622925"/>
            <a:ext cx="8071800" cy="0"/>
          </a:xfrm>
          <a:prstGeom prst="straightConnector1">
            <a:avLst/>
          </a:prstGeom>
          <a:noFill/>
          <a:ln w="76200" cap="flat" cmpd="sng">
            <a:solidFill>
              <a:srgbClr val="212C42"/>
            </a:solidFill>
            <a:prstDash val="solid"/>
            <a:round/>
            <a:headEnd type="none" w="med" len="med"/>
            <a:tailEnd type="none" w="med" len="med"/>
          </a:ln>
        </p:spPr>
      </p:cxnSp>
      <p:sp>
        <p:nvSpPr>
          <p:cNvPr id="68" name="Google Shape;68;p14"/>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4"/>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1</a:t>
            </a:r>
            <a:endParaRPr sz="2400" b="1">
              <a:solidFill>
                <a:srgbClr val="183249"/>
              </a:solidFill>
              <a:latin typeface="Montserrat"/>
              <a:ea typeface="Montserrat"/>
              <a:cs typeface="Montserrat"/>
              <a:sym typeface="Montserrat"/>
            </a:endParaRPr>
          </a:p>
        </p:txBody>
      </p:sp>
      <p:sp>
        <p:nvSpPr>
          <p:cNvPr id="70" name="Google Shape;70;p14"/>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b="1">
                <a:solidFill>
                  <a:schemeClr val="dk1"/>
                </a:solidFill>
                <a:latin typeface="Montserrat"/>
                <a:ea typeface="Montserrat"/>
                <a:cs typeface="Montserrat"/>
                <a:sym typeface="Montserrat"/>
              </a:rPr>
              <a:t>There is UX</a:t>
            </a:r>
            <a:r>
              <a:rPr lang="en" sz="2300">
                <a:solidFill>
                  <a:schemeClr val="dk1"/>
                </a:solidFill>
                <a:latin typeface="Montserrat"/>
                <a:ea typeface="Montserrat"/>
                <a:cs typeface="Montserrat"/>
                <a:sym typeface="Montserrat"/>
              </a:rPr>
              <a:t> within communication design literature   (i.e., Spinuzzi, 2005; Simmons &amp; Zoetewey, 2012; Potts, 2013; Sun 2013; just to name a few)</a:t>
            </a:r>
            <a:endParaRPr sz="2300">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r>
              <a:rPr lang="en" sz="2300" b="1">
                <a:solidFill>
                  <a:schemeClr val="dk1"/>
                </a:solidFill>
                <a:latin typeface="Montserrat"/>
                <a:ea typeface="Montserrat"/>
                <a:cs typeface="Montserrat"/>
                <a:sym typeface="Montserrat"/>
              </a:rPr>
              <a:t>But little mobile UX</a:t>
            </a:r>
            <a:r>
              <a:rPr lang="en" sz="2300">
                <a:solidFill>
                  <a:schemeClr val="dk1"/>
                </a:solidFill>
                <a:latin typeface="Montserrat"/>
                <a:ea typeface="Montserrat"/>
                <a:cs typeface="Montserrat"/>
                <a:sym typeface="Montserrat"/>
              </a:rPr>
              <a:t> (Mendoza, 2013; Punchoojit &amp; Hongwarittorrn, 2017; Verhulsdonck, 2017)</a:t>
            </a:r>
            <a:endParaRPr sz="2300">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Clr>
                <a:schemeClr val="dk1"/>
              </a:buClr>
              <a:buSzPts val="1100"/>
              <a:buFont typeface="Arial"/>
              <a:buNone/>
            </a:pPr>
            <a:r>
              <a:rPr lang="en" sz="2300" b="1">
                <a:solidFill>
                  <a:schemeClr val="dk1"/>
                </a:solidFill>
                <a:latin typeface="Montserrat"/>
                <a:ea typeface="Montserrat"/>
                <a:cs typeface="Montserrat"/>
                <a:sym typeface="Montserrat"/>
              </a:rPr>
              <a:t>And we don’t have: </a:t>
            </a:r>
            <a:r>
              <a:rPr lang="en" sz="2300">
                <a:solidFill>
                  <a:schemeClr val="dk1"/>
                </a:solidFill>
                <a:latin typeface="Montserrat"/>
                <a:ea typeface="Montserrat"/>
                <a:cs typeface="Montserrat"/>
                <a:sym typeface="Montserrat"/>
              </a:rPr>
              <a:t> </a:t>
            </a:r>
            <a:r>
              <a:rPr lang="en" sz="2300" i="1">
                <a:solidFill>
                  <a:schemeClr val="dk1"/>
                </a:solidFill>
                <a:latin typeface="Montserrat"/>
                <a:ea typeface="Montserrat"/>
                <a:cs typeface="Montserrat"/>
                <a:sym typeface="Montserrat"/>
              </a:rPr>
              <a:t>explanations for dealing with the increasingly complex array of devices ranging from large outdoor displays to tiny screens on wearables</a:t>
            </a:r>
            <a:endParaRPr sz="2300">
              <a:solidFill>
                <a:schemeClr val="dk1"/>
              </a:solidFill>
              <a:latin typeface="Montserrat"/>
              <a:ea typeface="Montserrat"/>
              <a:cs typeface="Montserrat"/>
              <a:sym typeface="Montserrat"/>
            </a:endParaRPr>
          </a:p>
          <a:p>
            <a:pPr marL="0" lvl="0" indent="457200" algn="l" rtl="0">
              <a:lnSpc>
                <a:spcPct val="100000"/>
              </a:lnSpc>
              <a:spcBef>
                <a:spcPts val="1600"/>
              </a:spcBef>
              <a:spcAft>
                <a:spcPts val="1600"/>
              </a:spcAft>
              <a:buNone/>
            </a:pPr>
            <a:endParaRPr sz="2400" b="1">
              <a:solidFill>
                <a:schemeClr val="dk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Montserrat"/>
                <a:ea typeface="Montserrat"/>
                <a:cs typeface="Montserrat"/>
                <a:sym typeface="Montserrat"/>
              </a:rPr>
              <a:t>Problem Space #1: Mobile Onboarding</a:t>
            </a:r>
            <a:endParaRPr>
              <a:solidFill>
                <a:srgbClr val="000000"/>
              </a:solidFill>
              <a:latin typeface="Montserrat"/>
              <a:ea typeface="Montserrat"/>
              <a:cs typeface="Montserrat"/>
              <a:sym typeface="Montserrat"/>
            </a:endParaRPr>
          </a:p>
        </p:txBody>
      </p:sp>
      <p:cxnSp>
        <p:nvCxnSpPr>
          <p:cNvPr id="77" name="Google Shape;77;p15"/>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78" name="Google Shape;78;p15"/>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2</a:t>
            </a:r>
            <a:endParaRPr sz="2400" b="1">
              <a:solidFill>
                <a:srgbClr val="183249"/>
              </a:solidFill>
              <a:latin typeface="Montserrat"/>
              <a:ea typeface="Montserrat"/>
              <a:cs typeface="Montserrat"/>
              <a:sym typeface="Montserrat"/>
            </a:endParaRPr>
          </a:p>
        </p:txBody>
      </p:sp>
      <p:sp>
        <p:nvSpPr>
          <p:cNvPr id="80" name="Google Shape;80;p15"/>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b="1">
                <a:solidFill>
                  <a:schemeClr val="dk1"/>
                </a:solidFill>
                <a:latin typeface="Montserrat"/>
                <a:ea typeface="Montserrat"/>
                <a:cs typeface="Montserrat"/>
                <a:sym typeface="Montserrat"/>
              </a:rPr>
              <a:t>What it is</a:t>
            </a:r>
            <a:endParaRPr sz="2300" b="1">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r>
              <a:rPr lang="en" sz="2300" i="1">
                <a:solidFill>
                  <a:schemeClr val="dk1"/>
                </a:solidFill>
                <a:latin typeface="Montserrat"/>
                <a:ea typeface="Montserrat"/>
                <a:cs typeface="Montserrat"/>
                <a:sym typeface="Montserrat"/>
              </a:rPr>
              <a:t>the process of acclimating users to a mobile usage environment quickly and efficiently</a:t>
            </a:r>
            <a:endParaRPr sz="2300" i="1">
              <a:solidFill>
                <a:schemeClr val="dk1"/>
              </a:solidFill>
              <a:latin typeface="Montserrat"/>
              <a:ea typeface="Montserrat"/>
              <a:cs typeface="Montserrat"/>
              <a:sym typeface="Montserrat"/>
            </a:endParaRPr>
          </a:p>
          <a:p>
            <a:pPr marL="457200" lvl="0" indent="-374650" algn="l" rtl="0">
              <a:lnSpc>
                <a:spcPct val="100000"/>
              </a:lnSpc>
              <a:spcBef>
                <a:spcPts val="1600"/>
              </a:spcBef>
              <a:spcAft>
                <a:spcPts val="0"/>
              </a:spcAft>
              <a:buClr>
                <a:schemeClr val="dk1"/>
              </a:buClr>
              <a:buSzPts val="2300"/>
              <a:buFont typeface="Montserrat"/>
              <a:buAutoNum type="arabicPeriod"/>
            </a:pPr>
            <a:r>
              <a:rPr lang="en" sz="2300">
                <a:solidFill>
                  <a:schemeClr val="dk1"/>
                </a:solidFill>
                <a:latin typeface="Montserrat"/>
                <a:ea typeface="Montserrat"/>
                <a:cs typeface="Montserrat"/>
                <a:sym typeface="Montserrat"/>
              </a:rPr>
              <a:t>Load app</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AutoNum type="arabicPeriod"/>
            </a:pPr>
            <a:r>
              <a:rPr lang="en" sz="2300">
                <a:solidFill>
                  <a:schemeClr val="dk1"/>
                </a:solidFill>
                <a:latin typeface="Montserrat"/>
                <a:ea typeface="Montserrat"/>
                <a:cs typeface="Montserrat"/>
                <a:sym typeface="Montserrat"/>
              </a:rPr>
              <a:t>Do task / walkthrough</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AutoNum type="arabicPeriod"/>
            </a:pPr>
            <a:r>
              <a:rPr lang="en" sz="2300">
                <a:solidFill>
                  <a:schemeClr val="dk1"/>
                </a:solidFill>
                <a:latin typeface="Montserrat"/>
                <a:ea typeface="Montserrat"/>
                <a:cs typeface="Montserrat"/>
                <a:sym typeface="Montserrat"/>
              </a:rPr>
              <a:t>Use app</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AutoNum type="arabicPeriod"/>
            </a:pPr>
            <a:r>
              <a:rPr lang="en" sz="2300">
                <a:solidFill>
                  <a:schemeClr val="dk1"/>
                </a:solidFill>
                <a:latin typeface="Montserrat"/>
                <a:ea typeface="Montserrat"/>
                <a:cs typeface="Montserrat"/>
                <a:sym typeface="Montserrat"/>
              </a:rPr>
              <a:t>Love app forever</a:t>
            </a:r>
            <a:endParaRPr sz="2300">
              <a:solidFill>
                <a:schemeClr val="dk1"/>
              </a:solidFill>
              <a:latin typeface="Montserrat"/>
              <a:ea typeface="Montserrat"/>
              <a:cs typeface="Montserrat"/>
              <a:sym typeface="Montserrat"/>
            </a:endParaRPr>
          </a:p>
          <a:p>
            <a:pPr marL="0" lvl="0" indent="457200" algn="l" rtl="0">
              <a:lnSpc>
                <a:spcPct val="100000"/>
              </a:lnSpc>
              <a:spcBef>
                <a:spcPts val="1600"/>
              </a:spcBef>
              <a:spcAft>
                <a:spcPts val="1600"/>
              </a:spcAft>
              <a:buNone/>
            </a:pPr>
            <a:endParaRPr sz="2400" b="1">
              <a:solidFill>
                <a:schemeClr val="dk1"/>
              </a:solidFill>
              <a:latin typeface="Montserrat"/>
              <a:ea typeface="Montserrat"/>
              <a:cs typeface="Montserrat"/>
              <a:sym typeface="Montserrat"/>
            </a:endParaRPr>
          </a:p>
        </p:txBody>
      </p:sp>
      <p:pic>
        <p:nvPicPr>
          <p:cNvPr id="81" name="Google Shape;81;p15"/>
          <p:cNvPicPr preferRelativeResize="0"/>
          <p:nvPr/>
        </p:nvPicPr>
        <p:blipFill>
          <a:blip r:embed="rId3">
            <a:alphaModFix/>
          </a:blip>
          <a:stretch>
            <a:fillRect/>
          </a:stretch>
        </p:blipFill>
        <p:spPr>
          <a:xfrm>
            <a:off x="5939975" y="3310825"/>
            <a:ext cx="2892375" cy="1624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p:nvPr/>
        </p:nvSpPr>
        <p:spPr>
          <a:xfrm>
            <a:off x="325"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6"/>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Montserrat"/>
                <a:ea typeface="Montserrat"/>
                <a:cs typeface="Montserrat"/>
                <a:sym typeface="Montserrat"/>
              </a:rPr>
              <a:t>Problem Space #1: Mobile Onboarding</a:t>
            </a:r>
            <a:endParaRPr>
              <a:solidFill>
                <a:srgbClr val="000000"/>
              </a:solidFill>
              <a:latin typeface="Montserrat"/>
              <a:ea typeface="Montserrat"/>
              <a:cs typeface="Montserrat"/>
              <a:sym typeface="Montserrat"/>
            </a:endParaRPr>
          </a:p>
        </p:txBody>
      </p:sp>
      <p:cxnSp>
        <p:nvCxnSpPr>
          <p:cNvPr id="88" name="Google Shape;88;p16"/>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89" name="Google Shape;89;p16"/>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6"/>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3</a:t>
            </a:r>
            <a:endParaRPr sz="2400" b="1">
              <a:solidFill>
                <a:srgbClr val="183249"/>
              </a:solidFill>
              <a:latin typeface="Montserrat"/>
              <a:ea typeface="Montserrat"/>
              <a:cs typeface="Montserrat"/>
              <a:sym typeface="Montserrat"/>
            </a:endParaRPr>
          </a:p>
        </p:txBody>
      </p:sp>
      <p:sp>
        <p:nvSpPr>
          <p:cNvPr id="91" name="Google Shape;91;p16"/>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b="1">
                <a:solidFill>
                  <a:schemeClr val="dk1"/>
                </a:solidFill>
                <a:latin typeface="Montserrat"/>
                <a:ea typeface="Montserrat"/>
                <a:cs typeface="Montserrat"/>
                <a:sym typeface="Montserrat"/>
              </a:rPr>
              <a:t>In reality</a:t>
            </a:r>
            <a:endParaRPr sz="2300" b="1">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endParaRPr sz="2300">
              <a:solidFill>
                <a:schemeClr val="dk1"/>
              </a:solidFill>
              <a:latin typeface="Montserrat"/>
              <a:ea typeface="Montserrat"/>
              <a:cs typeface="Montserrat"/>
              <a:sym typeface="Montserrat"/>
            </a:endParaRPr>
          </a:p>
          <a:p>
            <a:pPr marL="0" lvl="0" indent="457200" algn="l" rtl="0">
              <a:lnSpc>
                <a:spcPct val="100000"/>
              </a:lnSpc>
              <a:spcBef>
                <a:spcPts val="1600"/>
              </a:spcBef>
              <a:spcAft>
                <a:spcPts val="1600"/>
              </a:spcAft>
              <a:buNone/>
            </a:pPr>
            <a:endParaRPr sz="2400" b="1">
              <a:solidFill>
                <a:schemeClr val="dk1"/>
              </a:solidFill>
              <a:latin typeface="Montserrat"/>
              <a:ea typeface="Montserrat"/>
              <a:cs typeface="Montserrat"/>
              <a:sym typeface="Montserrat"/>
            </a:endParaRPr>
          </a:p>
        </p:txBody>
      </p:sp>
      <p:pic>
        <p:nvPicPr>
          <p:cNvPr id="92" name="Google Shape;92;p16"/>
          <p:cNvPicPr preferRelativeResize="0"/>
          <p:nvPr/>
        </p:nvPicPr>
        <p:blipFill>
          <a:blip r:embed="rId3">
            <a:alphaModFix/>
          </a:blip>
          <a:stretch>
            <a:fillRect/>
          </a:stretch>
        </p:blipFill>
        <p:spPr>
          <a:xfrm>
            <a:off x="1936150" y="1740525"/>
            <a:ext cx="4534375" cy="3322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7"/>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7"/>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Montserrat"/>
                <a:ea typeface="Montserrat"/>
                <a:cs typeface="Montserrat"/>
                <a:sym typeface="Montserrat"/>
              </a:rPr>
              <a:t>Problem Space #1: Mobile Onboarding</a:t>
            </a:r>
            <a:endParaRPr>
              <a:solidFill>
                <a:srgbClr val="000000"/>
              </a:solidFill>
              <a:latin typeface="Montserrat"/>
              <a:ea typeface="Montserrat"/>
              <a:cs typeface="Montserrat"/>
              <a:sym typeface="Montserrat"/>
            </a:endParaRPr>
          </a:p>
        </p:txBody>
      </p:sp>
      <p:cxnSp>
        <p:nvCxnSpPr>
          <p:cNvPr id="99" name="Google Shape;99;p17"/>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00" name="Google Shape;100;p17"/>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7"/>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4</a:t>
            </a:r>
            <a:endParaRPr sz="2400" b="1">
              <a:solidFill>
                <a:srgbClr val="183249"/>
              </a:solidFill>
              <a:latin typeface="Montserrat"/>
              <a:ea typeface="Montserrat"/>
              <a:cs typeface="Montserrat"/>
              <a:sym typeface="Montserrat"/>
            </a:endParaRPr>
          </a:p>
        </p:txBody>
      </p:sp>
      <p:sp>
        <p:nvSpPr>
          <p:cNvPr id="102" name="Google Shape;102;p17"/>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b="1">
                <a:solidFill>
                  <a:schemeClr val="dk1"/>
                </a:solidFill>
                <a:latin typeface="Montserrat"/>
                <a:ea typeface="Montserrat"/>
                <a:cs typeface="Montserrat"/>
                <a:sym typeface="Montserrat"/>
              </a:rPr>
              <a:t>Mobile apps solve problems for users</a:t>
            </a:r>
            <a:endParaRPr sz="2300" b="1">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endParaRPr sz="2300" b="1">
              <a:solidFill>
                <a:schemeClr val="dk1"/>
              </a:solidFill>
              <a:latin typeface="Montserrat"/>
              <a:ea typeface="Montserrat"/>
              <a:cs typeface="Montserrat"/>
              <a:sym typeface="Montserrat"/>
            </a:endParaRPr>
          </a:p>
          <a:p>
            <a:pPr marL="5029200" lvl="0" indent="0" algn="l" rtl="0">
              <a:lnSpc>
                <a:spcPct val="100000"/>
              </a:lnSpc>
              <a:spcBef>
                <a:spcPts val="1600"/>
              </a:spcBef>
              <a:spcAft>
                <a:spcPts val="0"/>
              </a:spcAft>
              <a:buNone/>
            </a:pPr>
            <a:r>
              <a:rPr lang="en" sz="2100">
                <a:solidFill>
                  <a:schemeClr val="dk1"/>
                </a:solidFill>
                <a:latin typeface="Montserrat"/>
                <a:ea typeface="Montserrat"/>
                <a:cs typeface="Montserrat"/>
                <a:sym typeface="Montserrat"/>
              </a:rPr>
              <a:t>Via:</a:t>
            </a:r>
            <a:endParaRPr sz="2100">
              <a:solidFill>
                <a:schemeClr val="dk1"/>
              </a:solidFill>
              <a:latin typeface="Montserrat"/>
              <a:ea typeface="Montserrat"/>
              <a:cs typeface="Montserrat"/>
              <a:sym typeface="Montserrat"/>
            </a:endParaRPr>
          </a:p>
          <a:p>
            <a:pPr marL="5029200" lvl="0" indent="0" algn="l" rtl="0">
              <a:lnSpc>
                <a:spcPct val="100000"/>
              </a:lnSpc>
              <a:spcBef>
                <a:spcPts val="1600"/>
              </a:spcBef>
              <a:spcAft>
                <a:spcPts val="0"/>
              </a:spcAft>
              <a:buNone/>
            </a:pPr>
            <a:r>
              <a:rPr lang="en" sz="2100" u="sng">
                <a:solidFill>
                  <a:schemeClr val="hlink"/>
                </a:solidFill>
                <a:latin typeface="Montserrat"/>
                <a:ea typeface="Montserrat"/>
                <a:cs typeface="Montserrat"/>
                <a:sym typeface="Montserrat"/>
                <a:hlinkClick r:id="rId3"/>
              </a:rPr>
              <a:t>https://bit.ly/3doHn6e</a:t>
            </a:r>
            <a:r>
              <a:rPr lang="en" sz="2100">
                <a:solidFill>
                  <a:schemeClr val="dk1"/>
                </a:solidFill>
                <a:latin typeface="Montserrat"/>
                <a:ea typeface="Montserrat"/>
                <a:cs typeface="Montserrat"/>
                <a:sym typeface="Montserrat"/>
              </a:rPr>
              <a:t> 	</a:t>
            </a:r>
            <a:endParaRPr sz="2100">
              <a:solidFill>
                <a:schemeClr val="dk1"/>
              </a:solidFill>
              <a:latin typeface="Montserrat"/>
              <a:ea typeface="Montserrat"/>
              <a:cs typeface="Montserrat"/>
              <a:sym typeface="Montserrat"/>
            </a:endParaRPr>
          </a:p>
          <a:p>
            <a:pPr marL="0" lvl="0" indent="457200" algn="l" rtl="0">
              <a:lnSpc>
                <a:spcPct val="100000"/>
              </a:lnSpc>
              <a:spcBef>
                <a:spcPts val="1600"/>
              </a:spcBef>
              <a:spcAft>
                <a:spcPts val="1600"/>
              </a:spcAft>
              <a:buNone/>
            </a:pPr>
            <a:endParaRPr sz="2400" b="1">
              <a:solidFill>
                <a:schemeClr val="dk1"/>
              </a:solidFill>
              <a:latin typeface="Montserrat"/>
              <a:ea typeface="Montserrat"/>
              <a:cs typeface="Montserrat"/>
              <a:sym typeface="Montserrat"/>
            </a:endParaRPr>
          </a:p>
        </p:txBody>
      </p:sp>
      <p:pic>
        <p:nvPicPr>
          <p:cNvPr id="103" name="Google Shape;103;p17"/>
          <p:cNvPicPr preferRelativeResize="0"/>
          <p:nvPr/>
        </p:nvPicPr>
        <p:blipFill>
          <a:blip r:embed="rId4">
            <a:alphaModFix/>
          </a:blip>
          <a:stretch>
            <a:fillRect/>
          </a:stretch>
        </p:blipFill>
        <p:spPr>
          <a:xfrm>
            <a:off x="311698" y="2268975"/>
            <a:ext cx="5042149" cy="26659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8"/>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Montserrat"/>
                <a:ea typeface="Montserrat"/>
                <a:cs typeface="Montserrat"/>
                <a:sym typeface="Montserrat"/>
              </a:rPr>
              <a:t>Problem Space #1: Mobile Onboarding</a:t>
            </a:r>
            <a:endParaRPr>
              <a:solidFill>
                <a:srgbClr val="000000"/>
              </a:solidFill>
              <a:latin typeface="Montserrat"/>
              <a:ea typeface="Montserrat"/>
              <a:cs typeface="Montserrat"/>
              <a:sym typeface="Montserrat"/>
            </a:endParaRPr>
          </a:p>
        </p:txBody>
      </p:sp>
      <p:cxnSp>
        <p:nvCxnSpPr>
          <p:cNvPr id="110" name="Google Shape;110;p18"/>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11" name="Google Shape;111;p18"/>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8"/>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5</a:t>
            </a:r>
            <a:endParaRPr sz="2400" b="1">
              <a:solidFill>
                <a:srgbClr val="183249"/>
              </a:solidFill>
              <a:latin typeface="Montserrat"/>
              <a:ea typeface="Montserrat"/>
              <a:cs typeface="Montserrat"/>
              <a:sym typeface="Montserrat"/>
            </a:endParaRPr>
          </a:p>
        </p:txBody>
      </p:sp>
      <p:sp>
        <p:nvSpPr>
          <p:cNvPr id="113" name="Google Shape;113;p18"/>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b="1">
                <a:solidFill>
                  <a:schemeClr val="dk1"/>
                </a:solidFill>
                <a:latin typeface="Montserrat"/>
                <a:ea typeface="Montserrat"/>
                <a:cs typeface="Montserrat"/>
                <a:sym typeface="Montserrat"/>
              </a:rPr>
              <a:t>But they also solve problems for organizations</a:t>
            </a:r>
            <a:endParaRPr sz="2300" b="1">
              <a:solidFill>
                <a:schemeClr val="dk1"/>
              </a:solidFill>
              <a:latin typeface="Montserrat"/>
              <a:ea typeface="Montserrat"/>
              <a:cs typeface="Montserrat"/>
              <a:sym typeface="Montserrat"/>
            </a:endParaRPr>
          </a:p>
          <a:p>
            <a:pPr marL="457200" lvl="0" indent="-374650" algn="l" rtl="0">
              <a:lnSpc>
                <a:spcPct val="100000"/>
              </a:lnSpc>
              <a:spcBef>
                <a:spcPts val="160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User reach</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Improved user experience</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Marketing</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Additional revenue</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Additional features for desktop apps</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Internet of Things (smart stuff)</a:t>
            </a:r>
            <a:endParaRPr sz="2300">
              <a:solidFill>
                <a:schemeClr val="dk1"/>
              </a:solidFill>
              <a:latin typeface="Montserrat"/>
              <a:ea typeface="Montserrat"/>
              <a:cs typeface="Montserrat"/>
              <a:sym typeface="Montserrat"/>
            </a:endParaRPr>
          </a:p>
          <a:p>
            <a:pPr marL="0" lvl="0" indent="457200" algn="l" rtl="0">
              <a:lnSpc>
                <a:spcPct val="100000"/>
              </a:lnSpc>
              <a:spcBef>
                <a:spcPts val="1600"/>
              </a:spcBef>
              <a:spcAft>
                <a:spcPts val="1600"/>
              </a:spcAft>
              <a:buNone/>
            </a:pPr>
            <a:endParaRPr sz="2400" b="1">
              <a:solidFill>
                <a:schemeClr val="dk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9"/>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9"/>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Montserrat"/>
                <a:ea typeface="Montserrat"/>
                <a:cs typeface="Montserrat"/>
                <a:sym typeface="Montserrat"/>
              </a:rPr>
              <a:t>Problem Space #1: Mobile Onboarding</a:t>
            </a:r>
            <a:endParaRPr>
              <a:solidFill>
                <a:srgbClr val="000000"/>
              </a:solidFill>
              <a:latin typeface="Montserrat"/>
              <a:ea typeface="Montserrat"/>
              <a:cs typeface="Montserrat"/>
              <a:sym typeface="Montserrat"/>
            </a:endParaRPr>
          </a:p>
        </p:txBody>
      </p:sp>
      <p:cxnSp>
        <p:nvCxnSpPr>
          <p:cNvPr id="120" name="Google Shape;120;p19"/>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21" name="Google Shape;121;p19"/>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9"/>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6</a:t>
            </a:r>
            <a:endParaRPr sz="2400" b="1">
              <a:solidFill>
                <a:srgbClr val="183249"/>
              </a:solidFill>
              <a:latin typeface="Montserrat"/>
              <a:ea typeface="Montserrat"/>
              <a:cs typeface="Montserrat"/>
              <a:sym typeface="Montserrat"/>
            </a:endParaRPr>
          </a:p>
        </p:txBody>
      </p:sp>
      <p:sp>
        <p:nvSpPr>
          <p:cNvPr id="123" name="Google Shape;123;p19"/>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b="1">
                <a:solidFill>
                  <a:schemeClr val="dk1"/>
                </a:solidFill>
                <a:latin typeface="Montserrat"/>
                <a:ea typeface="Montserrat"/>
                <a:cs typeface="Montserrat"/>
                <a:sym typeface="Montserrat"/>
              </a:rPr>
              <a:t>Do organizational goals align with user mental models though?</a:t>
            </a:r>
            <a:endParaRPr sz="2300" b="1">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r>
              <a:rPr lang="en" sz="1900" i="1">
                <a:solidFill>
                  <a:schemeClr val="dk1"/>
                </a:solidFill>
                <a:latin typeface="Montserrat"/>
                <a:ea typeface="Montserrat"/>
                <a:cs typeface="Montserrat"/>
                <a:sym typeface="Montserrat"/>
              </a:rPr>
              <a:t>“[O]ne of usability's big dilemmas is the common </a:t>
            </a:r>
            <a:r>
              <a:rPr lang="en" sz="1900" b="1" i="1">
                <a:solidFill>
                  <a:schemeClr val="dk1"/>
                </a:solidFill>
                <a:latin typeface="Montserrat"/>
                <a:ea typeface="Montserrat"/>
                <a:cs typeface="Montserrat"/>
                <a:sym typeface="Montserrat"/>
              </a:rPr>
              <a:t>gap between designers' and users' mental models</a:t>
            </a:r>
            <a:r>
              <a:rPr lang="en" sz="1900" i="1">
                <a:solidFill>
                  <a:schemeClr val="dk1"/>
                </a:solidFill>
                <a:latin typeface="Montserrat"/>
                <a:ea typeface="Montserrat"/>
                <a:cs typeface="Montserrat"/>
                <a:sym typeface="Montserrat"/>
              </a:rPr>
              <a:t>. Because designers know too much, they form wonderful mental models of their own creations, leading them to believe that each feature is easy to understand. Users' mental models of the UI are likely to be somewhat more deficient, making it more likely for people to make mistakes and find the design much more difficult to use.” </a:t>
            </a:r>
            <a:r>
              <a:rPr lang="en" sz="1900">
                <a:solidFill>
                  <a:schemeClr val="dk1"/>
                </a:solidFill>
                <a:latin typeface="Montserrat"/>
                <a:ea typeface="Montserrat"/>
                <a:cs typeface="Montserrat"/>
                <a:sym typeface="Montserrat"/>
              </a:rPr>
              <a:t>- Jakob Nielsen</a:t>
            </a:r>
            <a:endParaRPr sz="1900">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endParaRPr sz="2300">
              <a:solidFill>
                <a:schemeClr val="dk1"/>
              </a:solidFill>
              <a:latin typeface="Montserrat"/>
              <a:ea typeface="Montserrat"/>
              <a:cs typeface="Montserrat"/>
              <a:sym typeface="Montserrat"/>
            </a:endParaRPr>
          </a:p>
          <a:p>
            <a:pPr marL="0" lvl="0" indent="457200" algn="l" rtl="0">
              <a:lnSpc>
                <a:spcPct val="100000"/>
              </a:lnSpc>
              <a:spcBef>
                <a:spcPts val="1600"/>
              </a:spcBef>
              <a:spcAft>
                <a:spcPts val="1600"/>
              </a:spcAft>
              <a:buNone/>
            </a:pPr>
            <a:endParaRPr sz="2400" b="1">
              <a:solidFill>
                <a:schemeClr val="dk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Montserrat"/>
                <a:ea typeface="Montserrat"/>
                <a:cs typeface="Montserrat"/>
                <a:sym typeface="Montserrat"/>
              </a:rPr>
              <a:t>Problem Space #1: Mobile Onboarding</a:t>
            </a:r>
            <a:endParaRPr>
              <a:solidFill>
                <a:srgbClr val="000000"/>
              </a:solidFill>
              <a:latin typeface="Montserrat"/>
              <a:ea typeface="Montserrat"/>
              <a:cs typeface="Montserrat"/>
              <a:sym typeface="Montserrat"/>
            </a:endParaRPr>
          </a:p>
        </p:txBody>
      </p:sp>
      <p:cxnSp>
        <p:nvCxnSpPr>
          <p:cNvPr id="130" name="Google Shape;130;p20"/>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31" name="Google Shape;131;p20"/>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0"/>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7</a:t>
            </a:r>
            <a:endParaRPr sz="2400" b="1">
              <a:solidFill>
                <a:srgbClr val="183249"/>
              </a:solidFill>
              <a:latin typeface="Montserrat"/>
              <a:ea typeface="Montserrat"/>
              <a:cs typeface="Montserrat"/>
              <a:sym typeface="Montserrat"/>
            </a:endParaRPr>
          </a:p>
        </p:txBody>
      </p:sp>
      <p:sp>
        <p:nvSpPr>
          <p:cNvPr id="133" name="Google Shape;133;p20"/>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b="1" dirty="0">
                <a:solidFill>
                  <a:schemeClr val="dk1"/>
                </a:solidFill>
                <a:latin typeface="Montserrat"/>
                <a:ea typeface="Montserrat"/>
                <a:cs typeface="Montserrat"/>
                <a:sym typeface="Montserrat"/>
              </a:rPr>
              <a:t>Example: Sobos.org</a:t>
            </a:r>
            <a:endParaRPr sz="2300" b="1" dirty="0">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r>
              <a:rPr lang="en" sz="2300" b="1" dirty="0">
                <a:solidFill>
                  <a:schemeClr val="dk1"/>
                </a:solidFill>
                <a:latin typeface="Montserrat"/>
                <a:ea typeface="Montserrat"/>
                <a:cs typeface="Montserrat"/>
                <a:sym typeface="Montserrat"/>
              </a:rPr>
              <a:t>Avoid unsafe boaters			Find lost boaters</a:t>
            </a:r>
            <a:endParaRPr sz="2300" b="1" dirty="0">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endParaRPr sz="2300" b="1" dirty="0">
              <a:solidFill>
                <a:schemeClr val="dk1"/>
              </a:solidFill>
              <a:latin typeface="Montserrat"/>
              <a:ea typeface="Montserrat"/>
              <a:cs typeface="Montserrat"/>
              <a:sym typeface="Montserrat"/>
            </a:endParaRPr>
          </a:p>
          <a:p>
            <a:pPr marL="0" lvl="0" indent="0" algn="l" rtl="0">
              <a:lnSpc>
                <a:spcPct val="100000"/>
              </a:lnSpc>
              <a:spcBef>
                <a:spcPts val="1600"/>
              </a:spcBef>
              <a:spcAft>
                <a:spcPts val="1600"/>
              </a:spcAft>
              <a:buNone/>
            </a:pPr>
            <a:r>
              <a:rPr lang="en" sz="2300" dirty="0">
                <a:solidFill>
                  <a:schemeClr val="dk1"/>
                </a:solidFill>
                <a:latin typeface="Montserrat"/>
                <a:ea typeface="Montserrat"/>
                <a:cs typeface="Montserrat"/>
                <a:sym typeface="Montserrat"/>
              </a:rPr>
              <a:t>						</a:t>
            </a:r>
            <a:endParaRPr sz="2400" b="1" dirty="0">
              <a:solidFill>
                <a:schemeClr val="dk1"/>
              </a:solidFill>
              <a:latin typeface="Montserrat"/>
              <a:ea typeface="Montserrat"/>
              <a:cs typeface="Montserrat"/>
              <a:sym typeface="Montserrat"/>
            </a:endParaRPr>
          </a:p>
        </p:txBody>
      </p:sp>
      <p:pic>
        <p:nvPicPr>
          <p:cNvPr id="134" name="Google Shape;134;p20"/>
          <p:cNvPicPr preferRelativeResize="0"/>
          <p:nvPr/>
        </p:nvPicPr>
        <p:blipFill>
          <a:blip r:embed="rId3">
            <a:alphaModFix/>
          </a:blip>
          <a:stretch>
            <a:fillRect/>
          </a:stretch>
        </p:blipFill>
        <p:spPr>
          <a:xfrm>
            <a:off x="3057175" y="2695913"/>
            <a:ext cx="3223824" cy="2362125"/>
          </a:xfrm>
          <a:prstGeom prst="rect">
            <a:avLst/>
          </a:prstGeom>
          <a:noFill/>
          <a:ln>
            <a:noFill/>
          </a:ln>
        </p:spPr>
      </p:pic>
      <p:pic>
        <p:nvPicPr>
          <p:cNvPr id="135" name="Google Shape;135;p20"/>
          <p:cNvPicPr preferRelativeResize="0"/>
          <p:nvPr/>
        </p:nvPicPr>
        <p:blipFill>
          <a:blip r:embed="rId4">
            <a:alphaModFix/>
          </a:blip>
          <a:stretch>
            <a:fillRect/>
          </a:stretch>
        </p:blipFill>
        <p:spPr>
          <a:xfrm>
            <a:off x="6798375" y="2819038"/>
            <a:ext cx="1062175" cy="2115900"/>
          </a:xfrm>
          <a:prstGeom prst="rect">
            <a:avLst/>
          </a:prstGeom>
          <a:noFill/>
          <a:ln>
            <a:noFill/>
          </a:ln>
        </p:spPr>
      </p:pic>
      <p:pic>
        <p:nvPicPr>
          <p:cNvPr id="136" name="Google Shape;136;p20"/>
          <p:cNvPicPr preferRelativeResize="0"/>
          <p:nvPr/>
        </p:nvPicPr>
        <p:blipFill>
          <a:blip r:embed="rId5">
            <a:alphaModFix/>
          </a:blip>
          <a:stretch>
            <a:fillRect/>
          </a:stretch>
        </p:blipFill>
        <p:spPr>
          <a:xfrm>
            <a:off x="197125" y="2819025"/>
            <a:ext cx="2745486" cy="2115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1"/>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1"/>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rgbClr val="000000"/>
                </a:solidFill>
                <a:latin typeface="Montserrat"/>
                <a:ea typeface="Montserrat"/>
                <a:cs typeface="Montserrat"/>
                <a:sym typeface="Montserrat"/>
              </a:rPr>
              <a:t>Problem Space #2: Mobile UX Pedagogy</a:t>
            </a:r>
            <a:endParaRPr sz="2600">
              <a:solidFill>
                <a:srgbClr val="000000"/>
              </a:solidFill>
              <a:latin typeface="Montserrat"/>
              <a:ea typeface="Montserrat"/>
              <a:cs typeface="Montserrat"/>
              <a:sym typeface="Montserrat"/>
            </a:endParaRPr>
          </a:p>
        </p:txBody>
      </p:sp>
      <p:cxnSp>
        <p:nvCxnSpPr>
          <p:cNvPr id="143" name="Google Shape;143;p21"/>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44" name="Google Shape;144;p21"/>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1"/>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8</a:t>
            </a:r>
            <a:endParaRPr sz="2400" b="1">
              <a:solidFill>
                <a:srgbClr val="183249"/>
              </a:solidFill>
              <a:latin typeface="Montserrat"/>
              <a:ea typeface="Montserrat"/>
              <a:cs typeface="Montserrat"/>
              <a:sym typeface="Montserrat"/>
            </a:endParaRPr>
          </a:p>
        </p:txBody>
      </p:sp>
      <p:sp>
        <p:nvSpPr>
          <p:cNvPr id="146" name="Google Shape;146;p21"/>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b="1">
                <a:solidFill>
                  <a:schemeClr val="dk1"/>
                </a:solidFill>
                <a:latin typeface="Montserrat"/>
                <a:ea typeface="Montserrat"/>
                <a:cs typeface="Montserrat"/>
                <a:sym typeface="Montserrat"/>
              </a:rPr>
              <a:t>Developing Mobile UX Workflows for Students</a:t>
            </a:r>
            <a:endParaRPr sz="2300" b="1">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None/>
            </a:pPr>
            <a:r>
              <a:rPr lang="en" sz="2300">
                <a:solidFill>
                  <a:schemeClr val="dk1"/>
                </a:solidFill>
                <a:latin typeface="Montserrat"/>
                <a:ea typeface="Montserrat"/>
                <a:cs typeface="Montserrat"/>
                <a:sym typeface="Montserrat"/>
              </a:rPr>
              <a:t>In my design classes, we incorporate Cooper et al’s (2014) </a:t>
            </a:r>
            <a:r>
              <a:rPr lang="en" sz="2300" i="1">
                <a:solidFill>
                  <a:schemeClr val="dk1"/>
                </a:solidFill>
                <a:latin typeface="Montserrat"/>
                <a:ea typeface="Montserrat"/>
                <a:cs typeface="Montserrat"/>
                <a:sym typeface="Montserrat"/>
              </a:rPr>
              <a:t>Goal-Directed Design</a:t>
            </a:r>
            <a:r>
              <a:rPr lang="en" sz="2300">
                <a:solidFill>
                  <a:schemeClr val="dk1"/>
                </a:solidFill>
                <a:latin typeface="Montserrat"/>
                <a:ea typeface="Montserrat"/>
                <a:cs typeface="Montserrat"/>
                <a:sym typeface="Montserrat"/>
              </a:rPr>
              <a:t> process to promote designing better mobile products</a:t>
            </a:r>
            <a:endParaRPr sz="2300">
              <a:solidFill>
                <a:schemeClr val="dk1"/>
              </a:solidFill>
              <a:latin typeface="Montserrat"/>
              <a:ea typeface="Montserrat"/>
              <a:cs typeface="Montserrat"/>
              <a:sym typeface="Montserrat"/>
            </a:endParaRPr>
          </a:p>
          <a:p>
            <a:pPr marL="0" lvl="0" indent="0" algn="l" rtl="0">
              <a:lnSpc>
                <a:spcPct val="100000"/>
              </a:lnSpc>
              <a:spcBef>
                <a:spcPts val="1600"/>
              </a:spcBef>
              <a:spcAft>
                <a:spcPts val="1600"/>
              </a:spcAft>
              <a:buNone/>
            </a:pPr>
            <a:r>
              <a:rPr lang="en" sz="2300" b="1">
                <a:solidFill>
                  <a:schemeClr val="dk1"/>
                </a:solidFill>
                <a:latin typeface="Montserrat"/>
                <a:ea typeface="Montserrat"/>
                <a:cs typeface="Montserrat"/>
                <a:sym typeface="Montserrat"/>
              </a:rPr>
              <a:t>Goal-Directed Design</a:t>
            </a:r>
            <a:r>
              <a:rPr lang="en" sz="2300">
                <a:solidFill>
                  <a:schemeClr val="dk1"/>
                </a:solidFill>
                <a:latin typeface="Montserrat"/>
                <a:ea typeface="Montserrat"/>
                <a:cs typeface="Montserrat"/>
                <a:sym typeface="Montserrat"/>
              </a:rPr>
              <a:t> combines techniques of ethnography, stakeholder interviews, market research, detailed user models, scenario-based design, and a core set of interaction principles and patterns</a:t>
            </a:r>
            <a:endParaRPr sz="2300">
              <a:solidFill>
                <a:schemeClr val="dk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2"/>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2"/>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rgbClr val="000000"/>
                </a:solidFill>
                <a:latin typeface="Montserrat"/>
                <a:ea typeface="Montserrat"/>
                <a:cs typeface="Montserrat"/>
                <a:sym typeface="Montserrat"/>
              </a:rPr>
              <a:t>Problem Space #2: Mobile UX Pedagogy</a:t>
            </a:r>
            <a:endParaRPr sz="2600">
              <a:solidFill>
                <a:srgbClr val="000000"/>
              </a:solidFill>
              <a:latin typeface="Montserrat"/>
              <a:ea typeface="Montserrat"/>
              <a:cs typeface="Montserrat"/>
              <a:sym typeface="Montserrat"/>
            </a:endParaRPr>
          </a:p>
        </p:txBody>
      </p:sp>
      <p:cxnSp>
        <p:nvCxnSpPr>
          <p:cNvPr id="153" name="Google Shape;153;p22"/>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54" name="Google Shape;154;p22"/>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2"/>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9</a:t>
            </a:r>
            <a:endParaRPr sz="2400" b="1">
              <a:solidFill>
                <a:srgbClr val="183249"/>
              </a:solidFill>
              <a:latin typeface="Montserrat"/>
              <a:ea typeface="Montserrat"/>
              <a:cs typeface="Montserrat"/>
              <a:sym typeface="Montserrat"/>
            </a:endParaRPr>
          </a:p>
        </p:txBody>
      </p:sp>
      <p:sp>
        <p:nvSpPr>
          <p:cNvPr id="156" name="Google Shape;156;p22"/>
          <p:cNvSpPr txBox="1">
            <a:spLocks noGrp="1"/>
          </p:cNvSpPr>
          <p:nvPr>
            <p:ph type="body" idx="1"/>
          </p:nvPr>
        </p:nvSpPr>
        <p:spPr>
          <a:xfrm>
            <a:off x="311700" y="1740525"/>
            <a:ext cx="8520600" cy="1390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600"/>
              </a:spcAft>
              <a:buNone/>
            </a:pPr>
            <a:r>
              <a:rPr lang="en" sz="2300" b="1">
                <a:solidFill>
                  <a:schemeClr val="dk1"/>
                </a:solidFill>
                <a:latin typeface="Montserrat"/>
                <a:ea typeface="Montserrat"/>
                <a:cs typeface="Montserrat"/>
                <a:sym typeface="Montserrat"/>
              </a:rPr>
              <a:t>The “Phases” of the GDD Process</a:t>
            </a:r>
            <a:endParaRPr sz="2300" b="1">
              <a:solidFill>
                <a:schemeClr val="dk1"/>
              </a:solidFill>
              <a:latin typeface="Montserrat"/>
              <a:ea typeface="Montserrat"/>
              <a:cs typeface="Montserrat"/>
              <a:sym typeface="Montserrat"/>
            </a:endParaRPr>
          </a:p>
        </p:txBody>
      </p:sp>
      <p:pic>
        <p:nvPicPr>
          <p:cNvPr id="157" name="Google Shape;157;p22"/>
          <p:cNvPicPr preferRelativeResize="0"/>
          <p:nvPr/>
        </p:nvPicPr>
        <p:blipFill>
          <a:blip r:embed="rId3">
            <a:alphaModFix/>
          </a:blip>
          <a:stretch>
            <a:fillRect/>
          </a:stretch>
        </p:blipFill>
        <p:spPr>
          <a:xfrm>
            <a:off x="0" y="2839432"/>
            <a:ext cx="9144001" cy="746737"/>
          </a:xfrm>
          <a:prstGeom prst="rect">
            <a:avLst/>
          </a:prstGeom>
          <a:noFill/>
          <a:ln>
            <a:noFill/>
          </a:ln>
        </p:spPr>
      </p:pic>
      <p:sp>
        <p:nvSpPr>
          <p:cNvPr id="158" name="Google Shape;158;p22"/>
          <p:cNvSpPr txBox="1">
            <a:spLocks noGrp="1"/>
          </p:cNvSpPr>
          <p:nvPr>
            <p:ph type="body" idx="1"/>
          </p:nvPr>
        </p:nvSpPr>
        <p:spPr>
          <a:xfrm>
            <a:off x="311700" y="4099850"/>
            <a:ext cx="8520600" cy="873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600"/>
              </a:spcAft>
              <a:buNone/>
            </a:pPr>
            <a:r>
              <a:rPr lang="en" sz="2300" i="1">
                <a:solidFill>
                  <a:schemeClr val="dk1"/>
                </a:solidFill>
                <a:latin typeface="Montserrat"/>
                <a:ea typeface="Montserrat"/>
                <a:cs typeface="Montserrat"/>
                <a:sym typeface="Montserrat"/>
              </a:rPr>
              <a:t>Ask students to consider how we go through the process with </a:t>
            </a:r>
            <a:r>
              <a:rPr lang="en" sz="2300" b="1" i="1">
                <a:solidFill>
                  <a:schemeClr val="dk1"/>
                </a:solidFill>
                <a:latin typeface="Montserrat"/>
                <a:ea typeface="Montserrat"/>
                <a:cs typeface="Montserrat"/>
                <a:sym typeface="Montserrat"/>
              </a:rPr>
              <a:t>mobile</a:t>
            </a:r>
            <a:r>
              <a:rPr lang="en" sz="2300" i="1">
                <a:solidFill>
                  <a:schemeClr val="dk1"/>
                </a:solidFill>
                <a:latin typeface="Montserrat"/>
                <a:ea typeface="Montserrat"/>
                <a:cs typeface="Montserrat"/>
                <a:sym typeface="Montserrat"/>
              </a:rPr>
              <a:t> in mind...</a:t>
            </a:r>
            <a:endParaRPr sz="2300" i="1">
              <a:solidFill>
                <a:schemeClr val="dk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3"/>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rgbClr val="000000"/>
                </a:solidFill>
                <a:latin typeface="Montserrat"/>
                <a:ea typeface="Montserrat"/>
                <a:cs typeface="Montserrat"/>
                <a:sym typeface="Montserrat"/>
              </a:rPr>
              <a:t>Problem Space #2: Mobile UX Pedagogy</a:t>
            </a:r>
            <a:endParaRPr sz="2600">
              <a:solidFill>
                <a:srgbClr val="000000"/>
              </a:solidFill>
              <a:latin typeface="Montserrat"/>
              <a:ea typeface="Montserrat"/>
              <a:cs typeface="Montserrat"/>
              <a:sym typeface="Montserrat"/>
            </a:endParaRPr>
          </a:p>
        </p:txBody>
      </p:sp>
      <p:cxnSp>
        <p:nvCxnSpPr>
          <p:cNvPr id="165" name="Google Shape;165;p23"/>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66" name="Google Shape;166;p23"/>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3"/>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10</a:t>
            </a:r>
            <a:endParaRPr sz="2400" b="1">
              <a:solidFill>
                <a:srgbClr val="183249"/>
              </a:solidFill>
              <a:latin typeface="Montserrat"/>
              <a:ea typeface="Montserrat"/>
              <a:cs typeface="Montserrat"/>
              <a:sym typeface="Montserrat"/>
            </a:endParaRPr>
          </a:p>
        </p:txBody>
      </p:sp>
      <p:sp>
        <p:nvSpPr>
          <p:cNvPr id="168" name="Google Shape;168;p23"/>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300">
                <a:solidFill>
                  <a:schemeClr val="dk1"/>
                </a:solidFill>
                <a:latin typeface="Montserrat"/>
                <a:ea typeface="Montserrat"/>
                <a:cs typeface="Montserrat"/>
                <a:sym typeface="Montserrat"/>
              </a:rPr>
              <a:t>When designing for mobile we need to consider…</a:t>
            </a:r>
            <a:endParaRPr sz="2300">
              <a:solidFill>
                <a:schemeClr val="dk1"/>
              </a:solidFill>
              <a:latin typeface="Montserrat"/>
              <a:ea typeface="Montserrat"/>
              <a:cs typeface="Montserrat"/>
              <a:sym typeface="Montserrat"/>
            </a:endParaRPr>
          </a:p>
          <a:p>
            <a:pPr marL="457200" lvl="0" indent="-374650" algn="l" rtl="0">
              <a:lnSpc>
                <a:spcPct val="100000"/>
              </a:lnSpc>
              <a:spcBef>
                <a:spcPts val="160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Mobile Form Factors</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Navigation, Content, and Control Idioms</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Searching, Sorting, and Filtering</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Multi-Touch Gestures</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Inter-App Integration</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Letting Context Drive the Design</a:t>
            </a:r>
            <a:endParaRPr sz="2300">
              <a:solidFill>
                <a:schemeClr val="dk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4"/>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4"/>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0000"/>
                </a:solidFill>
                <a:latin typeface="Montserrat"/>
                <a:ea typeface="Montserrat"/>
                <a:cs typeface="Montserrat"/>
                <a:sym typeface="Montserrat"/>
              </a:rPr>
              <a:t>Problem Space #3: Limitations of Mobile First Design</a:t>
            </a:r>
            <a:endParaRPr sz="2000">
              <a:solidFill>
                <a:srgbClr val="000000"/>
              </a:solidFill>
              <a:latin typeface="Montserrat"/>
              <a:ea typeface="Montserrat"/>
              <a:cs typeface="Montserrat"/>
              <a:sym typeface="Montserrat"/>
            </a:endParaRPr>
          </a:p>
        </p:txBody>
      </p:sp>
      <p:cxnSp>
        <p:nvCxnSpPr>
          <p:cNvPr id="175" name="Google Shape;175;p24"/>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76" name="Google Shape;176;p24"/>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4"/>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11</a:t>
            </a:r>
            <a:endParaRPr sz="2400" b="1">
              <a:solidFill>
                <a:srgbClr val="183249"/>
              </a:solidFill>
              <a:latin typeface="Montserrat"/>
              <a:ea typeface="Montserrat"/>
              <a:cs typeface="Montserrat"/>
              <a:sym typeface="Montserrat"/>
            </a:endParaRPr>
          </a:p>
        </p:txBody>
      </p:sp>
      <p:sp>
        <p:nvSpPr>
          <p:cNvPr id="178" name="Google Shape;178;p24"/>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600"/>
              </a:spcAft>
              <a:buClr>
                <a:schemeClr val="dk1"/>
              </a:buClr>
              <a:buSzPts val="1100"/>
              <a:buFont typeface="Arial"/>
              <a:buNone/>
            </a:pPr>
            <a:r>
              <a:rPr lang="en" sz="2300" b="1" dirty="0">
                <a:solidFill>
                  <a:schemeClr val="dk1"/>
                </a:solidFill>
                <a:latin typeface="Montserrat"/>
                <a:ea typeface="Montserrat"/>
                <a:cs typeface="Montserrat"/>
                <a:sym typeface="Montserrat"/>
              </a:rPr>
              <a:t>Desktop First Design		Mobile First Design</a:t>
            </a:r>
            <a:endParaRPr sz="2400" b="1" dirty="0">
              <a:solidFill>
                <a:schemeClr val="dk1"/>
              </a:solidFill>
              <a:latin typeface="Montserrat"/>
              <a:ea typeface="Montserrat"/>
              <a:cs typeface="Montserrat"/>
              <a:sym typeface="Montserrat"/>
            </a:endParaRPr>
          </a:p>
        </p:txBody>
      </p:sp>
      <p:pic>
        <p:nvPicPr>
          <p:cNvPr id="179" name="Google Shape;179;p24"/>
          <p:cNvPicPr preferRelativeResize="0"/>
          <p:nvPr/>
        </p:nvPicPr>
        <p:blipFill rotWithShape="1">
          <a:blip r:embed="rId3">
            <a:alphaModFix/>
          </a:blip>
          <a:srcRect b="34400"/>
          <a:stretch/>
        </p:blipFill>
        <p:spPr>
          <a:xfrm>
            <a:off x="388175" y="2383250"/>
            <a:ext cx="3155925" cy="1752776"/>
          </a:xfrm>
          <a:prstGeom prst="rect">
            <a:avLst/>
          </a:prstGeom>
          <a:noFill/>
          <a:ln>
            <a:noFill/>
          </a:ln>
        </p:spPr>
      </p:pic>
      <p:pic>
        <p:nvPicPr>
          <p:cNvPr id="180" name="Google Shape;180;p24"/>
          <p:cNvPicPr preferRelativeResize="0"/>
          <p:nvPr/>
        </p:nvPicPr>
        <p:blipFill rotWithShape="1">
          <a:blip r:embed="rId4">
            <a:alphaModFix/>
          </a:blip>
          <a:srcRect t="-3734"/>
          <a:stretch/>
        </p:blipFill>
        <p:spPr>
          <a:xfrm>
            <a:off x="4917550" y="2345238"/>
            <a:ext cx="3335554" cy="1828800"/>
          </a:xfrm>
          <a:prstGeom prst="rect">
            <a:avLst/>
          </a:prstGeom>
          <a:noFill/>
          <a:ln>
            <a:noFill/>
          </a:ln>
        </p:spPr>
      </p:pic>
      <p:sp>
        <p:nvSpPr>
          <p:cNvPr id="181" name="Google Shape;181;p24"/>
          <p:cNvSpPr/>
          <p:nvPr/>
        </p:nvSpPr>
        <p:spPr>
          <a:xfrm>
            <a:off x="3934075" y="3071100"/>
            <a:ext cx="525300" cy="377100"/>
          </a:xfrm>
          <a:prstGeom prst="rightArrow">
            <a:avLst>
              <a:gd name="adj1" fmla="val 50000"/>
              <a:gd name="adj2" fmla="val 50000"/>
            </a:avLst>
          </a:prstGeom>
          <a:solidFill>
            <a:srgbClr val="66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2" name="Google Shape;182;p24"/>
          <p:cNvPicPr preferRelativeResize="0"/>
          <p:nvPr/>
        </p:nvPicPr>
        <p:blipFill>
          <a:blip r:embed="rId5">
            <a:alphaModFix/>
          </a:blip>
          <a:stretch>
            <a:fillRect/>
          </a:stretch>
        </p:blipFill>
        <p:spPr>
          <a:xfrm>
            <a:off x="6394250" y="3150475"/>
            <a:ext cx="480125" cy="410200"/>
          </a:xfrm>
          <a:prstGeom prst="rect">
            <a:avLst/>
          </a:prstGeom>
          <a:noFill/>
          <a:ln>
            <a:noFill/>
          </a:ln>
        </p:spPr>
      </p:pic>
      <p:pic>
        <p:nvPicPr>
          <p:cNvPr id="183" name="Google Shape;183;p24"/>
          <p:cNvPicPr preferRelativeResize="0"/>
          <p:nvPr/>
        </p:nvPicPr>
        <p:blipFill>
          <a:blip r:embed="rId5">
            <a:alphaModFix/>
          </a:blip>
          <a:stretch>
            <a:fillRect/>
          </a:stretch>
        </p:blipFill>
        <p:spPr>
          <a:xfrm>
            <a:off x="5748300" y="3407069"/>
            <a:ext cx="394675" cy="203706"/>
          </a:xfrm>
          <a:prstGeom prst="rect">
            <a:avLst/>
          </a:prstGeom>
          <a:noFill/>
          <a:ln>
            <a:noFill/>
          </a:ln>
        </p:spPr>
      </p:pic>
      <p:pic>
        <p:nvPicPr>
          <p:cNvPr id="184" name="Google Shape;184;p24"/>
          <p:cNvPicPr preferRelativeResize="0"/>
          <p:nvPr/>
        </p:nvPicPr>
        <p:blipFill>
          <a:blip r:embed="rId6">
            <a:alphaModFix/>
          </a:blip>
          <a:stretch>
            <a:fillRect/>
          </a:stretch>
        </p:blipFill>
        <p:spPr>
          <a:xfrm>
            <a:off x="5253922" y="3494375"/>
            <a:ext cx="243109" cy="203700"/>
          </a:xfrm>
          <a:prstGeom prst="rect">
            <a:avLst/>
          </a:prstGeom>
          <a:noFill/>
          <a:ln>
            <a:noFill/>
          </a:ln>
        </p:spPr>
      </p:pic>
      <p:sp>
        <p:nvSpPr>
          <p:cNvPr id="185" name="Google Shape;185;p24"/>
          <p:cNvSpPr txBox="1"/>
          <p:nvPr/>
        </p:nvSpPr>
        <p:spPr>
          <a:xfrm>
            <a:off x="1009538" y="4277375"/>
            <a:ext cx="1287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Scaling Down</a:t>
            </a:r>
            <a:endParaRPr/>
          </a:p>
        </p:txBody>
      </p:sp>
      <p:sp>
        <p:nvSpPr>
          <p:cNvPr id="186" name="Google Shape;186;p24"/>
          <p:cNvSpPr txBox="1"/>
          <p:nvPr/>
        </p:nvSpPr>
        <p:spPr>
          <a:xfrm>
            <a:off x="6052531" y="4277375"/>
            <a:ext cx="1065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Scaling Up</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5"/>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5"/>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0000"/>
                </a:solidFill>
                <a:latin typeface="Montserrat"/>
                <a:ea typeface="Montserrat"/>
                <a:cs typeface="Montserrat"/>
                <a:sym typeface="Montserrat"/>
              </a:rPr>
              <a:t>Problem Space #3: Limitations of Mobile First Design</a:t>
            </a:r>
            <a:endParaRPr sz="2000">
              <a:solidFill>
                <a:srgbClr val="000000"/>
              </a:solidFill>
              <a:latin typeface="Montserrat"/>
              <a:ea typeface="Montserrat"/>
              <a:cs typeface="Montserrat"/>
              <a:sym typeface="Montserrat"/>
            </a:endParaRPr>
          </a:p>
        </p:txBody>
      </p:sp>
      <p:cxnSp>
        <p:nvCxnSpPr>
          <p:cNvPr id="193" name="Google Shape;193;p25"/>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194" name="Google Shape;194;p25"/>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5"/>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12</a:t>
            </a:r>
            <a:endParaRPr sz="2400" b="1">
              <a:solidFill>
                <a:srgbClr val="183249"/>
              </a:solidFill>
              <a:latin typeface="Montserrat"/>
              <a:ea typeface="Montserrat"/>
              <a:cs typeface="Montserrat"/>
              <a:sym typeface="Montserrat"/>
            </a:endParaRPr>
          </a:p>
        </p:txBody>
      </p:sp>
      <p:sp>
        <p:nvSpPr>
          <p:cNvPr id="196" name="Google Shape;196;p25"/>
          <p:cNvSpPr txBox="1">
            <a:spLocks noGrp="1"/>
          </p:cNvSpPr>
          <p:nvPr>
            <p:ph type="body" idx="1"/>
          </p:nvPr>
        </p:nvSpPr>
        <p:spPr>
          <a:xfrm>
            <a:off x="151850" y="1761850"/>
            <a:ext cx="49425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b="1">
                <a:solidFill>
                  <a:schemeClr val="dk1"/>
                </a:solidFill>
                <a:latin typeface="Montserrat"/>
                <a:ea typeface="Montserrat"/>
                <a:cs typeface="Montserrat"/>
                <a:sym typeface="Montserrat"/>
              </a:rPr>
              <a:t>Adaptive design: </a:t>
            </a:r>
            <a:r>
              <a:rPr lang="en">
                <a:solidFill>
                  <a:schemeClr val="dk1"/>
                </a:solidFill>
                <a:latin typeface="Montserrat"/>
                <a:ea typeface="Montserrat"/>
                <a:cs typeface="Montserrat"/>
                <a:sym typeface="Montserrat"/>
              </a:rPr>
              <a:t>content resizes to fit the window</a:t>
            </a:r>
            <a:endParaRPr>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Clr>
                <a:schemeClr val="dk1"/>
              </a:buClr>
              <a:buSzPts val="1100"/>
              <a:buFont typeface="Arial"/>
              <a:buNone/>
            </a:pPr>
            <a:r>
              <a:rPr lang="en" b="1">
                <a:solidFill>
                  <a:schemeClr val="dk1"/>
                </a:solidFill>
                <a:latin typeface="Montserrat"/>
                <a:ea typeface="Montserrat"/>
                <a:cs typeface="Montserrat"/>
                <a:sym typeface="Montserrat"/>
              </a:rPr>
              <a:t>Responsive design:</a:t>
            </a:r>
            <a:r>
              <a:rPr lang="en">
                <a:solidFill>
                  <a:schemeClr val="dk1"/>
                </a:solidFill>
                <a:latin typeface="Montserrat"/>
                <a:ea typeface="Montserrat"/>
                <a:cs typeface="Montserrat"/>
                <a:sym typeface="Montserrat"/>
              </a:rPr>
              <a:t> content &amp; layout changes with screen size &amp; orientation</a:t>
            </a:r>
            <a:endParaRPr>
              <a:solidFill>
                <a:schemeClr val="dk1"/>
              </a:solidFill>
              <a:latin typeface="Montserrat"/>
              <a:ea typeface="Montserrat"/>
              <a:cs typeface="Montserrat"/>
              <a:sym typeface="Montserrat"/>
            </a:endParaRPr>
          </a:p>
          <a:p>
            <a:pPr marL="0" lvl="0" indent="0" algn="l" rtl="0">
              <a:lnSpc>
                <a:spcPct val="100000"/>
              </a:lnSpc>
              <a:spcBef>
                <a:spcPts val="16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“For a responsive design to be successful, the design must also be usable at all screen resolutions and sizes” (Schade, 2014).</a:t>
            </a:r>
            <a:endParaRPr>
              <a:solidFill>
                <a:schemeClr val="dk1"/>
              </a:solidFill>
              <a:latin typeface="Montserrat"/>
              <a:ea typeface="Montserrat"/>
              <a:cs typeface="Montserrat"/>
              <a:sym typeface="Montserrat"/>
            </a:endParaRPr>
          </a:p>
          <a:p>
            <a:pPr marL="0" lvl="0" indent="0" algn="l" rtl="0">
              <a:lnSpc>
                <a:spcPct val="100000"/>
              </a:lnSpc>
              <a:spcBef>
                <a:spcPts val="1600"/>
              </a:spcBef>
              <a:spcAft>
                <a:spcPts val="1600"/>
              </a:spcAft>
              <a:buClr>
                <a:schemeClr val="dk1"/>
              </a:buClr>
              <a:buSzPts val="1100"/>
              <a:buFont typeface="Arial"/>
              <a:buNone/>
            </a:pPr>
            <a:endParaRPr sz="2300">
              <a:solidFill>
                <a:schemeClr val="dk1"/>
              </a:solidFill>
              <a:latin typeface="Montserrat"/>
              <a:ea typeface="Montserrat"/>
              <a:cs typeface="Montserrat"/>
              <a:sym typeface="Montserrat"/>
            </a:endParaRPr>
          </a:p>
        </p:txBody>
      </p:sp>
      <p:pic>
        <p:nvPicPr>
          <p:cNvPr id="197" name="Google Shape;197;p25"/>
          <p:cNvPicPr preferRelativeResize="0"/>
          <p:nvPr/>
        </p:nvPicPr>
        <p:blipFill>
          <a:blip r:embed="rId3">
            <a:alphaModFix/>
          </a:blip>
          <a:stretch>
            <a:fillRect/>
          </a:stretch>
        </p:blipFill>
        <p:spPr>
          <a:xfrm>
            <a:off x="5030211" y="2003475"/>
            <a:ext cx="3371515" cy="2908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6"/>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6"/>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0000"/>
                </a:solidFill>
                <a:latin typeface="Montserrat"/>
                <a:ea typeface="Montserrat"/>
                <a:cs typeface="Montserrat"/>
                <a:sym typeface="Montserrat"/>
              </a:rPr>
              <a:t>Problem Space #3: Limitations of Mobile First Design</a:t>
            </a:r>
            <a:endParaRPr sz="2000">
              <a:solidFill>
                <a:srgbClr val="000000"/>
              </a:solidFill>
              <a:latin typeface="Montserrat"/>
              <a:ea typeface="Montserrat"/>
              <a:cs typeface="Montserrat"/>
              <a:sym typeface="Montserrat"/>
            </a:endParaRPr>
          </a:p>
        </p:txBody>
      </p:sp>
      <p:cxnSp>
        <p:nvCxnSpPr>
          <p:cNvPr id="204" name="Google Shape;204;p26"/>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205" name="Google Shape;205;p26"/>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6"/>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13</a:t>
            </a:r>
            <a:endParaRPr sz="2400" b="1">
              <a:solidFill>
                <a:srgbClr val="183249"/>
              </a:solidFill>
              <a:latin typeface="Montserrat"/>
              <a:ea typeface="Montserrat"/>
              <a:cs typeface="Montserrat"/>
              <a:sym typeface="Montserrat"/>
            </a:endParaRPr>
          </a:p>
        </p:txBody>
      </p:sp>
      <p:pic>
        <p:nvPicPr>
          <p:cNvPr id="207" name="Google Shape;207;p26"/>
          <p:cNvPicPr preferRelativeResize="0"/>
          <p:nvPr/>
        </p:nvPicPr>
        <p:blipFill>
          <a:blip r:embed="rId3">
            <a:alphaModFix/>
          </a:blip>
          <a:stretch>
            <a:fillRect/>
          </a:stretch>
        </p:blipFill>
        <p:spPr>
          <a:xfrm>
            <a:off x="464102" y="2300025"/>
            <a:ext cx="5567400" cy="2406550"/>
          </a:xfrm>
          <a:prstGeom prst="rect">
            <a:avLst/>
          </a:prstGeom>
          <a:noFill/>
          <a:ln>
            <a:noFill/>
          </a:ln>
        </p:spPr>
      </p:pic>
      <p:sp>
        <p:nvSpPr>
          <p:cNvPr id="208" name="Google Shape;208;p26"/>
          <p:cNvSpPr txBox="1">
            <a:spLocks noGrp="1"/>
          </p:cNvSpPr>
          <p:nvPr>
            <p:ph type="body" idx="1"/>
          </p:nvPr>
        </p:nvSpPr>
        <p:spPr>
          <a:xfrm>
            <a:off x="362625" y="1740525"/>
            <a:ext cx="2322386" cy="441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600"/>
              </a:spcAft>
              <a:buNone/>
            </a:pPr>
            <a:r>
              <a:rPr lang="en" sz="2300" b="1" dirty="0">
                <a:solidFill>
                  <a:schemeClr val="dk1"/>
                </a:solidFill>
                <a:latin typeface="Montserrat"/>
                <a:ea typeface="Montserrat"/>
                <a:cs typeface="Montserrat"/>
                <a:sym typeface="Montserrat"/>
              </a:rPr>
              <a:t>Breakpoints</a:t>
            </a:r>
            <a:endParaRPr sz="2400" b="1" dirty="0">
              <a:solidFill>
                <a:schemeClr val="dk1"/>
              </a:solidFill>
              <a:latin typeface="Montserrat"/>
              <a:ea typeface="Montserrat"/>
              <a:cs typeface="Montserrat"/>
              <a:sym typeface="Montserrat"/>
            </a:endParaRPr>
          </a:p>
        </p:txBody>
      </p:sp>
      <p:sp>
        <p:nvSpPr>
          <p:cNvPr id="209" name="Google Shape;209;p26"/>
          <p:cNvSpPr txBox="1"/>
          <p:nvPr/>
        </p:nvSpPr>
        <p:spPr>
          <a:xfrm>
            <a:off x="6423350" y="2300025"/>
            <a:ext cx="2088900" cy="238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Clr>
                <a:schemeClr val="dk1"/>
              </a:buClr>
              <a:buSzPts val="1100"/>
              <a:buFont typeface="Arial"/>
              <a:buNone/>
            </a:pPr>
            <a:r>
              <a:rPr lang="en">
                <a:solidFill>
                  <a:schemeClr val="dk1"/>
                </a:solidFill>
                <a:latin typeface="Montserrat"/>
                <a:ea typeface="Montserrat"/>
                <a:cs typeface="Montserrat"/>
                <a:sym typeface="Montserrat"/>
              </a:rPr>
              <a:t>“Complex data or interactions can be hard to fit into modular pieces that are easy to shuffle around a page, while preserving clarity and functionality” (Schade, 2014).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7"/>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7"/>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0000"/>
                </a:solidFill>
                <a:latin typeface="Montserrat"/>
                <a:ea typeface="Montserrat"/>
                <a:cs typeface="Montserrat"/>
                <a:sym typeface="Montserrat"/>
              </a:rPr>
              <a:t>Problem Space #3: Limitations of Mobile First Design</a:t>
            </a:r>
            <a:endParaRPr sz="2000">
              <a:solidFill>
                <a:srgbClr val="000000"/>
              </a:solidFill>
              <a:latin typeface="Montserrat"/>
              <a:ea typeface="Montserrat"/>
              <a:cs typeface="Montserrat"/>
              <a:sym typeface="Montserrat"/>
            </a:endParaRPr>
          </a:p>
        </p:txBody>
      </p:sp>
      <p:cxnSp>
        <p:nvCxnSpPr>
          <p:cNvPr id="216" name="Google Shape;216;p27"/>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217" name="Google Shape;217;p27"/>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7"/>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14</a:t>
            </a:r>
            <a:endParaRPr sz="2400" b="1">
              <a:solidFill>
                <a:srgbClr val="183249"/>
              </a:solidFill>
              <a:latin typeface="Montserrat"/>
              <a:ea typeface="Montserrat"/>
              <a:cs typeface="Montserrat"/>
              <a:sym typeface="Montserrat"/>
            </a:endParaRPr>
          </a:p>
        </p:txBody>
      </p:sp>
      <p:sp>
        <p:nvSpPr>
          <p:cNvPr id="219" name="Google Shape;219;p27"/>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300" b="1">
                <a:solidFill>
                  <a:schemeClr val="dk1"/>
                </a:solidFill>
                <a:latin typeface="Montserrat"/>
                <a:ea typeface="Montserrat"/>
                <a:cs typeface="Montserrat"/>
                <a:sym typeface="Montserrat"/>
              </a:rPr>
              <a:t>Mismatches between channel capacities</a:t>
            </a:r>
            <a:endParaRPr sz="2300" b="1">
              <a:solidFill>
                <a:schemeClr val="dk1"/>
              </a:solidFill>
              <a:latin typeface="Montserrat"/>
              <a:ea typeface="Montserrat"/>
              <a:cs typeface="Montserrat"/>
              <a:sym typeface="Montserrat"/>
            </a:endParaRPr>
          </a:p>
          <a:p>
            <a:pPr marL="457200" lvl="0" indent="-374650" algn="l" rtl="0">
              <a:lnSpc>
                <a:spcPct val="100000"/>
              </a:lnSpc>
              <a:spcBef>
                <a:spcPts val="160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Content parity</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Feature parity</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Performance (e.g. connectivity issues)</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Findability (e.g., hidden navigation)</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Information density</a:t>
            </a:r>
            <a:endParaRPr sz="2300">
              <a:solidFill>
                <a:schemeClr val="dk1"/>
              </a:solidFill>
              <a:latin typeface="Montserrat"/>
              <a:ea typeface="Montserrat"/>
              <a:cs typeface="Montserrat"/>
              <a:sym typeface="Montserrat"/>
            </a:endParaRPr>
          </a:p>
          <a:p>
            <a:pPr marL="457200" lvl="0" indent="-374650" algn="l" rtl="0">
              <a:lnSpc>
                <a:spcPct val="100000"/>
              </a:lnSpc>
              <a:spcBef>
                <a:spcPts val="0"/>
              </a:spcBef>
              <a:spcAft>
                <a:spcPts val="0"/>
              </a:spcAft>
              <a:buClr>
                <a:schemeClr val="dk1"/>
              </a:buClr>
              <a:buSzPts val="2300"/>
              <a:buFont typeface="Montserrat"/>
              <a:buChar char="●"/>
            </a:pPr>
            <a:r>
              <a:rPr lang="en" sz="2300">
                <a:solidFill>
                  <a:schemeClr val="dk1"/>
                </a:solidFill>
                <a:latin typeface="Montserrat"/>
                <a:ea typeface="Montserrat"/>
                <a:cs typeface="Montserrat"/>
                <a:sym typeface="Montserrat"/>
              </a:rPr>
              <a:t>Scrolling directions</a:t>
            </a:r>
            <a:endParaRPr sz="2300">
              <a:solidFill>
                <a:schemeClr val="dk1"/>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8"/>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8"/>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0000"/>
                </a:solidFill>
                <a:latin typeface="Montserrat"/>
                <a:ea typeface="Montserrat"/>
                <a:cs typeface="Montserrat"/>
                <a:sym typeface="Montserrat"/>
              </a:rPr>
              <a:t>Problem Space #3: Limitations of Mobile First Design</a:t>
            </a:r>
            <a:endParaRPr sz="2000">
              <a:solidFill>
                <a:srgbClr val="000000"/>
              </a:solidFill>
              <a:latin typeface="Montserrat"/>
              <a:ea typeface="Montserrat"/>
              <a:cs typeface="Montserrat"/>
              <a:sym typeface="Montserrat"/>
            </a:endParaRPr>
          </a:p>
        </p:txBody>
      </p:sp>
      <p:cxnSp>
        <p:nvCxnSpPr>
          <p:cNvPr id="226" name="Google Shape;226;p28"/>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227" name="Google Shape;227;p28"/>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8"/>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15</a:t>
            </a:r>
            <a:endParaRPr sz="2400" b="1">
              <a:solidFill>
                <a:srgbClr val="183249"/>
              </a:solidFill>
              <a:latin typeface="Montserrat"/>
              <a:ea typeface="Montserrat"/>
              <a:cs typeface="Montserrat"/>
              <a:sym typeface="Montserrat"/>
            </a:endParaRPr>
          </a:p>
        </p:txBody>
      </p:sp>
      <p:sp>
        <p:nvSpPr>
          <p:cNvPr id="229" name="Google Shape;229;p28"/>
          <p:cNvSpPr txBox="1">
            <a:spLocks noGrp="1"/>
          </p:cNvSpPr>
          <p:nvPr>
            <p:ph type="body" idx="1"/>
          </p:nvPr>
        </p:nvSpPr>
        <p:spPr>
          <a:xfrm>
            <a:off x="326250" y="1864175"/>
            <a:ext cx="2387100" cy="3051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600"/>
              </a:spcAft>
              <a:buClr>
                <a:schemeClr val="dk1"/>
              </a:buClr>
              <a:buSzPts val="1100"/>
              <a:buFont typeface="Arial"/>
              <a:buNone/>
            </a:pPr>
            <a:r>
              <a:rPr lang="en">
                <a:solidFill>
                  <a:schemeClr val="dk1"/>
                </a:solidFill>
              </a:rPr>
              <a:t>“If you have a big screen, do more. Don’t do the small thing and make it big . . . that’s a terrible design” (Nielsen, 2020).</a:t>
            </a:r>
            <a:endParaRPr sz="2400">
              <a:solidFill>
                <a:schemeClr val="dk1"/>
              </a:solidFill>
              <a:latin typeface="Montserrat"/>
              <a:ea typeface="Montserrat"/>
              <a:cs typeface="Montserrat"/>
              <a:sym typeface="Montserrat"/>
            </a:endParaRPr>
          </a:p>
        </p:txBody>
      </p:sp>
      <p:pic>
        <p:nvPicPr>
          <p:cNvPr id="230" name="Google Shape;230;p28"/>
          <p:cNvPicPr preferRelativeResize="0"/>
          <p:nvPr/>
        </p:nvPicPr>
        <p:blipFill>
          <a:blip r:embed="rId3">
            <a:alphaModFix/>
          </a:blip>
          <a:stretch>
            <a:fillRect/>
          </a:stretch>
        </p:blipFill>
        <p:spPr>
          <a:xfrm>
            <a:off x="2987800" y="1811975"/>
            <a:ext cx="4857500" cy="3051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9"/>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9"/>
          <p:cNvSpPr txBox="1">
            <a:spLocks noGrp="1"/>
          </p:cNvSpPr>
          <p:nvPr>
            <p:ph type="title"/>
          </p:nvPr>
        </p:nvSpPr>
        <p:spPr>
          <a:xfrm>
            <a:off x="1811750" y="289900"/>
            <a:ext cx="70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0000"/>
                </a:solidFill>
                <a:latin typeface="Montserrat"/>
                <a:ea typeface="Montserrat"/>
                <a:cs typeface="Montserrat"/>
                <a:sym typeface="Montserrat"/>
              </a:rPr>
              <a:t>Problem Space #3: Limitations of Mobile First Design</a:t>
            </a:r>
            <a:endParaRPr sz="2000">
              <a:solidFill>
                <a:srgbClr val="000000"/>
              </a:solidFill>
              <a:latin typeface="Montserrat"/>
              <a:ea typeface="Montserrat"/>
              <a:cs typeface="Montserrat"/>
              <a:sym typeface="Montserrat"/>
            </a:endParaRPr>
          </a:p>
        </p:txBody>
      </p:sp>
      <p:cxnSp>
        <p:nvCxnSpPr>
          <p:cNvPr id="237" name="Google Shape;237;p29"/>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238" name="Google Shape;238;p29"/>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9"/>
          <p:cNvSpPr txBox="1">
            <a:spLocks noGrp="1"/>
          </p:cNvSpPr>
          <p:nvPr>
            <p:ph type="body" idx="1"/>
          </p:nvPr>
        </p:nvSpPr>
        <p:spPr>
          <a:xfrm>
            <a:off x="8070850" y="1336575"/>
            <a:ext cx="572700" cy="666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183249"/>
                </a:solidFill>
                <a:latin typeface="Montserrat"/>
                <a:ea typeface="Montserrat"/>
                <a:cs typeface="Montserrat"/>
                <a:sym typeface="Montserrat"/>
              </a:rPr>
              <a:t>16</a:t>
            </a:r>
            <a:endParaRPr sz="2400" b="1">
              <a:solidFill>
                <a:srgbClr val="183249"/>
              </a:solidFill>
              <a:latin typeface="Montserrat"/>
              <a:ea typeface="Montserrat"/>
              <a:cs typeface="Montserrat"/>
              <a:sym typeface="Montserrat"/>
            </a:endParaRPr>
          </a:p>
        </p:txBody>
      </p:sp>
      <p:sp>
        <p:nvSpPr>
          <p:cNvPr id="240" name="Google Shape;240;p29"/>
          <p:cNvSpPr txBox="1">
            <a:spLocks noGrp="1"/>
          </p:cNvSpPr>
          <p:nvPr>
            <p:ph type="body" idx="1"/>
          </p:nvPr>
        </p:nvSpPr>
        <p:spPr>
          <a:xfrm>
            <a:off x="311700" y="1740525"/>
            <a:ext cx="8520600" cy="3194400"/>
          </a:xfrm>
          <a:prstGeom prst="rect">
            <a:avLst/>
          </a:prstGeom>
        </p:spPr>
        <p:txBody>
          <a:bodyPr spcFirstLastPara="1" wrap="square" lIns="91425" tIns="91425" rIns="91425" bIns="91425" anchor="t" anchorCtr="0">
            <a:noAutofit/>
          </a:bodyPr>
          <a:lstStyle/>
          <a:p>
            <a:pPr marL="457200" lvl="0" indent="-342900" algn="l" rtl="0">
              <a:lnSpc>
                <a:spcPct val="90000"/>
              </a:lnSpc>
              <a:spcBef>
                <a:spcPts val="1000"/>
              </a:spcBef>
              <a:spcAft>
                <a:spcPts val="0"/>
              </a:spcAft>
              <a:buClr>
                <a:schemeClr val="dk1"/>
              </a:buClr>
              <a:buSzPts val="1800"/>
              <a:buChar char="●"/>
            </a:pPr>
            <a:r>
              <a:rPr lang="en">
                <a:solidFill>
                  <a:schemeClr val="dk1"/>
                </a:solidFill>
              </a:rPr>
              <a:t>How might adaptive design, responsive design, geolocation, AI, and other technologies be optimized to produce smooth transitions across devices?</a:t>
            </a:r>
            <a:endParaRPr>
              <a:solidFill>
                <a:schemeClr val="dk1"/>
              </a:solidFill>
            </a:endParaRPr>
          </a:p>
          <a:p>
            <a:pPr marL="457200" lvl="0" indent="-342900" algn="l" rtl="0">
              <a:lnSpc>
                <a:spcPct val="90000"/>
              </a:lnSpc>
              <a:spcBef>
                <a:spcPts val="0"/>
              </a:spcBef>
              <a:spcAft>
                <a:spcPts val="0"/>
              </a:spcAft>
              <a:buClr>
                <a:schemeClr val="dk1"/>
              </a:buClr>
              <a:buSzPts val="1800"/>
              <a:buChar char="●"/>
            </a:pPr>
            <a:r>
              <a:rPr lang="en">
                <a:solidFill>
                  <a:schemeClr val="dk1"/>
                </a:solidFill>
              </a:rPr>
              <a:t>How might mobile UX practitioners better plan for adaptability with reverse scaling (i.e., scaling up)?</a:t>
            </a:r>
            <a:endParaRPr>
              <a:solidFill>
                <a:schemeClr val="dk1"/>
              </a:solidFill>
            </a:endParaRPr>
          </a:p>
          <a:p>
            <a:pPr marL="0" lvl="0" indent="0" algn="l" rtl="0">
              <a:lnSpc>
                <a:spcPct val="100000"/>
              </a:lnSpc>
              <a:spcBef>
                <a:spcPts val="0"/>
              </a:spcBef>
              <a:spcAft>
                <a:spcPts val="1600"/>
              </a:spcAft>
              <a:buClr>
                <a:schemeClr val="dk1"/>
              </a:buClr>
              <a:buSzPts val="1100"/>
              <a:buFont typeface="Arial"/>
              <a:buNone/>
            </a:pPr>
            <a:endParaRPr sz="2300" b="1">
              <a:solidFill>
                <a:schemeClr val="dk1"/>
              </a:solidFill>
              <a:latin typeface="Montserrat"/>
              <a:ea typeface="Montserrat"/>
              <a:cs typeface="Montserrat"/>
              <a:sym typeface="Montserrat"/>
            </a:endParaRPr>
          </a:p>
        </p:txBody>
      </p:sp>
      <p:pic>
        <p:nvPicPr>
          <p:cNvPr id="241" name="Google Shape;241;p29"/>
          <p:cNvPicPr preferRelativeResize="0"/>
          <p:nvPr/>
        </p:nvPicPr>
        <p:blipFill>
          <a:blip r:embed="rId3">
            <a:alphaModFix/>
          </a:blip>
          <a:stretch>
            <a:fillRect/>
          </a:stretch>
        </p:blipFill>
        <p:spPr>
          <a:xfrm>
            <a:off x="311699" y="3638124"/>
            <a:ext cx="1943375" cy="1296800"/>
          </a:xfrm>
          <a:prstGeom prst="rect">
            <a:avLst/>
          </a:prstGeom>
          <a:noFill/>
          <a:ln>
            <a:noFill/>
          </a:ln>
        </p:spPr>
      </p:pic>
      <p:pic>
        <p:nvPicPr>
          <p:cNvPr id="242" name="Google Shape;242;p29"/>
          <p:cNvPicPr preferRelativeResize="0"/>
          <p:nvPr/>
        </p:nvPicPr>
        <p:blipFill>
          <a:blip r:embed="rId4">
            <a:alphaModFix/>
          </a:blip>
          <a:stretch>
            <a:fillRect/>
          </a:stretch>
        </p:blipFill>
        <p:spPr>
          <a:xfrm>
            <a:off x="3438419" y="2823650"/>
            <a:ext cx="5205132" cy="2111275"/>
          </a:xfrm>
          <a:prstGeom prst="rect">
            <a:avLst/>
          </a:prstGeom>
          <a:noFill/>
          <a:ln>
            <a:noFill/>
          </a:ln>
        </p:spPr>
      </p:pic>
      <p:sp>
        <p:nvSpPr>
          <p:cNvPr id="243" name="Google Shape;243;p29"/>
          <p:cNvSpPr/>
          <p:nvPr/>
        </p:nvSpPr>
        <p:spPr>
          <a:xfrm>
            <a:off x="2635675" y="4051850"/>
            <a:ext cx="480000" cy="363600"/>
          </a:xfrm>
          <a:prstGeom prst="righ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0"/>
          <p:cNvSpPr/>
          <p:nvPr/>
        </p:nvSpPr>
        <p:spPr>
          <a:xfrm>
            <a:off x="200" y="0"/>
            <a:ext cx="9144000" cy="1152600"/>
          </a:xfrm>
          <a:prstGeom prst="rect">
            <a:avLst/>
          </a:prstGeom>
          <a:solidFill>
            <a:srgbClr val="E4E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Montserrat"/>
                <a:ea typeface="Montserrat"/>
                <a:cs typeface="Montserrat"/>
                <a:sym typeface="Montserrat"/>
              </a:rPr>
              <a:t>References</a:t>
            </a:r>
            <a:endParaRPr>
              <a:solidFill>
                <a:srgbClr val="000000"/>
              </a:solidFill>
              <a:latin typeface="Montserrat"/>
              <a:ea typeface="Montserrat"/>
              <a:cs typeface="Montserrat"/>
              <a:sym typeface="Montserrat"/>
            </a:endParaRPr>
          </a:p>
        </p:txBody>
      </p:sp>
      <p:cxnSp>
        <p:nvCxnSpPr>
          <p:cNvPr id="250" name="Google Shape;250;p30"/>
          <p:cNvCxnSpPr/>
          <p:nvPr/>
        </p:nvCxnSpPr>
        <p:spPr>
          <a:xfrm>
            <a:off x="0" y="1622925"/>
            <a:ext cx="8071800" cy="0"/>
          </a:xfrm>
          <a:prstGeom prst="straightConnector1">
            <a:avLst/>
          </a:prstGeom>
          <a:noFill/>
          <a:ln w="76200" cap="flat" cmpd="sng">
            <a:solidFill>
              <a:srgbClr val="183249"/>
            </a:solidFill>
            <a:prstDash val="solid"/>
            <a:round/>
            <a:headEnd type="none" w="med" len="med"/>
            <a:tailEnd type="none" w="med" len="med"/>
          </a:ln>
        </p:spPr>
      </p:cxnSp>
      <p:sp>
        <p:nvSpPr>
          <p:cNvPr id="251" name="Google Shape;251;p30"/>
          <p:cNvSpPr/>
          <p:nvPr/>
        </p:nvSpPr>
        <p:spPr>
          <a:xfrm>
            <a:off x="8070700" y="1336575"/>
            <a:ext cx="572700" cy="572700"/>
          </a:xfrm>
          <a:prstGeom prst="ellipse">
            <a:avLst/>
          </a:prstGeom>
          <a:noFill/>
          <a:ln w="76200" cap="flat" cmpd="sng">
            <a:solidFill>
              <a:srgbClr val="1832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0"/>
          <p:cNvSpPr txBox="1">
            <a:spLocks noGrp="1"/>
          </p:cNvSpPr>
          <p:nvPr>
            <p:ph type="body" idx="1"/>
          </p:nvPr>
        </p:nvSpPr>
        <p:spPr>
          <a:xfrm>
            <a:off x="311700" y="1740525"/>
            <a:ext cx="3999900" cy="31944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1100"/>
              <a:buFont typeface="Arial"/>
              <a:buNone/>
            </a:pPr>
            <a:r>
              <a:rPr lang="en" sz="800">
                <a:solidFill>
                  <a:schemeClr val="dk1"/>
                </a:solidFill>
              </a:rPr>
              <a:t>Cooper, A., Reimann, R., Cronin, D., &amp; Noessel, C. (2014). </a:t>
            </a:r>
            <a:r>
              <a:rPr lang="en" sz="800" i="1">
                <a:solidFill>
                  <a:schemeClr val="dk1"/>
                </a:solidFill>
              </a:rPr>
              <a:t>About Face: The essentials of interaction design ; the completely updated classic on creating delightful user experiences</a:t>
            </a:r>
            <a:r>
              <a:rPr lang="en" sz="800">
                <a:solidFill>
                  <a:schemeClr val="dk1"/>
                </a:solidFill>
              </a:rPr>
              <a:t> (4th ed.). Indianapolis, IN: Wiley.</a:t>
            </a:r>
            <a:endParaRPr sz="8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800">
                <a:solidFill>
                  <a:schemeClr val="dk1"/>
                </a:solidFill>
              </a:rPr>
              <a:t>Kojic, M. (2020). 35 best apps for time management in 2021. Clockify. Retrieved from https://clockify.me/blog/apps-tools/best-time-management-apps/</a:t>
            </a:r>
            <a:endParaRPr sz="8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800">
                <a:solidFill>
                  <a:schemeClr val="dk1"/>
                </a:solidFill>
              </a:rPr>
              <a:t>Mendoza, A. (2013). </a:t>
            </a:r>
            <a:r>
              <a:rPr lang="en" sz="800" i="1">
                <a:solidFill>
                  <a:schemeClr val="dk1"/>
                </a:solidFill>
              </a:rPr>
              <a:t>Mobile user experience: Patterns to make sense of it all</a:t>
            </a:r>
            <a:r>
              <a:rPr lang="en" sz="800">
                <a:solidFill>
                  <a:schemeClr val="dk1"/>
                </a:solidFill>
              </a:rPr>
              <a:t>. Elsevier Science &amp; Technology.</a:t>
            </a:r>
            <a:endParaRPr sz="8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800">
                <a:solidFill>
                  <a:schemeClr val="dk1"/>
                </a:solidFill>
              </a:rPr>
              <a:t>Nielsen, J. (2010). Mental models. Nielsen Norman Group. Retrieved from https://www.nngroup.com/articles/mental-models/</a:t>
            </a:r>
            <a:endParaRPr sz="8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800">
                <a:solidFill>
                  <a:schemeClr val="dk1"/>
                </a:solidFill>
              </a:rPr>
              <a:t>Nielsen, J. (2020). User interface design fails. Virtual UX Conference. Retrieved from https://www.nngroup.com/videos/ui-design-fails/</a:t>
            </a:r>
            <a:endParaRPr sz="8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800">
                <a:solidFill>
                  <a:schemeClr val="dk1"/>
                </a:solidFill>
              </a:rPr>
              <a:t>Punchoojit, L., &amp; Hongwarittorrn, N. (2017). Usability studies on mobile user interface design patterns: A systematic literature review. Advances in Human-Computer Interaction, 2017, Article ID 6787504. doi:10.1155/2017/6787504</a:t>
            </a:r>
            <a:endParaRPr sz="800">
              <a:solidFill>
                <a:schemeClr val="dk1"/>
              </a:solidFill>
            </a:endParaRPr>
          </a:p>
          <a:p>
            <a:pPr marL="0" lvl="0" indent="0" algn="l" rtl="0">
              <a:lnSpc>
                <a:spcPct val="90000"/>
              </a:lnSpc>
              <a:spcBef>
                <a:spcPts val="1200"/>
              </a:spcBef>
              <a:spcAft>
                <a:spcPts val="1200"/>
              </a:spcAft>
              <a:buClr>
                <a:schemeClr val="dk1"/>
              </a:buClr>
              <a:buSzPts val="1100"/>
              <a:buFont typeface="Arial"/>
              <a:buNone/>
            </a:pPr>
            <a:r>
              <a:rPr lang="en" sz="800">
                <a:solidFill>
                  <a:schemeClr val="dk1"/>
                </a:solidFill>
              </a:rPr>
              <a:t>Potts, L. (2013). </a:t>
            </a:r>
            <a:r>
              <a:rPr lang="en" sz="800" i="1">
                <a:solidFill>
                  <a:schemeClr val="dk1"/>
                </a:solidFill>
              </a:rPr>
              <a:t>Social media in disaster response: How experience architects can design for participation</a:t>
            </a:r>
            <a:r>
              <a:rPr lang="en" sz="800">
                <a:solidFill>
                  <a:schemeClr val="dk1"/>
                </a:solidFill>
              </a:rPr>
              <a:t>. Routledge, 2013.</a:t>
            </a:r>
            <a:endParaRPr sz="2300" b="1">
              <a:solidFill>
                <a:schemeClr val="dk1"/>
              </a:solidFill>
              <a:latin typeface="Montserrat"/>
              <a:ea typeface="Montserrat"/>
              <a:cs typeface="Montserrat"/>
              <a:sym typeface="Montserrat"/>
            </a:endParaRPr>
          </a:p>
        </p:txBody>
      </p:sp>
      <p:sp>
        <p:nvSpPr>
          <p:cNvPr id="253" name="Google Shape;253;p3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800">
              <a:solidFill>
                <a:schemeClr val="dk1"/>
              </a:solidFill>
            </a:endParaRPr>
          </a:p>
          <a:p>
            <a:pPr marL="0" lvl="0" indent="0" algn="l" rtl="0">
              <a:spcBef>
                <a:spcPts val="0"/>
              </a:spcBef>
              <a:spcAft>
                <a:spcPts val="0"/>
              </a:spcAft>
              <a:buNone/>
            </a:pPr>
            <a:endParaRPr sz="800">
              <a:solidFill>
                <a:schemeClr val="dk1"/>
              </a:solidFill>
            </a:endParaRPr>
          </a:p>
          <a:p>
            <a:pPr marL="0" lvl="0" indent="0" algn="l" rtl="0">
              <a:lnSpc>
                <a:spcPct val="90000"/>
              </a:lnSpc>
              <a:spcBef>
                <a:spcPts val="0"/>
              </a:spcBef>
              <a:spcAft>
                <a:spcPts val="0"/>
              </a:spcAft>
              <a:buNone/>
            </a:pPr>
            <a:endParaRPr sz="800">
              <a:solidFill>
                <a:schemeClr val="dk1"/>
              </a:solidFill>
            </a:endParaRPr>
          </a:p>
          <a:p>
            <a:pPr marL="0" lvl="0" indent="0" algn="l" rtl="0">
              <a:lnSpc>
                <a:spcPct val="90000"/>
              </a:lnSpc>
              <a:spcBef>
                <a:spcPts val="1200"/>
              </a:spcBef>
              <a:spcAft>
                <a:spcPts val="0"/>
              </a:spcAft>
              <a:buNone/>
            </a:pPr>
            <a:r>
              <a:rPr lang="en" sz="800">
                <a:solidFill>
                  <a:schemeClr val="dk1"/>
                </a:solidFill>
              </a:rPr>
              <a:t>Schade, A. (2014, May 4). Responsive web design (RWD) and user          experience. Nielsen Norman Group. https://www.nngroup.com/articles/responsive-web-design-definition/</a:t>
            </a:r>
            <a:endParaRPr sz="800">
              <a:solidFill>
                <a:schemeClr val="dk1"/>
              </a:solidFill>
            </a:endParaRPr>
          </a:p>
          <a:p>
            <a:pPr marL="0" lvl="0" indent="0" algn="l" rtl="0">
              <a:spcBef>
                <a:spcPts val="1200"/>
              </a:spcBef>
              <a:spcAft>
                <a:spcPts val="0"/>
              </a:spcAft>
              <a:buNone/>
            </a:pPr>
            <a:r>
              <a:rPr lang="en" sz="800">
                <a:solidFill>
                  <a:schemeClr val="dk1"/>
                </a:solidFill>
              </a:rPr>
              <a:t>Simmons, W. M., &amp; Zoetewey, M. W. (2012). Productive usability: Fostering civic engagement and creating more useful online spaces for public deliberation. </a:t>
            </a:r>
            <a:r>
              <a:rPr lang="en" sz="800" i="1">
                <a:solidFill>
                  <a:schemeClr val="dk1"/>
                </a:solidFill>
              </a:rPr>
              <a:t>Technical Communication Quarterly</a:t>
            </a:r>
            <a:r>
              <a:rPr lang="en" sz="800">
                <a:solidFill>
                  <a:schemeClr val="dk1"/>
                </a:solidFill>
              </a:rPr>
              <a:t>, 21(3), 251–276.</a:t>
            </a:r>
            <a:endParaRPr sz="800">
              <a:solidFill>
                <a:schemeClr val="dk1"/>
              </a:solidFill>
            </a:endParaRPr>
          </a:p>
          <a:p>
            <a:pPr marL="0" lvl="0" indent="0" algn="l" rtl="0">
              <a:spcBef>
                <a:spcPts val="0"/>
              </a:spcBef>
              <a:spcAft>
                <a:spcPts val="0"/>
              </a:spcAft>
              <a:buNone/>
            </a:pPr>
            <a:endParaRPr sz="800">
              <a:solidFill>
                <a:schemeClr val="dk1"/>
              </a:solidFill>
            </a:endParaRPr>
          </a:p>
          <a:p>
            <a:pPr marL="0" lvl="0" indent="0" algn="l" rtl="0">
              <a:spcBef>
                <a:spcPts val="0"/>
              </a:spcBef>
              <a:spcAft>
                <a:spcPts val="0"/>
              </a:spcAft>
              <a:buNone/>
            </a:pPr>
            <a:r>
              <a:rPr lang="en" sz="800">
                <a:solidFill>
                  <a:schemeClr val="dk1"/>
                </a:solidFill>
              </a:rPr>
              <a:t>Spinuzzi, C. (2005). The methodology of participatory design. </a:t>
            </a:r>
            <a:r>
              <a:rPr lang="en" sz="800" i="1">
                <a:solidFill>
                  <a:schemeClr val="dk1"/>
                </a:solidFill>
              </a:rPr>
              <a:t>Technical Communication, 52(2),</a:t>
            </a:r>
            <a:r>
              <a:rPr lang="en" sz="800">
                <a:solidFill>
                  <a:schemeClr val="dk1"/>
                </a:solidFill>
              </a:rPr>
              <a:t> 163-174.</a:t>
            </a:r>
            <a:endParaRPr sz="800">
              <a:solidFill>
                <a:schemeClr val="dk1"/>
              </a:solidFill>
            </a:endParaRPr>
          </a:p>
          <a:p>
            <a:pPr marL="0" lvl="0" indent="0" algn="l" rtl="0">
              <a:spcBef>
                <a:spcPts val="0"/>
              </a:spcBef>
              <a:spcAft>
                <a:spcPts val="0"/>
              </a:spcAft>
              <a:buClr>
                <a:schemeClr val="dk1"/>
              </a:buClr>
              <a:buSzPts val="1100"/>
              <a:buFont typeface="Arial"/>
              <a:buNone/>
            </a:pPr>
            <a:r>
              <a:rPr lang="en" sz="800">
                <a:solidFill>
                  <a:schemeClr val="dk1"/>
                </a:solidFill>
              </a:rPr>
              <a:t>Sun, H. (2013). </a:t>
            </a:r>
            <a:r>
              <a:rPr lang="en" sz="800" i="1">
                <a:solidFill>
                  <a:schemeClr val="dk1"/>
                </a:solidFill>
              </a:rPr>
              <a:t>Cross-cultural technology design: Creating culture-sensitive technology for local users</a:t>
            </a:r>
            <a:r>
              <a:rPr lang="en" sz="800">
                <a:solidFill>
                  <a:schemeClr val="dk1"/>
                </a:solidFill>
              </a:rPr>
              <a:t>. Oxford University Press.</a:t>
            </a:r>
            <a:endParaRPr sz="800">
              <a:solidFill>
                <a:schemeClr val="dk1"/>
              </a:solidFill>
            </a:endParaRPr>
          </a:p>
          <a:p>
            <a:pPr marL="0" lvl="0" indent="0" algn="l" rtl="0">
              <a:spcBef>
                <a:spcPts val="0"/>
              </a:spcBef>
              <a:spcAft>
                <a:spcPts val="0"/>
              </a:spcAft>
              <a:buClr>
                <a:schemeClr val="dk1"/>
              </a:buClr>
              <a:buSzPts val="1100"/>
              <a:buFont typeface="Arial"/>
              <a:buNone/>
            </a:pPr>
            <a:endParaRPr sz="8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800">
                <a:solidFill>
                  <a:schemeClr val="dk1"/>
                </a:solidFill>
              </a:rPr>
              <a:t>Verhulsdonck, G. (2017). Designing for global mobile: Considering user experience mapping with infrastructure, global openness, local user contexts and local cultural beliefs of technology users. </a:t>
            </a:r>
            <a:r>
              <a:rPr lang="en" sz="800" i="1">
                <a:solidFill>
                  <a:schemeClr val="dk1"/>
                </a:solidFill>
              </a:rPr>
              <a:t>Communication Design Quarterly</a:t>
            </a:r>
            <a:r>
              <a:rPr lang="en" sz="800">
                <a:solidFill>
                  <a:schemeClr val="dk1"/>
                </a:solidFill>
              </a:rPr>
              <a:t>, 5(3), 55–62.</a:t>
            </a:r>
            <a:endParaRPr sz="800">
              <a:solidFill>
                <a:schemeClr val="dk1"/>
              </a:solidFill>
            </a:endParaRPr>
          </a:p>
          <a:p>
            <a:pPr marL="0" lvl="0" indent="0" algn="l" rtl="0">
              <a:spcBef>
                <a:spcPts val="1200"/>
              </a:spcBef>
              <a:spcAft>
                <a:spcPts val="0"/>
              </a:spcAft>
              <a:buNone/>
            </a:pPr>
            <a:endParaRPr sz="2400"/>
          </a:p>
          <a:p>
            <a:pPr marL="0" lvl="0" indent="0" algn="l" rtl="0">
              <a:lnSpc>
                <a:spcPct val="100000"/>
              </a:lnSpc>
              <a:spcBef>
                <a:spcPts val="1600"/>
              </a:spcBef>
              <a:spcAft>
                <a:spcPts val="1600"/>
              </a:spcAft>
              <a:buClr>
                <a:schemeClr val="dk1"/>
              </a:buClr>
              <a:buSzPts val="1100"/>
              <a:buFont typeface="Arial"/>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1194</Words>
  <Application>Microsoft Office PowerPoint</Application>
  <PresentationFormat>On-screen Show (16:9)</PresentationFormat>
  <Paragraphs>123</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Montserrat</vt:lpstr>
      <vt:lpstr>Quicksand</vt:lpstr>
      <vt:lpstr>Arial</vt:lpstr>
      <vt:lpstr>Calibri</vt:lpstr>
      <vt:lpstr>Simple Light</vt:lpstr>
      <vt:lpstr>Presenters:</vt:lpstr>
      <vt:lpstr>The Big Problem</vt:lpstr>
      <vt:lpstr>Problem Space #1: Mobile Onboarding</vt:lpstr>
      <vt:lpstr>Problem Space #1: Mobile Onboarding</vt:lpstr>
      <vt:lpstr>Problem Space #1: Mobile Onboarding</vt:lpstr>
      <vt:lpstr>Problem Space #1: Mobile Onboarding</vt:lpstr>
      <vt:lpstr>Problem Space #1: Mobile Onboarding</vt:lpstr>
      <vt:lpstr>Problem Space #1: Mobile Onboarding</vt:lpstr>
      <vt:lpstr>Problem Space #2: Mobile UX Pedagogy</vt:lpstr>
      <vt:lpstr>Problem Space #2: Mobile UX Pedagogy</vt:lpstr>
      <vt:lpstr>Problem Space #2: Mobile UX Pedagogy</vt:lpstr>
      <vt:lpstr>Problem Space #3: Limitations of Mobile First Design</vt:lpstr>
      <vt:lpstr>Problem Space #3: Limitations of Mobile First Design</vt:lpstr>
      <vt:lpstr>Problem Space #3: Limitations of Mobile First Design</vt:lpstr>
      <vt:lpstr>Problem Space #3: Limitations of Mobile First Design</vt:lpstr>
      <vt:lpstr>Problem Space #3: Limitations of Mobile First Design</vt:lpstr>
      <vt:lpstr>Problem Space #3: Limitations of Mobile First Design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Presenters:</dc:title>
  <cp:lastModifiedBy>Suzan Flanagan</cp:lastModifiedBy>
  <cp:revision>2</cp:revision>
  <dcterms:modified xsi:type="dcterms:W3CDTF">2021-02-21T22:12:59Z</dcterms:modified>
</cp:coreProperties>
</file>