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8" r:id="rId3"/>
    <p:sldId id="259" r:id="rId4"/>
    <p:sldId id="267" r:id="rId5"/>
    <p:sldId id="269" r:id="rId6"/>
    <p:sldId id="262" r:id="rId7"/>
    <p:sldId id="261" r:id="rId8"/>
    <p:sldId id="260" r:id="rId9"/>
    <p:sldId id="257" r:id="rId10"/>
    <p:sldId id="258" r:id="rId11"/>
    <p:sldId id="265" r:id="rId12"/>
    <p:sldId id="263" r:id="rId13"/>
    <p:sldId id="26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430" autoAdjust="0"/>
  </p:normalViewPr>
  <p:slideViewPr>
    <p:cSldViewPr>
      <p:cViewPr varScale="1">
        <p:scale>
          <a:sx n="90" d="100"/>
          <a:sy n="90" d="100"/>
        </p:scale>
        <p:origin x="-97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6D2CF3-9E90-44BE-A975-ACA9C59B167C}" type="datetimeFigureOut">
              <a:rPr lang="en-US" smtClean="0"/>
              <a:pPr/>
              <a:t>2/22/2021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65D478-B2C9-4D7F-ADE0-5B0EF155C7E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65D478-B2C9-4D7F-ADE0-5B0EF155C7E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65D478-B2C9-4D7F-ADE0-5B0EF155C7E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Across every dashboard I looked</a:t>
            </a:r>
            <a:r>
              <a:rPr lang="en-US" baseline="0" dirty="0" smtClean="0"/>
              <a:t> at, the most salient information is the totals:   total cases, total hospitalizations, and total deaths.  These also seem to be numbers most emphasized by the news media….give the public BIG. SCARY. NUMBERS.  </a:t>
            </a:r>
          </a:p>
          <a:p>
            <a:endParaRPr lang="en-US" baseline="0" dirty="0" smtClean="0"/>
          </a:p>
          <a:p>
            <a:r>
              <a:rPr lang="en-US" baseline="0" dirty="0" smtClean="0"/>
              <a:t>But not really helpful to make decisions about what to do over the next few weeks.  Totals over several months need to be replaced with short term changes, which reflect the current status.</a:t>
            </a:r>
          </a:p>
          <a:p>
            <a:endParaRPr lang="en-US" baseline="0" dirty="0" smtClean="0"/>
          </a:p>
          <a:p>
            <a:r>
              <a:rPr lang="en-US" baseline="0" dirty="0" smtClean="0"/>
              <a:t>On this dashboard, (boxed in red) only the New Cases and 7 Day Positivity numbers reflect current conditions.  The others give no indication of recent changes.</a:t>
            </a:r>
            <a:endParaRPr lang="en-US" dirty="0"/>
          </a:p>
        </p:txBody>
      </p:sp>
      <p:sp>
        <p:nvSpPr>
          <p:cNvPr id="4" name="Slide Number Placeholder 3"/>
          <p:cNvSpPr>
            <a:spLocks noGrp="1"/>
          </p:cNvSpPr>
          <p:nvPr>
            <p:ph type="sldNum" sz="quarter" idx="10"/>
          </p:nvPr>
        </p:nvSpPr>
        <p:spPr/>
        <p:txBody>
          <a:bodyPr/>
          <a:lstStyle/>
          <a:p>
            <a:fld id="{1665D478-B2C9-4D7F-ADE0-5B0EF155C7E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Pennsylvania  does a better job and shows changes.</a:t>
            </a:r>
          </a:p>
          <a:p>
            <a:endParaRPr lang="en-US" dirty="0" smtClean="0"/>
          </a:p>
          <a:p>
            <a:r>
              <a:rPr lang="en-US" dirty="0" smtClean="0"/>
              <a:t>However, it also shows daily changes which tend to be volatile.</a:t>
            </a:r>
            <a:r>
              <a:rPr lang="en-US" baseline="0" dirty="0" smtClean="0"/>
              <a:t>   Seven day would averages smooth out the </a:t>
            </a:r>
            <a:r>
              <a:rPr lang="en-US" baseline="0" dirty="0" err="1" smtClean="0"/>
              <a:t>volatileness</a:t>
            </a:r>
            <a:r>
              <a:rPr lang="en-US" baseline="0" dirty="0" smtClean="0"/>
              <a: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665D478-B2C9-4D7F-ADE0-5B0EF155C7E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65D478-B2C9-4D7F-ADE0-5B0EF155C7E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view</a:t>
            </a:r>
            <a:r>
              <a:rPr lang="en-US" baseline="0" dirty="0" smtClean="0"/>
              <a:t> of </a:t>
            </a:r>
            <a:r>
              <a:rPr lang="en-US" dirty="0" smtClean="0"/>
              <a:t> daily changes which tend to be volatile.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1665D478-B2C9-4D7F-ADE0-5B0EF155C7E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average line smoothes the extreme ups and downs.  Very easy to over-react to any big daily</a:t>
            </a:r>
            <a:r>
              <a:rPr lang="en-US" baseline="0" dirty="0" smtClean="0"/>
              <a:t> swing and make choices which the data doesn’t support.</a:t>
            </a:r>
            <a:endParaRPr lang="en-US" dirty="0" smtClean="0"/>
          </a:p>
          <a:p>
            <a:endParaRPr lang="en-US" dirty="0" smtClean="0"/>
          </a:p>
          <a:p>
            <a:r>
              <a:rPr lang="en-US" dirty="0" smtClean="0"/>
              <a:t>On</a:t>
            </a:r>
            <a:r>
              <a:rPr lang="en-US" baseline="0" dirty="0" smtClean="0"/>
              <a:t> the other hand, the most salient number is still the total.</a:t>
            </a:r>
          </a:p>
          <a:p>
            <a:endParaRPr lang="en-US" baseline="0" dirty="0" smtClean="0"/>
          </a:p>
          <a:p>
            <a:r>
              <a:rPr lang="en-US" baseline="0" dirty="0" smtClean="0"/>
              <a:t>These two graphs also show the importance of keeping the focus on the near past.  The bottom shows the entire pandemic which makes current changes appear too small.</a:t>
            </a:r>
            <a:endParaRPr lang="en-US" dirty="0"/>
          </a:p>
        </p:txBody>
      </p:sp>
      <p:sp>
        <p:nvSpPr>
          <p:cNvPr id="4" name="Slide Number Placeholder 3"/>
          <p:cNvSpPr>
            <a:spLocks noGrp="1"/>
          </p:cNvSpPr>
          <p:nvPr>
            <p:ph type="sldNum" sz="quarter" idx="10"/>
          </p:nvPr>
        </p:nvSpPr>
        <p:spPr/>
        <p:txBody>
          <a:bodyPr/>
          <a:lstStyle/>
          <a:p>
            <a:fld id="{1665D478-B2C9-4D7F-ADE0-5B0EF155C7E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Information about non-equal data</a:t>
            </a:r>
            <a:r>
              <a:rPr lang="en-US" baseline="0" dirty="0" smtClean="0"/>
              <a:t> sets needs to be placed in content.</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Another graph focuses on BIG. SCARY. NUMBERS.  </a:t>
            </a:r>
          </a:p>
          <a:p>
            <a:endParaRPr lang="en-US" baseline="0" dirty="0" smtClean="0"/>
          </a:p>
          <a:p>
            <a:r>
              <a:rPr lang="en-US" baseline="0" dirty="0" smtClean="0"/>
              <a:t>Excess cases from minority populations have been reported since the early days of the pandemic.  Yet, looking at this graph, it seems Whites are having the most cases.  The basic problem:  Not adjusting for percentage of overall population.  Virginia is  66% White and 19% Black, so the Black bar should be about 1/3 White </a:t>
            </a:r>
            <a:r>
              <a:rPr lang="en-US" baseline="0" dirty="0" err="1" smtClean="0"/>
              <a:t>ba</a:t>
            </a:r>
            <a:r>
              <a:rPr lang="en-US" baseline="0" dirty="0" smtClean="0"/>
              <a:t>, rather than half.</a:t>
            </a:r>
          </a:p>
          <a:p>
            <a:endParaRPr lang="en-US" baseline="0" dirty="0" smtClean="0"/>
          </a:p>
          <a:p>
            <a:r>
              <a:rPr lang="en-US" baseline="0" dirty="0" smtClean="0"/>
              <a:t>People read graphs as they are shown.  They do not perform the mental gymnastics to make any data adjustments….in this case, population percentages.</a:t>
            </a:r>
            <a:endParaRPr lang="en-US" dirty="0"/>
          </a:p>
        </p:txBody>
      </p:sp>
      <p:sp>
        <p:nvSpPr>
          <p:cNvPr id="4" name="Slide Number Placeholder 3"/>
          <p:cNvSpPr>
            <a:spLocks noGrp="1"/>
          </p:cNvSpPr>
          <p:nvPr>
            <p:ph type="sldNum" sz="quarter" idx="10"/>
          </p:nvPr>
        </p:nvSpPr>
        <p:spPr/>
        <p:txBody>
          <a:bodyPr/>
          <a:lstStyle/>
          <a:p>
            <a:fld id="{1665D478-B2C9-4D7F-ADE0-5B0EF155C7E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top blue lines is a </a:t>
            </a:r>
            <a:r>
              <a:rPr lang="en-US" baseline="0" dirty="0" smtClean="0"/>
              <a:t>BIG. SCARY. NUMBER.   Something must be done about it.  We can wait to deal with the other lines later.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Oh wait, that is the total of the other lines.   Having a Total value distorts the overall graph and makes the lowest values seem insignificant.</a:t>
            </a:r>
          </a:p>
          <a:p>
            <a:endParaRPr lang="en-US" dirty="0"/>
          </a:p>
        </p:txBody>
      </p:sp>
      <p:sp>
        <p:nvSpPr>
          <p:cNvPr id="4" name="Slide Number Placeholder 3"/>
          <p:cNvSpPr>
            <a:spLocks noGrp="1"/>
          </p:cNvSpPr>
          <p:nvPr>
            <p:ph type="sldNum" sz="quarter" idx="10"/>
          </p:nvPr>
        </p:nvSpPr>
        <p:spPr/>
        <p:txBody>
          <a:bodyPr/>
          <a:lstStyle/>
          <a:p>
            <a:fld id="{1665D478-B2C9-4D7F-ADE0-5B0EF155C7E1}"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a:t>
            </a:r>
            <a:r>
              <a:rPr lang="en-US" baseline="0" dirty="0" smtClean="0"/>
              <a:t> example of the Total line dominating the graph.</a:t>
            </a:r>
            <a:endParaRPr lang="en-US" dirty="0"/>
          </a:p>
        </p:txBody>
      </p:sp>
      <p:sp>
        <p:nvSpPr>
          <p:cNvPr id="4" name="Slide Number Placeholder 3"/>
          <p:cNvSpPr>
            <a:spLocks noGrp="1"/>
          </p:cNvSpPr>
          <p:nvPr>
            <p:ph type="sldNum" sz="quarter" idx="10"/>
          </p:nvPr>
        </p:nvSpPr>
        <p:spPr/>
        <p:txBody>
          <a:bodyPr/>
          <a:lstStyle/>
          <a:p>
            <a:fld id="{1665D478-B2C9-4D7F-ADE0-5B0EF155C7E1}"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Mixing data makes both harder to comprehend.</a:t>
            </a:r>
          </a:p>
          <a:p>
            <a:endParaRPr lang="en-US" dirty="0" smtClean="0"/>
          </a:p>
          <a:p>
            <a:r>
              <a:rPr lang="en-US" dirty="0" smtClean="0"/>
              <a:t>So if there are few CLS ER visits, more of them go</a:t>
            </a:r>
            <a:r>
              <a:rPr lang="en-US" baseline="0" dirty="0" smtClean="0"/>
              <a:t> to the ICU.  As a decision making relationship, my response is huh?</a:t>
            </a:r>
          </a:p>
          <a:p>
            <a:endParaRPr lang="en-US" baseline="0" dirty="0" smtClean="0"/>
          </a:p>
          <a:p>
            <a:r>
              <a:rPr lang="en-US" baseline="0" dirty="0" smtClean="0"/>
              <a:t>If the graph requires different right and left side y-axis scales, maybe they should not be combined.</a:t>
            </a:r>
            <a:endParaRPr lang="en-US" dirty="0"/>
          </a:p>
        </p:txBody>
      </p:sp>
      <p:sp>
        <p:nvSpPr>
          <p:cNvPr id="4" name="Slide Number Placeholder 3"/>
          <p:cNvSpPr>
            <a:spLocks noGrp="1"/>
          </p:cNvSpPr>
          <p:nvPr>
            <p:ph type="sldNum" sz="quarter" idx="10"/>
          </p:nvPr>
        </p:nvSpPr>
        <p:spPr/>
        <p:txBody>
          <a:bodyPr/>
          <a:lstStyle/>
          <a:p>
            <a:fld id="{1665D478-B2C9-4D7F-ADE0-5B0EF155C7E1}"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Sometimes outliers in the data just need to be removed.</a:t>
            </a:r>
          </a:p>
          <a:p>
            <a:endParaRPr lang="en-US" dirty="0" smtClean="0"/>
          </a:p>
          <a:p>
            <a:r>
              <a:rPr lang="en-US" dirty="0" smtClean="0"/>
              <a:t>The one</a:t>
            </a:r>
            <a:r>
              <a:rPr lang="en-US" baseline="0" dirty="0" smtClean="0"/>
              <a:t> big number skews the scale and makes the rest of the data difficult to read or see any trends.  It definitely disconnects it from the gold line, which like the previous slide is not really related to the bars anyway.</a:t>
            </a:r>
            <a:endParaRPr lang="en-US" dirty="0"/>
          </a:p>
        </p:txBody>
      </p:sp>
      <p:sp>
        <p:nvSpPr>
          <p:cNvPr id="4" name="Slide Number Placeholder 3"/>
          <p:cNvSpPr>
            <a:spLocks noGrp="1"/>
          </p:cNvSpPr>
          <p:nvPr>
            <p:ph type="sldNum" sz="quarter" idx="10"/>
          </p:nvPr>
        </p:nvSpPr>
        <p:spPr/>
        <p:txBody>
          <a:bodyPr/>
          <a:lstStyle/>
          <a:p>
            <a:fld id="{1665D478-B2C9-4D7F-ADE0-5B0EF155C7E1}"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665D478-B2C9-4D7F-ADE0-5B0EF155C7E1}"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4B518D1-9744-4281-96DC-DE1DCC302F66}"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D9619C-3888-4E3F-A29D-1535B6F37CE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B518D1-9744-4281-96DC-DE1DCC302F66}"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D9619C-3888-4E3F-A29D-1535B6F37CE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B518D1-9744-4281-96DC-DE1DCC302F66}"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D9619C-3888-4E3F-A29D-1535B6F37CE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4B518D1-9744-4281-96DC-DE1DCC302F66}" type="datetimeFigureOut">
              <a:rPr lang="en-US" smtClean="0"/>
              <a:pPr/>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D9619C-3888-4E3F-A29D-1535B6F37CE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4B518D1-9744-4281-96DC-DE1DCC302F66}" type="datetimeFigureOut">
              <a:rPr lang="en-US" smtClean="0"/>
              <a:pPr/>
              <a:t>2/22/2021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D9619C-3888-4E3F-A29D-1535B6F37CE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4B518D1-9744-4281-96DC-DE1DCC302F66}" type="datetimeFigureOut">
              <a:rPr lang="en-US" smtClean="0"/>
              <a:pPr/>
              <a:t>2/22/2021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D9619C-3888-4E3F-A29D-1535B6F37CE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B518D1-9744-4281-96DC-DE1DCC302F66}" type="datetimeFigureOut">
              <a:rPr lang="en-US" smtClean="0"/>
              <a:pPr/>
              <a:t>2/22/2021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D9619C-3888-4E3F-A29D-1535B6F37CE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B518D1-9744-4281-96DC-DE1DCC302F66}" type="datetimeFigureOut">
              <a:rPr lang="en-US" smtClean="0"/>
              <a:pPr/>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D9619C-3888-4E3F-A29D-1535B6F37CE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B518D1-9744-4281-96DC-DE1DCC302F66}" type="datetimeFigureOut">
              <a:rPr lang="en-US" smtClean="0"/>
              <a:pPr/>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D9619C-3888-4E3F-A29D-1535B6F37CE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B518D1-9744-4281-96DC-DE1DCC302F66}"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D9619C-3888-4E3F-A29D-1535B6F37CE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B518D1-9744-4281-96DC-DE1DCC302F66}"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D9619C-3888-4E3F-A29D-1535B6F37CE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B518D1-9744-4281-96DC-DE1DCC302F66}" type="datetimeFigureOut">
              <a:rPr lang="en-US" smtClean="0"/>
              <a:pPr/>
              <a:t>2/22/2021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D9619C-3888-4E3F-A29D-1535B6F37CE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524000"/>
            <a:ext cx="7772400" cy="1470025"/>
          </a:xfrm>
        </p:spPr>
        <p:txBody>
          <a:bodyPr/>
          <a:lstStyle/>
          <a:p>
            <a:r>
              <a:rPr lang="en-US" dirty="0" smtClean="0"/>
              <a:t>Complex Decision Making:</a:t>
            </a:r>
            <a:br>
              <a:rPr lang="en-US" dirty="0" smtClean="0"/>
            </a:br>
            <a:r>
              <a:rPr lang="en-US" dirty="0" smtClean="0"/>
              <a:t>Confuse the issue with graphs</a:t>
            </a:r>
            <a:endParaRPr lang="en-US" dirty="0"/>
          </a:p>
        </p:txBody>
      </p:sp>
      <p:sp>
        <p:nvSpPr>
          <p:cNvPr id="3" name="Subtitle 2"/>
          <p:cNvSpPr>
            <a:spLocks noGrp="1"/>
          </p:cNvSpPr>
          <p:nvPr>
            <p:ph type="subTitle" idx="1"/>
          </p:nvPr>
        </p:nvSpPr>
        <p:spPr/>
        <p:txBody>
          <a:bodyPr/>
          <a:lstStyle/>
          <a:p>
            <a:r>
              <a:rPr lang="en-US" dirty="0" smtClean="0">
                <a:solidFill>
                  <a:schemeClr val="tx1"/>
                </a:solidFill>
              </a:rPr>
              <a:t>Michael J. Albers</a:t>
            </a:r>
            <a:br>
              <a:rPr lang="en-US" dirty="0" smtClean="0">
                <a:solidFill>
                  <a:schemeClr val="tx1"/>
                </a:solidFill>
              </a:rPr>
            </a:br>
            <a:r>
              <a:rPr lang="en-US" dirty="0" smtClean="0">
                <a:solidFill>
                  <a:schemeClr val="tx1"/>
                </a:solidFill>
              </a:rPr>
              <a:t>East Carolina University</a:t>
            </a:r>
            <a:br>
              <a:rPr lang="en-US"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SCCI  Feb 22-23, 2021</a:t>
            </a:r>
            <a:endParaRPr lang="en-US"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990600"/>
            <a:ext cx="8229600" cy="5135563"/>
          </a:xfrm>
        </p:spPr>
        <p:txBody>
          <a:bodyPr/>
          <a:lstStyle/>
          <a:p>
            <a:pPr indent="0">
              <a:buNone/>
            </a:pPr>
            <a:r>
              <a:rPr lang="en-US" dirty="0" smtClean="0"/>
              <a:t>Information for everyone and information for decision makers can be very different.  Yet, early in the COVID pandemic, states announced dashboard which they said were for state officials to help track the outbreak. </a:t>
            </a:r>
          </a:p>
          <a:p>
            <a:pPr indent="0">
              <a:spcBef>
                <a:spcPts val="1200"/>
              </a:spcBef>
              <a:buNone/>
            </a:pPr>
            <a:r>
              <a:rPr lang="en-US" dirty="0" smtClean="0"/>
              <a:t>As a decision making tool, these dashboards fail miserably because they don’t present usable information.  It’s correct, but not usable.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Salient information</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1676400" y="1371600"/>
            <a:ext cx="5410200" cy="5328433"/>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Salient information</a:t>
            </a:r>
            <a:endParaRPr lang="en-US" dirty="0"/>
          </a:p>
        </p:txBody>
      </p:sp>
      <p:pic>
        <p:nvPicPr>
          <p:cNvPr id="2050" name="Picture 2" descr="C:\Users\Mike\Desktop\poor graph design\showing recent change rates instead of just totals.png"/>
          <p:cNvPicPr>
            <a:picLocks noChangeAspect="1" noChangeArrowheads="1"/>
          </p:cNvPicPr>
          <p:nvPr/>
        </p:nvPicPr>
        <p:blipFill>
          <a:blip r:embed="rId3" cstate="print"/>
          <a:srcRect/>
          <a:stretch>
            <a:fillRect/>
          </a:stretch>
        </p:blipFill>
        <p:spPr bwMode="auto">
          <a:xfrm>
            <a:off x="-1" y="1524000"/>
            <a:ext cx="9295855" cy="41148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Relationships, not data</a:t>
            </a:r>
            <a:endParaRPr lang="en-US" dirty="0"/>
          </a:p>
        </p:txBody>
      </p:sp>
      <p:pic>
        <p:nvPicPr>
          <p:cNvPr id="1026" name="Picture 2" descr="C:\tech comm\Conferences\SCCI 2020\full--blocks-and-springs.png"/>
          <p:cNvPicPr>
            <a:picLocks noChangeAspect="1" noChangeArrowheads="1"/>
          </p:cNvPicPr>
          <p:nvPr/>
        </p:nvPicPr>
        <p:blipFill>
          <a:blip r:embed="rId3" cstate="print"/>
          <a:srcRect/>
          <a:stretch>
            <a:fillRect/>
          </a:stretch>
        </p:blipFill>
        <p:spPr bwMode="auto">
          <a:xfrm>
            <a:off x="1600200" y="1295400"/>
            <a:ext cx="5486400" cy="483230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Highly variable data</a:t>
            </a:r>
            <a:endParaRPr lang="en-US" dirty="0"/>
          </a:p>
        </p:txBody>
      </p:sp>
      <p:pic>
        <p:nvPicPr>
          <p:cNvPr id="6146" name="Picture 2" descr="C:\Users\Mike\Desktop\poor graph design\graph - high variantion line.jpg"/>
          <p:cNvPicPr>
            <a:picLocks noChangeAspect="1" noChangeArrowheads="1"/>
          </p:cNvPicPr>
          <p:nvPr/>
        </p:nvPicPr>
        <p:blipFill>
          <a:blip r:embed="rId3" cstate="print"/>
          <a:srcRect/>
          <a:stretch>
            <a:fillRect/>
          </a:stretch>
        </p:blipFill>
        <p:spPr bwMode="auto">
          <a:xfrm>
            <a:off x="609600" y="1600200"/>
            <a:ext cx="7789937" cy="44958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Short/long term trends</a:t>
            </a:r>
            <a:endParaRPr lang="en-US" dirty="0"/>
          </a:p>
        </p:txBody>
      </p:sp>
      <p:pic>
        <p:nvPicPr>
          <p:cNvPr id="5122" name="Picture 2" descr="C:\Users\Mike\Desktop\poor graph design\wy long term trend - one month.png"/>
          <p:cNvPicPr>
            <a:picLocks noChangeAspect="1" noChangeArrowheads="1"/>
          </p:cNvPicPr>
          <p:nvPr/>
        </p:nvPicPr>
        <p:blipFill>
          <a:blip r:embed="rId3" cstate="print"/>
          <a:srcRect/>
          <a:stretch>
            <a:fillRect/>
          </a:stretch>
        </p:blipFill>
        <p:spPr bwMode="auto">
          <a:xfrm>
            <a:off x="1143000" y="1447800"/>
            <a:ext cx="6780213" cy="2114550"/>
          </a:xfrm>
          <a:prstGeom prst="rect">
            <a:avLst/>
          </a:prstGeom>
          <a:noFill/>
        </p:spPr>
      </p:pic>
      <p:pic>
        <p:nvPicPr>
          <p:cNvPr id="5123" name="Picture 3" descr="C:\Users\Mike\Desktop\poor graph design\wy long term trend - lots of time.png"/>
          <p:cNvPicPr>
            <a:picLocks noChangeAspect="1" noChangeArrowheads="1"/>
          </p:cNvPicPr>
          <p:nvPr/>
        </p:nvPicPr>
        <p:blipFill>
          <a:blip r:embed="rId4" cstate="print"/>
          <a:srcRect/>
          <a:stretch>
            <a:fillRect/>
          </a:stretch>
        </p:blipFill>
        <p:spPr bwMode="auto">
          <a:xfrm>
            <a:off x="990600" y="3886200"/>
            <a:ext cx="6723063" cy="276225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in context</a:t>
            </a:r>
            <a:endParaRPr lang="en-US" dirty="0"/>
          </a:p>
        </p:txBody>
      </p:sp>
      <p:pic>
        <p:nvPicPr>
          <p:cNvPr id="4098" name="Picture 2" descr="C:\Users\Mike\Desktop\poor graph design\total cases is not a valid comparison   needs percentages.png"/>
          <p:cNvPicPr>
            <a:picLocks noChangeAspect="1" noChangeArrowheads="1"/>
          </p:cNvPicPr>
          <p:nvPr/>
        </p:nvPicPr>
        <p:blipFill>
          <a:blip r:embed="rId3" cstate="print"/>
          <a:srcRect/>
          <a:stretch>
            <a:fillRect/>
          </a:stretch>
        </p:blipFill>
        <p:spPr bwMode="auto">
          <a:xfrm>
            <a:off x="4038600" y="1371600"/>
            <a:ext cx="3657600" cy="2667512"/>
          </a:xfrm>
          <a:prstGeom prst="rect">
            <a:avLst/>
          </a:prstGeom>
          <a:noFill/>
        </p:spPr>
      </p:pic>
      <p:pic>
        <p:nvPicPr>
          <p:cNvPr id="1026" name="Picture 2"/>
          <p:cNvPicPr>
            <a:picLocks noChangeAspect="1" noChangeArrowheads="1"/>
          </p:cNvPicPr>
          <p:nvPr/>
        </p:nvPicPr>
        <p:blipFill>
          <a:blip r:embed="rId4" cstate="print"/>
          <a:srcRect/>
          <a:stretch>
            <a:fillRect/>
          </a:stretch>
        </p:blipFill>
        <p:spPr bwMode="auto">
          <a:xfrm>
            <a:off x="2895600" y="4648200"/>
            <a:ext cx="5257800" cy="1685552"/>
          </a:xfrm>
          <a:prstGeom prst="rect">
            <a:avLst/>
          </a:prstGeom>
          <a:noFill/>
          <a:ln w="9525">
            <a:noFill/>
            <a:miter lim="800000"/>
            <a:headEnd/>
            <a:tailEnd/>
          </a:ln>
        </p:spPr>
      </p:pic>
      <p:sp>
        <p:nvSpPr>
          <p:cNvPr id="5" name="TextBox 4"/>
          <p:cNvSpPr txBox="1"/>
          <p:nvPr/>
        </p:nvSpPr>
        <p:spPr>
          <a:xfrm>
            <a:off x="1524000" y="2819400"/>
            <a:ext cx="2102050" cy="369332"/>
          </a:xfrm>
          <a:prstGeom prst="rect">
            <a:avLst/>
          </a:prstGeom>
          <a:noFill/>
        </p:spPr>
        <p:txBody>
          <a:bodyPr wrap="none" rtlCol="0">
            <a:spAutoFit/>
          </a:bodyPr>
          <a:lstStyle/>
          <a:p>
            <a:r>
              <a:rPr lang="en-US" dirty="0" smtClean="0"/>
              <a:t>Data, but no context</a:t>
            </a:r>
            <a:endParaRPr lang="en-US" dirty="0"/>
          </a:p>
        </p:txBody>
      </p:sp>
      <p:sp>
        <p:nvSpPr>
          <p:cNvPr id="6" name="TextBox 5"/>
          <p:cNvSpPr txBox="1"/>
          <p:nvPr/>
        </p:nvSpPr>
        <p:spPr>
          <a:xfrm>
            <a:off x="762000" y="5638800"/>
            <a:ext cx="1784591" cy="369332"/>
          </a:xfrm>
          <a:prstGeom prst="rect">
            <a:avLst/>
          </a:prstGeom>
          <a:noFill/>
        </p:spPr>
        <p:txBody>
          <a:bodyPr wrap="none" rtlCol="0">
            <a:spAutoFit/>
          </a:bodyPr>
          <a:lstStyle/>
          <a:p>
            <a:r>
              <a:rPr lang="en-US" dirty="0" smtClean="0"/>
              <a:t>Has relationships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 line?  Distracting…..</a:t>
            </a:r>
            <a:endParaRPr lang="en-US" dirty="0"/>
          </a:p>
        </p:txBody>
      </p:sp>
      <p:pic>
        <p:nvPicPr>
          <p:cNvPr id="1026" name="Picture 2" descr="C:\Users\Mike\Desktop\poor graph design\individual lines and a total line.png"/>
          <p:cNvPicPr>
            <a:picLocks noChangeAspect="1" noChangeArrowheads="1"/>
          </p:cNvPicPr>
          <p:nvPr/>
        </p:nvPicPr>
        <p:blipFill>
          <a:blip r:embed="rId3" cstate="print"/>
          <a:srcRect/>
          <a:stretch>
            <a:fillRect/>
          </a:stretch>
        </p:blipFill>
        <p:spPr bwMode="auto">
          <a:xfrm>
            <a:off x="1295400" y="1600200"/>
            <a:ext cx="6172200" cy="4934078"/>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 line?  Distracting…..</a:t>
            </a:r>
            <a:endParaRPr lang="en-US" dirty="0"/>
          </a:p>
        </p:txBody>
      </p:sp>
      <p:pic>
        <p:nvPicPr>
          <p:cNvPr id="2051" name="Picture 3"/>
          <p:cNvPicPr>
            <a:picLocks noChangeAspect="1" noChangeArrowheads="1"/>
          </p:cNvPicPr>
          <p:nvPr/>
        </p:nvPicPr>
        <p:blipFill>
          <a:blip r:embed="rId3" cstate="print"/>
          <a:srcRect/>
          <a:stretch>
            <a:fillRect/>
          </a:stretch>
        </p:blipFill>
        <p:spPr bwMode="auto">
          <a:xfrm>
            <a:off x="685800" y="1295400"/>
            <a:ext cx="7710007" cy="50292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Mixing data</a:t>
            </a:r>
            <a:endParaRPr lang="en-US" dirty="0"/>
          </a:p>
        </p:txBody>
      </p:sp>
      <p:pic>
        <p:nvPicPr>
          <p:cNvPr id="4" name="Picture 3" descr="C:\Users\Mike\Desktop\poor graph design\percent line makes no sense against the bars.png"/>
          <p:cNvPicPr>
            <a:picLocks noChangeAspect="1" noChangeArrowheads="1"/>
          </p:cNvPicPr>
          <p:nvPr/>
        </p:nvPicPr>
        <p:blipFill>
          <a:blip r:embed="rId3" cstate="print"/>
          <a:srcRect/>
          <a:stretch>
            <a:fillRect/>
          </a:stretch>
        </p:blipFill>
        <p:spPr bwMode="auto">
          <a:xfrm>
            <a:off x="1295400" y="1371600"/>
            <a:ext cx="5943600" cy="518581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Outliers change perception</a:t>
            </a:r>
            <a:endParaRPr lang="en-US" dirty="0"/>
          </a:p>
        </p:txBody>
      </p:sp>
      <p:pic>
        <p:nvPicPr>
          <p:cNvPr id="7170" name="Picture 2" descr="C:\Users\Mike\Desktop\poor graph design\outlier and dual scale problems.png"/>
          <p:cNvPicPr>
            <a:picLocks noChangeAspect="1" noChangeArrowheads="1"/>
          </p:cNvPicPr>
          <p:nvPr/>
        </p:nvPicPr>
        <p:blipFill>
          <a:blip r:embed="rId3" cstate="print"/>
          <a:srcRect/>
          <a:stretch>
            <a:fillRect/>
          </a:stretch>
        </p:blipFill>
        <p:spPr bwMode="auto">
          <a:xfrm>
            <a:off x="609600" y="1447800"/>
            <a:ext cx="8001000" cy="513722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Summary</a:t>
            </a:r>
            <a:endParaRPr lang="en-US"/>
          </a:p>
        </p:txBody>
      </p:sp>
      <p:sp>
        <p:nvSpPr>
          <p:cNvPr id="3" name="Content Placeholder 2"/>
          <p:cNvSpPr>
            <a:spLocks noGrp="1"/>
          </p:cNvSpPr>
          <p:nvPr>
            <p:ph idx="1"/>
          </p:nvPr>
        </p:nvSpPr>
        <p:spPr>
          <a:xfrm>
            <a:off x="381000" y="1295400"/>
            <a:ext cx="8229600" cy="5029200"/>
          </a:xfrm>
        </p:spPr>
        <p:txBody>
          <a:bodyPr/>
          <a:lstStyle/>
          <a:p>
            <a:r>
              <a:rPr lang="en-US" dirty="0" smtClean="0"/>
              <a:t>Graphic design profoundly affects how people interpret the information and, consequently, how they make decisions from them.</a:t>
            </a:r>
          </a:p>
          <a:p>
            <a:r>
              <a:rPr lang="en-US" dirty="0" err="1" smtClean="0"/>
              <a:t>Tufte</a:t>
            </a:r>
            <a:r>
              <a:rPr lang="en-US" dirty="0" smtClean="0"/>
              <a:t> may advocate from dense graphs which require levels of analysis to fully understand, but most decision makers are not going to give any graphic that much time.</a:t>
            </a:r>
          </a:p>
          <a:p>
            <a:r>
              <a:rPr lang="en-US" dirty="0" smtClean="0"/>
              <a:t>Face facts:  The graphs are going into PowerPoint and covered too quickly.</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712</Words>
  <Application>Microsoft Office PowerPoint</Application>
  <PresentationFormat>On-screen Show (4:3)</PresentationFormat>
  <Paragraphs>66</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Complex Decision Making: Confuse the issue with graphs</vt:lpstr>
      <vt:lpstr>Slide 2</vt:lpstr>
      <vt:lpstr>Salient information</vt:lpstr>
      <vt:lpstr>Salient information</vt:lpstr>
      <vt:lpstr>Relationships, not data</vt:lpstr>
      <vt:lpstr>Highly variable data</vt:lpstr>
      <vt:lpstr>Short/long term trends</vt:lpstr>
      <vt:lpstr>Information in context</vt:lpstr>
      <vt:lpstr>Total line?  Distracting…..</vt:lpstr>
      <vt:lpstr>Total line?  Distracting…..</vt:lpstr>
      <vt:lpstr>Mixing data</vt:lpstr>
      <vt:lpstr>Outliers change perception</vt:lpstr>
      <vt:lpstr>Summary</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Complex Decision Making: Confuse the issue with graphs</dc:title>
  <dc:creator>Mike</dc:creator>
  <cp:lastModifiedBy>Mike</cp:lastModifiedBy>
  <cp:revision>11</cp:revision>
  <dcterms:created xsi:type="dcterms:W3CDTF">2021-02-18T14:08:02Z</dcterms:created>
  <dcterms:modified xsi:type="dcterms:W3CDTF">2021-02-22T14:23:39Z</dcterms:modified>
</cp:coreProperties>
</file>