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72" r:id="rId6"/>
    <p:sldId id="274" r:id="rId7"/>
    <p:sldId id="271" r:id="rId8"/>
    <p:sldId id="270" r:id="rId9"/>
    <p:sldId id="258" r:id="rId10"/>
    <p:sldId id="262" r:id="rId11"/>
    <p:sldId id="264" r:id="rId12"/>
    <p:sldId id="265" r:id="rId13"/>
    <p:sldId id="266" r:id="rId14"/>
    <p:sldId id="267" r:id="rId15"/>
    <p:sldId id="263" r:id="rId16"/>
    <p:sldId id="260" r:id="rId17"/>
    <p:sldId id="261" r:id="rId18"/>
    <p:sldId id="268" r:id="rId19"/>
    <p:sldId id="275" r:id="rId20"/>
    <p:sldId id="269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73D7AC-C95C-4555-87EB-2C11DEEE88DA}" type="datetimeFigureOut">
              <a:rPr lang="en-US" smtClean="0"/>
              <a:pPr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15CED03-73AE-4DDB-8334-03B0845F29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63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0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19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31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72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3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68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67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03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61959A20-3274-C944-9DDD-46468942E18A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8AD8936-24F5-014F-9975-317412EFB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872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5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66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2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06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323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24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203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43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211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60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38CD87C-2F1A-3A42-9C55-AABF38BC052E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5703586C-9286-474B-94CD-19DE67A06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2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88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633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22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11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319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31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72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06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27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313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85006ED-28A4-F34C-8061-A73C25939C72}" type="datetimeFigureOut">
              <a:rPr lang="en-US" smtClean="0"/>
              <a:t>2/20/21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874C4FD-91A8-2442-A17D-29597A84D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4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4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Joanna Schreiber and Sedona Benjamin</a:t>
            </a:r>
          </a:p>
          <a:p>
            <a:r>
              <a:rPr lang="en-US" sz="2800" dirty="0"/>
              <a:t>Georgia Southern University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000" dirty="0"/>
              <a:t>Editing Complex Information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7E21E-840D-4241-B0E5-ABAA0CE8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Background – Levels of 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A8838-C8DD-AF4B-8646-1C5D6738B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2400" dirty="0"/>
              <a:t>In the late 1970s and 1980s, scholarship on levels of edit identified a range of editing tasks and processes (Buehler, 1977, 1980 and 1981; Van Buren and Buehler, 1980).</a:t>
            </a:r>
          </a:p>
          <a:p>
            <a:pPr fontAlgn="base"/>
            <a:r>
              <a:rPr lang="en-US" sz="2400" dirty="0"/>
              <a:t>Usability was added to the original levels of edit in 1985 (</a:t>
            </a:r>
            <a:r>
              <a:rPr lang="en-US" sz="2400" dirty="0" err="1"/>
              <a:t>Soderston</a:t>
            </a:r>
            <a:r>
              <a:rPr lang="en-US" sz="2400" dirty="0"/>
              <a:t>, 1985).</a:t>
            </a:r>
          </a:p>
          <a:p>
            <a:pPr fontAlgn="base"/>
            <a:r>
              <a:rPr lang="en-US" sz="2400" dirty="0"/>
              <a:t>Some levels corresponded with particular editing roles, but more recent scholarship also suggests that editing roles and titles are changing (</a:t>
            </a:r>
            <a:r>
              <a:rPr lang="en-US" sz="2400" dirty="0" err="1"/>
              <a:t>Kreth</a:t>
            </a:r>
            <a:r>
              <a:rPr lang="en-US" sz="2400" dirty="0"/>
              <a:t> and Bowen, 2017).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55BB-261A-FF48-97E9-ECF5FDA85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Background – Complex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CD87F-8FE0-4C4F-9F2C-F04AE470E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2400" dirty="0"/>
              <a:t>While there has been a range of studies examining how technical writing has evolved, relatively little scholarship is dedicated to technical editing (Flanagan and Albers, 2019; </a:t>
            </a:r>
            <a:r>
              <a:rPr lang="en-US" sz="2400" dirty="0" err="1"/>
              <a:t>Kreth</a:t>
            </a:r>
            <a:r>
              <a:rPr lang="en-US" sz="2400" dirty="0"/>
              <a:t> and Bowen, 2017) and even less is directly devoted to editing complex information (Albers, 2004).</a:t>
            </a:r>
          </a:p>
          <a:p>
            <a:pPr fontAlgn="base"/>
            <a:r>
              <a:rPr lang="en-US" sz="2400" dirty="0"/>
              <a:t>Studies of complex content suggest a wide range of editorial roles (</a:t>
            </a:r>
            <a:r>
              <a:rPr lang="en-US" sz="2400" dirty="0" err="1"/>
              <a:t>Willerton</a:t>
            </a:r>
            <a:r>
              <a:rPr lang="en-US" sz="2400" dirty="0"/>
              <a:t>, 2008), but more work is needed to explore editing models and guidelines used for complex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9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3D6B4-F840-FD43-A120-1247F856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5BAAA-9B6E-E64B-850A-43B69B50A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While there is scholarship devoted to writing and complex information, little scholarship is devoted to editing complex information.</a:t>
            </a:r>
          </a:p>
          <a:p>
            <a:pPr marL="0" indent="0">
              <a:buNone/>
            </a:pPr>
            <a:r>
              <a:rPr lang="en-US" sz="2400" dirty="0"/>
              <a:t>RQ: How are editors approaching complex information in industry?</a:t>
            </a:r>
          </a:p>
          <a:p>
            <a:pPr marL="0" indent="0">
              <a:buNone/>
            </a:pPr>
            <a:r>
              <a:rPr lang="en-US" sz="2400" dirty="0"/>
              <a:t>RQ: How are educators preparing students to edit complex information?</a:t>
            </a:r>
          </a:p>
        </p:txBody>
      </p:sp>
    </p:spTree>
    <p:extLst>
      <p:ext uri="{BB962C8B-B14F-4D97-AF65-F5344CB8AC3E}">
        <p14:creationId xmlns:p14="http://schemas.microsoft.com/office/powerpoint/2010/main" val="247119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A7BB4-93AC-034E-B666-AF27366C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8EEC2-CD64-0041-A1AB-298BD67D8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Survey and semi-structured interviews</a:t>
            </a:r>
          </a:p>
          <a:p>
            <a:r>
              <a:rPr lang="en-US" dirty="0"/>
              <a:t>Protocols for editors and editing instructors</a:t>
            </a:r>
          </a:p>
          <a:p>
            <a:r>
              <a:rPr lang="en-US" dirty="0"/>
              <a:t>Current status: preliminary survey results</a:t>
            </a:r>
          </a:p>
        </p:txBody>
      </p:sp>
    </p:spTree>
    <p:extLst>
      <p:ext uri="{BB962C8B-B14F-4D97-AF65-F5344CB8AC3E}">
        <p14:creationId xmlns:p14="http://schemas.microsoft.com/office/powerpoint/2010/main" val="16764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 editors </a:t>
            </a:r>
          </a:p>
          <a:p>
            <a:r>
              <a:rPr lang="en-US" dirty="0"/>
              <a:t>57 editing instructors</a:t>
            </a:r>
          </a:p>
        </p:txBody>
      </p:sp>
    </p:spTree>
    <p:extLst>
      <p:ext uri="{BB962C8B-B14F-4D97-AF65-F5344CB8AC3E}">
        <p14:creationId xmlns:p14="http://schemas.microsoft.com/office/powerpoint/2010/main" val="1340564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4F74-5E72-4E41-A5C8-162B388C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Editor Responses – Types of Editing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1A177F-48DB-894C-A8AA-462FB0CF14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9991787"/>
              </p:ext>
            </p:extLst>
          </p:nvPr>
        </p:nvGraphicFramePr>
        <p:xfrm>
          <a:off x="457200" y="1063229"/>
          <a:ext cx="8229600" cy="3245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1">
                  <a:extLst>
                    <a:ext uri="{9D8B030D-6E8A-4147-A177-3AD203B41FA5}">
                      <a16:colId xmlns:a16="http://schemas.microsoft.com/office/drawing/2014/main" val="2965947637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460480204"/>
                    </a:ext>
                  </a:extLst>
                </a:gridCol>
              </a:tblGrid>
              <a:tr h="249638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What types of editing do you do? Please select all that apply.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28383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Developmental 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9963343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Copyediting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2178194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Indexing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2520754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Layout or design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1224741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Macro-editing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2205211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Micro-editing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3530541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Project management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8756069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Proofreading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7232215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Substantive/comprehensive 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4870642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Technical editing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3443269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User experience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184428"/>
                  </a:ext>
                </a:extLst>
              </a:tr>
              <a:tr h="2496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 (list)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64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87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9343-8FFE-BF41-A125-D2DC6392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Editor Response – Style Manuals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6F7DF7-617B-AA4D-8F7C-5EB323C041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520673"/>
              </p:ext>
            </p:extLst>
          </p:nvPr>
        </p:nvGraphicFramePr>
        <p:xfrm>
          <a:off x="457200" y="1063229"/>
          <a:ext cx="8229600" cy="3205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1">
                  <a:extLst>
                    <a:ext uri="{9D8B030D-6E8A-4147-A177-3AD203B41FA5}">
                      <a16:colId xmlns:a16="http://schemas.microsoft.com/office/drawing/2014/main" val="59120833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3138563411"/>
                    </a:ext>
                  </a:extLst>
                </a:gridCol>
              </a:tblGrid>
              <a:tr h="21370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What style manuals are used at your organization? Please select all that apply.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98479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The ACS Style Guide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7496362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American Medical Association Manual of Style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8190844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Associated Press Stylebook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5458457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Chicago Manual of Style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3482104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Federal Plain Language Guidelines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2844032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IEEE Editorial Style Manual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1508264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MLA Handbook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2909209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Microsoft Manual of Style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9343628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New Oxford Style Manual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819608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Publication Manual of the American Psychological Association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116013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Scientific Style and Format: The CSE Manual for Authors, Editors, and Publishers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858200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U.S. Government Publishing Office Style Manual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6707296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 (Please list)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2734510"/>
                  </a:ext>
                </a:extLst>
              </a:tr>
              <a:tr h="213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29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309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9AB7-24EE-C44E-ADCB-95A97B0F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Editor Response – Subject Matter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796BA3-539C-4541-BD19-CE24F20F8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523193"/>
              </p:ext>
            </p:extLst>
          </p:nvPr>
        </p:nvGraphicFramePr>
        <p:xfrm>
          <a:off x="457200" y="1063229"/>
          <a:ext cx="8229600" cy="26569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1">
                  <a:extLst>
                    <a:ext uri="{9D8B030D-6E8A-4147-A177-3AD203B41FA5}">
                      <a16:colId xmlns:a16="http://schemas.microsoft.com/office/drawing/2014/main" val="3030760381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1602378803"/>
                    </a:ext>
                  </a:extLst>
                </a:gridCol>
              </a:tblGrid>
              <a:tr h="295213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What types of subject matter do you edit? Please select all that apply.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65110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Medical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5141380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Technical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6832027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Scientific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5820666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Financial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041791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Marketing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281908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Literary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122084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News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8106178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867365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2D7F053-E512-6D4C-9BA5-30F924CCB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1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6F15-C4CB-C84B-9A2B-FD28E159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Editor Response – Quality and Accuracy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EA981F-F112-F140-9405-250405F00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304242"/>
              </p:ext>
            </p:extLst>
          </p:nvPr>
        </p:nvGraphicFramePr>
        <p:xfrm>
          <a:off x="457200" y="1063229"/>
          <a:ext cx="8229600" cy="2931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1">
                  <a:extLst>
                    <a:ext uri="{9D8B030D-6E8A-4147-A177-3AD203B41FA5}">
                      <a16:colId xmlns:a16="http://schemas.microsoft.com/office/drawing/2014/main" val="1757344524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1109422928"/>
                    </a:ext>
                  </a:extLst>
                </a:gridCol>
              </a:tblGrid>
              <a:tr h="48854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How does your organization ensure content quality and accuracy? Please select all that apply.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11480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Subject matter experts (SMEs) consult on content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398676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Cross-functional teams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7914826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Peer review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4694289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Internal library or archive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5512676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Fact-checking process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0977181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Fact-checker (role)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3515740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Quality guidelines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5044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International Organization for Standardization (Please enter numbers or series)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1013199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0076855"/>
                  </a:ext>
                </a:extLst>
              </a:tr>
              <a:tr h="24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638591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80CE1E2-E924-D740-8ED3-F04924955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0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EBA62-80CB-B846-A8C9-9E28936B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Editor Response – Consistent Content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A90C1BE-8895-9A47-9248-C505E839AF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962286"/>
              </p:ext>
            </p:extLst>
          </p:nvPr>
        </p:nvGraphicFramePr>
        <p:xfrm>
          <a:off x="457200" y="1063229"/>
          <a:ext cx="8229600" cy="3253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1">
                  <a:extLst>
                    <a:ext uri="{9D8B030D-6E8A-4147-A177-3AD203B41FA5}">
                      <a16:colId xmlns:a16="http://schemas.microsoft.com/office/drawing/2014/main" val="344291920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2380285355"/>
                    </a:ext>
                  </a:extLst>
                </a:gridCol>
              </a:tblGrid>
              <a:tr h="64702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How does your organization ensure consistent content and information design? Please select all that apply.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53341"/>
                  </a:ext>
                </a:extLst>
              </a:tr>
              <a:tr h="3414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International Organization for Standardization (ISO) (Please enter numbers or series)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206456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House or corporate style guide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8895784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Branding guidelines (separate from house style guide)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0773970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Design guidelines (separate from house style guide)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9548872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Web guidelines (separate from house style guide)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4625795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Style sheets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4953656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0680925"/>
                  </a:ext>
                </a:extLst>
              </a:tr>
              <a:tr h="3235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2157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518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7D65-8836-5744-A265-A74BA694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Instructor Responses – Editing Topics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B48E90-3C23-324C-9FFF-76E307E14F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019492"/>
              </p:ext>
            </p:extLst>
          </p:nvPr>
        </p:nvGraphicFramePr>
        <p:xfrm>
          <a:off x="457200" y="1136968"/>
          <a:ext cx="8229600" cy="3520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0">
                  <a:extLst>
                    <a:ext uri="{9D8B030D-6E8A-4147-A177-3AD203B41FA5}">
                      <a16:colId xmlns:a16="http://schemas.microsoft.com/office/drawing/2014/main" val="864231159"/>
                    </a:ext>
                  </a:extLst>
                </a:gridCol>
                <a:gridCol w="1025400">
                  <a:extLst>
                    <a:ext uri="{9D8B030D-6E8A-4147-A177-3AD203B41FA5}">
                      <a16:colId xmlns:a16="http://schemas.microsoft.com/office/drawing/2014/main" val="514158973"/>
                    </a:ext>
                  </a:extLst>
                </a:gridCol>
              </a:tblGrid>
              <a:tr h="161623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What topics do you include in your editing course(s)? Please select all that apply.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995904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Accessibility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1864038079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Audience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477928718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Content strategy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4226715983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Digital publishing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1737143817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Editing for international audiences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4133282918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Editing for translation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1238164064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Editing for multilingual audiences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109418831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Editing charts and images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202048864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Ethics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543575230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Grammar and mechanics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1925874743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Intellectual property and copyright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1757538897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Print publishing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346981458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Project management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050538867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Purpose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592955817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Visual design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661477844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Working with authors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3999327888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Working with clients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633854781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Working with subject matter experts (SME)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2187047485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Working with teams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4136058956"/>
                  </a:ext>
                </a:extLst>
              </a:tr>
              <a:tr h="161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Other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08" marR="60608" marT="0" marB="0"/>
                </a:tc>
                <a:extLst>
                  <a:ext uri="{0D108BD9-81ED-4DB2-BD59-A6C34878D82A}">
                    <a16:rowId xmlns:a16="http://schemas.microsoft.com/office/drawing/2014/main" val="4235112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498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33572D-0A46-E34F-989E-DA48EA66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Instructor Responses – Style Manuals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FDDA0F8-1178-6D48-9344-602B8945C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657052"/>
              </p:ext>
            </p:extLst>
          </p:nvPr>
        </p:nvGraphicFramePr>
        <p:xfrm>
          <a:off x="457200" y="1124873"/>
          <a:ext cx="8229600" cy="3142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0">
                  <a:extLst>
                    <a:ext uri="{9D8B030D-6E8A-4147-A177-3AD203B41FA5}">
                      <a16:colId xmlns:a16="http://schemas.microsoft.com/office/drawing/2014/main" val="1438260654"/>
                    </a:ext>
                  </a:extLst>
                </a:gridCol>
                <a:gridCol w="1025400">
                  <a:extLst>
                    <a:ext uri="{9D8B030D-6E8A-4147-A177-3AD203B41FA5}">
                      <a16:colId xmlns:a16="http://schemas.microsoft.com/office/drawing/2014/main" val="3823691798"/>
                    </a:ext>
                  </a:extLst>
                </a:gridCol>
              </a:tblGrid>
              <a:tr h="28973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What style manuals do you cover in your editing course(s)? Please select all that apply.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429" marR="95429" marT="47714" marB="4771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5839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The ACS Style Guide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2242164523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American Medical Association Manual of Style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2788313720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Associated Press Stylebook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135710432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Chicago Manual of Style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607680610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Federal Plain Language Guidelines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307832476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IEEE Editorial Style Manual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147928429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MLA Handbook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28133588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Microsoft Manual of Style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1416018983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New Oxford Style Manual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3460538301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Publication Manual of the American Psychological Association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877051040"/>
                  </a:ext>
                </a:extLst>
              </a:tr>
              <a:tr h="273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Scientific Style and Format: The CSE Manual for Authors, Editors, and Publishers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2707073356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U.S. Government Publishing Office Style Manual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1683309900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Other (Please list)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1215162132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None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572" marR="71572" marT="0" marB="0"/>
                </a:tc>
                <a:extLst>
                  <a:ext uri="{0D108BD9-81ED-4DB2-BD59-A6C34878D82A}">
                    <a16:rowId xmlns:a16="http://schemas.microsoft.com/office/drawing/2014/main" val="368224010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84F6E38-A3BC-ED42-9900-C8145BAE2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370" y="27474"/>
            <a:ext cx="95428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350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6BA8-7BEB-C34A-B85C-6EA328947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Instructor Responses – Editing Activities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6526A4-527D-924C-9929-27B7AA1232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629536"/>
              </p:ext>
            </p:extLst>
          </p:nvPr>
        </p:nvGraphicFramePr>
        <p:xfrm>
          <a:off x="457200" y="1270861"/>
          <a:ext cx="8229599" cy="2814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4200">
                  <a:extLst>
                    <a:ext uri="{9D8B030D-6E8A-4147-A177-3AD203B41FA5}">
                      <a16:colId xmlns:a16="http://schemas.microsoft.com/office/drawing/2014/main" val="1601510440"/>
                    </a:ext>
                  </a:extLst>
                </a:gridCol>
                <a:gridCol w="1025399">
                  <a:extLst>
                    <a:ext uri="{9D8B030D-6E8A-4147-A177-3AD203B41FA5}">
                      <a16:colId xmlns:a16="http://schemas.microsoft.com/office/drawing/2014/main" val="774254095"/>
                    </a:ext>
                  </a:extLst>
                </a:gridCol>
              </a:tblGrid>
              <a:tr h="610923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What editing activities do you include in your course(s)? Please select all that apply.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497" marR="107497" marT="53749" marB="5374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94991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Agile project management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3603977760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House/corporate style guides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710712296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Indexing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3427863376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Style sheets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2574018901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Markup for paper-based documents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4078057927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Markup for digital documents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1423294858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Markup for websites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720572965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Levels of edit (Van Buren and Buehler)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1668851397"/>
                  </a:ext>
                </a:extLst>
              </a:tr>
              <a:tr h="2448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Other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623" marR="80623" marT="0" marB="0"/>
                </a:tc>
                <a:extLst>
                  <a:ext uri="{0D108BD9-81ED-4DB2-BD59-A6C34878D82A}">
                    <a16:rowId xmlns:a16="http://schemas.microsoft.com/office/drawing/2014/main" val="1897044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515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08C85-F104-FB40-A785-86759113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CD16E-759C-4D4E-89EC-F9ED53EDD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Overlap for technical and marketing for editors in both subject matter and style</a:t>
            </a:r>
          </a:p>
          <a:p>
            <a:r>
              <a:rPr lang="en-US" sz="2400" dirty="0"/>
              <a:t>Overlap on style taught and style used</a:t>
            </a:r>
          </a:p>
          <a:p>
            <a:r>
              <a:rPr lang="en-US" sz="2400" dirty="0"/>
              <a:t>Focus on style sheets and guides for instructors seems well-placed</a:t>
            </a:r>
          </a:p>
          <a:p>
            <a:r>
              <a:rPr lang="en-US" sz="2400" dirty="0"/>
              <a:t>Levels of edit still significant to editing pedagogy</a:t>
            </a:r>
          </a:p>
        </p:txBody>
      </p:sp>
    </p:spTree>
    <p:extLst>
      <p:ext uri="{BB962C8B-B14F-4D97-AF65-F5344CB8AC3E}">
        <p14:creationId xmlns:p14="http://schemas.microsoft.com/office/powerpoint/2010/main" val="208881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92E2-8353-AB43-8C67-EF6BD39E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57080-9AC1-174A-AD9A-811E4D6E3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Refine survey to include academic editors who do not teach editing and editors in higher education industry (non-faculty)</a:t>
            </a:r>
          </a:p>
          <a:p>
            <a:r>
              <a:rPr lang="en-US" sz="2800" dirty="0"/>
              <a:t>Expand recruitment</a:t>
            </a:r>
          </a:p>
          <a:p>
            <a:r>
              <a:rPr lang="en-US" sz="2800" dirty="0"/>
              <a:t>Conduct Interviews</a:t>
            </a:r>
          </a:p>
        </p:txBody>
      </p:sp>
    </p:spTree>
    <p:extLst>
      <p:ext uri="{BB962C8B-B14F-4D97-AF65-F5344CB8AC3E}">
        <p14:creationId xmlns:p14="http://schemas.microsoft.com/office/powerpoint/2010/main" val="3662225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14B0D-64AD-7641-85F3-A924BD99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3C512-4F54-3D45-9063-C48CD7331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fontAlgn="base"/>
            <a:r>
              <a:rPr lang="en-US" sz="2800" dirty="0"/>
              <a:t>What editorial guidance is needed for complex information?</a:t>
            </a:r>
          </a:p>
          <a:p>
            <a:pPr fontAlgn="base"/>
            <a:r>
              <a:rPr lang="en-US" sz="2800" dirty="0"/>
              <a:t>Does complex information require us to rethink common editorial roles and processes?</a:t>
            </a:r>
          </a:p>
          <a:p>
            <a:pPr fontAlgn="base"/>
            <a:r>
              <a:rPr lang="en-US" sz="2800" dirty="0"/>
              <a:t>What additional work is needed here?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26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967</Words>
  <Application>Microsoft Macintosh PowerPoint</Application>
  <PresentationFormat>On-screen Show (16:9)</PresentationFormat>
  <Paragraphs>240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Custom Design</vt:lpstr>
      <vt:lpstr>1_Custom Design</vt:lpstr>
      <vt:lpstr>2_Custom Design</vt:lpstr>
      <vt:lpstr>Editing Complex Information</vt:lpstr>
      <vt:lpstr>Background – Levels of Editing</vt:lpstr>
      <vt:lpstr>Background – Complex Information</vt:lpstr>
      <vt:lpstr>Research Question</vt:lpstr>
      <vt:lpstr>Methods</vt:lpstr>
      <vt:lpstr>Preliminary Results</vt:lpstr>
      <vt:lpstr>Editor Responses – Types of Editing</vt:lpstr>
      <vt:lpstr>Editor Response – Style Manuals</vt:lpstr>
      <vt:lpstr>Editor Response – Subject Matter</vt:lpstr>
      <vt:lpstr>Editor Response – Quality and Accuracy</vt:lpstr>
      <vt:lpstr>Editor Response – Consistent Content</vt:lpstr>
      <vt:lpstr>Instructor Responses – Editing Topics</vt:lpstr>
      <vt:lpstr>Instructor Responses – Style Manuals</vt:lpstr>
      <vt:lpstr>Instructor Responses – Editing Activities</vt:lpstr>
      <vt:lpstr>Preliminary Findings</vt:lpstr>
      <vt:lpstr>Next Steps</vt:lpstr>
      <vt:lpstr>Discussion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Goes Here</dc:title>
  <dc:creator>Megan Hopkins</dc:creator>
  <cp:lastModifiedBy>Microsoft Office User</cp:lastModifiedBy>
  <cp:revision>26</cp:revision>
  <dcterms:created xsi:type="dcterms:W3CDTF">2012-01-25T17:16:42Z</dcterms:created>
  <dcterms:modified xsi:type="dcterms:W3CDTF">2021-02-20T17:01:26Z</dcterms:modified>
</cp:coreProperties>
</file>