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media/image12.jpg" ContentType="image/png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9" r:id="rId2"/>
    <p:sldId id="274" r:id="rId3"/>
    <p:sldId id="302" r:id="rId4"/>
    <p:sldId id="305" r:id="rId5"/>
    <p:sldId id="290" r:id="rId6"/>
    <p:sldId id="294" r:id="rId7"/>
    <p:sldId id="303" r:id="rId8"/>
    <p:sldId id="300" r:id="rId9"/>
    <p:sldId id="295" r:id="rId10"/>
    <p:sldId id="304" r:id="rId11"/>
    <p:sldId id="292" r:id="rId12"/>
    <p:sldId id="299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onia Stephens" initials="SS" lastIdx="8" clrIdx="0">
    <p:extLst>
      <p:ext uri="{19B8F6BF-5375-455C-9EA6-DF929625EA0E}">
        <p15:presenceInfo xmlns:p15="http://schemas.microsoft.com/office/powerpoint/2012/main" userId="S::soniaste@ucf.edu::e910603c-8830-47ee-9880-c8e017a7a9a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53293"/>
    <a:srgbClr val="EFC108"/>
    <a:srgbClr val="254085"/>
    <a:srgbClr val="840028"/>
    <a:srgbClr val="015195"/>
    <a:srgbClr val="8A1C3E"/>
    <a:srgbClr val="013262"/>
    <a:srgbClr val="441C78"/>
    <a:srgbClr val="1C5786"/>
    <a:srgbClr val="0452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7755" autoAdjust="0"/>
    <p:restoredTop sz="94660"/>
  </p:normalViewPr>
  <p:slideViewPr>
    <p:cSldViewPr snapToGrid="0">
      <p:cViewPr varScale="1">
        <p:scale>
          <a:sx n="72" d="100"/>
          <a:sy n="72" d="100"/>
        </p:scale>
        <p:origin x="224" y="1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A305D3-78BF-419D-88EB-F0BC16F8AD5F}" type="datetimeFigureOut">
              <a:rPr lang="en-US" smtClean="0"/>
              <a:t>2/16/21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881E98-A047-46AC-922D-92F0AA573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3255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542409-6A04-4DC6-AC3A-D3758287A8F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4D3E2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4D3E2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986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542409-6A04-4DC6-AC3A-D3758287A8F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4D3E2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4D3E2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71990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542409-6A04-4DC6-AC3A-D3758287A8F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4D3E2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4D3E2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4131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542409-6A04-4DC6-AC3A-D3758287A8F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4D3E2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4D3E2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52679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542409-6A04-4DC6-AC3A-D3758287A8F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4D3E2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4D3E2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34032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542409-6A04-4DC6-AC3A-D3758287A8F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4D3E2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4D3E2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76892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542409-6A04-4DC6-AC3A-D3758287A8F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4D3E2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4D3E2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34419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542409-6A04-4DC6-AC3A-D3758287A8F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4D3E2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4D3E2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90565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542409-6A04-4DC6-AC3A-D3758287A8F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4D3E2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4D3E2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75701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542409-6A04-4DC6-AC3A-D3758287A8F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4D3E2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4D3E2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06703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542409-6A04-4DC6-AC3A-D3758287A8F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4D3E2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4D3E2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97169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542409-6A04-4DC6-AC3A-D3758287A8F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4D3E2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4D3E2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81784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777" y="2636396"/>
            <a:ext cx="4846320" cy="23876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777" y="4998584"/>
            <a:ext cx="4846320" cy="448056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443036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1B487-36FD-4CED-B07A-1A81FC6540B1}" type="datetime1">
              <a:rPr lang="en-US" smtClean="0"/>
              <a:pPr/>
              <a:t>2/16/21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2936715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00199" y="2059146"/>
            <a:ext cx="7199696" cy="3886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777" y="2263913"/>
            <a:ext cx="6949440" cy="3143393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777" y="5381893"/>
            <a:ext cx="6949440" cy="449523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1" name="Picture 10" descr="Closeup of green plants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59146"/>
            <a:ext cx="1490472" cy="3886200"/>
          </a:xfrm>
          <a:prstGeom prst="rect">
            <a:avLst/>
          </a:prstGeom>
        </p:spPr>
      </p:pic>
      <p:pic>
        <p:nvPicPr>
          <p:cNvPr id="9" name="Picture 8" descr="Waves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09623" y="2059146"/>
            <a:ext cx="3282696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747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3768">
          <p15:clr>
            <a:srgbClr val="FDE53C"/>
          </p15:clr>
        </p15:guide>
        <p15:guide id="2" orient="horz" pos="1296">
          <p15:clr>
            <a:srgbClr val="FDE53C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09700" y="1556281"/>
            <a:ext cx="4610099" cy="4620682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556281"/>
            <a:ext cx="4609775" cy="4620682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66BA0-BF77-43AC-894A-20AD8220B887}" type="datetime1">
              <a:rPr lang="en-US" smtClean="0"/>
              <a:pPr/>
              <a:t>2/16/21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946914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09699" y="1554480"/>
            <a:ext cx="4608576" cy="823912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09699" y="2434147"/>
            <a:ext cx="4608576" cy="3811271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554480"/>
            <a:ext cx="4610100" cy="823912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434147"/>
            <a:ext cx="4610100" cy="3811271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1B4D-F060-418E-A958-B2BDC1A258F8}" type="datetime1">
              <a:rPr lang="en-US" smtClean="0"/>
              <a:pPr/>
              <a:t>2/16/21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4174493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6AC23-C97B-41FB-9B89-C7FE0FB631CA}" type="datetime1">
              <a:rPr lang="en-US" smtClean="0"/>
              <a:pPr/>
              <a:t>2/16/21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3599949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B9673-AC7F-4F1F-84E4-F0E5EAAE106D}" type="datetime1">
              <a:rPr lang="en-US" smtClean="0"/>
              <a:pPr/>
              <a:t>2/16/21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3511977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2434" y="919616"/>
            <a:ext cx="4155622" cy="25328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9699" y="915923"/>
            <a:ext cx="5216979" cy="5065776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82434" y="3502152"/>
            <a:ext cx="4155622" cy="2479548"/>
          </a:xfrm>
        </p:spPr>
        <p:txBody>
          <a:bodyPr>
            <a:normAutofit/>
          </a:bodyPr>
          <a:lstStyle>
            <a:lvl1pPr marL="0" indent="0">
              <a:spcBef>
                <a:spcPts val="9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A3310-D664-4933-9402-AB5DB0887727}" type="datetime1">
              <a:rPr lang="en-US" smtClean="0"/>
              <a:pPr/>
              <a:t>2/16/21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3496144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2435" y="919616"/>
            <a:ext cx="4155622" cy="25328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0" y="915923"/>
            <a:ext cx="6626677" cy="5065776"/>
          </a:xfrm>
        </p:spPr>
        <p:txBody>
          <a:bodyPr tIns="1371600">
            <a:normAutofit/>
          </a:bodyPr>
          <a:lstStyle>
            <a:lvl1pPr marL="0" indent="0" algn="ctr">
              <a:spcBef>
                <a:spcPts val="0"/>
              </a:spcBef>
              <a:buNone/>
              <a:defRPr sz="2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82435" y="3502152"/>
            <a:ext cx="4155622" cy="2479547"/>
          </a:xfrm>
        </p:spPr>
        <p:txBody>
          <a:bodyPr>
            <a:normAutofit/>
          </a:bodyPr>
          <a:lstStyle>
            <a:lvl1pPr marL="0" indent="0">
              <a:spcBef>
                <a:spcPts val="9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47A63-5E3D-469C-A0D1-119323F4F95E}" type="datetime1">
              <a:rPr lang="en-US" smtClean="0"/>
              <a:pPr/>
              <a:t>2/16/21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2299030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55A74-0919-413E-865C-E0E8D1722ED7}" type="datetime1">
              <a:rPr lang="en-US" smtClean="0"/>
              <a:pPr/>
              <a:t>2/16/21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3495164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190500"/>
            <a:ext cx="2057400" cy="59864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90500"/>
            <a:ext cx="7734300" cy="59864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FE46A-5893-4F80-829A-F37AF8AAC03B}" type="datetime1">
              <a:rPr lang="en-US" smtClean="0"/>
              <a:pPr/>
              <a:t>2/16/21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1830455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6629400"/>
            <a:ext cx="1499616" cy="228600"/>
          </a:xfrm>
          <a:prstGeom prst="rect">
            <a:avLst/>
          </a:prstGeom>
          <a:gradFill>
            <a:gsLst>
              <a:gs pos="0">
                <a:schemeClr val="accent1">
                  <a:lumMod val="15000"/>
                  <a:lumOff val="85000"/>
                </a:schemeClr>
              </a:gs>
              <a:gs pos="100000">
                <a:schemeClr val="accent1">
                  <a:lumMod val="15000"/>
                  <a:lumOff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1609344" y="6629400"/>
            <a:ext cx="10582656" cy="228600"/>
          </a:xfrm>
          <a:prstGeom prst="rect">
            <a:avLst/>
          </a:prstGeom>
          <a:gradFill>
            <a:gsLst>
              <a:gs pos="0">
                <a:schemeClr val="accent1">
                  <a:lumMod val="35000"/>
                  <a:lumOff val="65000"/>
                </a:schemeClr>
              </a:gs>
              <a:gs pos="100000">
                <a:schemeClr val="accent1">
                  <a:lumMod val="35000"/>
                  <a:lumOff val="6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10026" y="276087"/>
            <a:ext cx="9371949" cy="11835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0027" y="1566001"/>
            <a:ext cx="9371948" cy="46206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629400"/>
            <a:ext cx="41040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CD8D479-8942-46E8-A226-A4E01F7A105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3403" y="6629400"/>
            <a:ext cx="100066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E56E745-E731-42F7-BC46-83DD513FC98F}" type="datetime1">
              <a:rPr lang="en-US" smtClean="0"/>
              <a:pPr/>
              <a:t>2/16/21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37716" y="6629400"/>
            <a:ext cx="914425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6769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defTabSz="914400" rtl="0" eaLnBrk="1" latinLnBrk="0" hangingPunct="1">
        <a:spcBef>
          <a:spcPct val="0"/>
        </a:spcBef>
        <a:buNone/>
        <a:defRPr sz="34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10312" indent="-210312" algn="l" defTabSz="91440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38912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766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052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338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3624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5910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196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0482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13" Type="http://schemas.openxmlformats.org/officeDocument/2006/relationships/image" Target="../media/image16.png"/><Relationship Id="rId3" Type="http://schemas.openxmlformats.org/officeDocument/2006/relationships/image" Target="../media/image7.jpg"/><Relationship Id="rId7" Type="http://schemas.openxmlformats.org/officeDocument/2006/relationships/image" Target="../media/image11.jp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14.svg"/><Relationship Id="rId5" Type="http://schemas.openxmlformats.org/officeDocument/2006/relationships/image" Target="../media/image9.png"/><Relationship Id="rId10" Type="http://schemas.openxmlformats.org/officeDocument/2006/relationships/image" Target="../media/image13.png"/><Relationship Id="rId4" Type="http://schemas.openxmlformats.org/officeDocument/2006/relationships/image" Target="../media/image8.png"/><Relationship Id="rId9" Type="http://schemas.openxmlformats.org/officeDocument/2006/relationships/image" Target="../media/image1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EF2C77B-EEE2-4052-B823-D50E760F5065}"/>
              </a:ext>
            </a:extLst>
          </p:cNvPr>
          <p:cNvSpPr/>
          <p:nvPr/>
        </p:nvSpPr>
        <p:spPr>
          <a:xfrm>
            <a:off x="1567400" y="267673"/>
            <a:ext cx="5073557" cy="5185509"/>
          </a:xfrm>
          <a:prstGeom prst="rect">
            <a:avLst/>
          </a:prstGeom>
          <a:solidFill>
            <a:srgbClr val="EFC1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7400" y="1536708"/>
            <a:ext cx="5030695" cy="1425349"/>
          </a:xfrm>
        </p:spPr>
        <p:txBody>
          <a:bodyPr>
            <a:noAutofit/>
          </a:bodyPr>
          <a:lstStyle/>
          <a:p>
            <a:r>
              <a:rPr lang="en-US" sz="4200" dirty="0"/>
              <a:t>Web Content Audits: A Powerful Tool for Complex Website Design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8AA08A89-D1A0-4154-A139-C0DE36F64332}"/>
              </a:ext>
            </a:extLst>
          </p:cNvPr>
          <p:cNvSpPr txBox="1">
            <a:spLocks/>
          </p:cNvSpPr>
          <p:nvPr/>
        </p:nvSpPr>
        <p:spPr>
          <a:xfrm>
            <a:off x="1588653" y="5687602"/>
            <a:ext cx="7206857" cy="9525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dirty="0">
                <a:solidFill>
                  <a:schemeClr val="tx1"/>
                </a:solidFill>
              </a:rPr>
              <a:t>Part of the NAS Gulf Research Program project </a:t>
            </a:r>
          </a:p>
          <a:p>
            <a:pPr>
              <a:lnSpc>
                <a:spcPct val="100000"/>
              </a:lnSpc>
            </a:pPr>
            <a:r>
              <a:rPr lang="en-US" i="1" dirty="0">
                <a:solidFill>
                  <a:schemeClr val="tx1"/>
                </a:solidFill>
              </a:rPr>
              <a:t>Why Location Matters: How Smarter Decision-Making by Renters and Homebuyers Will Increase Coastal Resilience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AA71145-7545-4CCF-BF36-90CDCCF703A7}"/>
              </a:ext>
            </a:extLst>
          </p:cNvPr>
          <p:cNvSpPr txBox="1">
            <a:spLocks/>
          </p:cNvSpPr>
          <p:nvPr/>
        </p:nvSpPr>
        <p:spPr>
          <a:xfrm>
            <a:off x="1567400" y="3388168"/>
            <a:ext cx="7446958" cy="12096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3800" dirty="0">
                <a:solidFill>
                  <a:schemeClr val="tx1"/>
                </a:solidFill>
              </a:rPr>
              <a:t>Amanda Altamirano</a:t>
            </a:r>
          </a:p>
          <a:p>
            <a:pPr>
              <a:lnSpc>
                <a:spcPct val="100000"/>
              </a:lnSpc>
            </a:pPr>
            <a:r>
              <a:rPr lang="en-US" sz="3800" dirty="0">
                <a:solidFill>
                  <a:schemeClr val="tx1"/>
                </a:solidFill>
              </a:rPr>
              <a:t>Sonia Stephens 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B1109AD3-199C-4AE0-998C-8C1124AB5261}"/>
              </a:ext>
            </a:extLst>
          </p:cNvPr>
          <p:cNvSpPr txBox="1">
            <a:spLocks/>
          </p:cNvSpPr>
          <p:nvPr/>
        </p:nvSpPr>
        <p:spPr>
          <a:xfrm>
            <a:off x="1575206" y="4805330"/>
            <a:ext cx="7446958" cy="6209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dirty="0">
                <a:solidFill>
                  <a:schemeClr val="tx1"/>
                </a:solidFill>
              </a:rPr>
              <a:t>University of Central Florida</a:t>
            </a:r>
          </a:p>
          <a:p>
            <a:pPr>
              <a:lnSpc>
                <a:spcPct val="100000"/>
              </a:lnSpc>
            </a:pPr>
            <a:r>
              <a:rPr lang="en-US" dirty="0">
                <a:solidFill>
                  <a:schemeClr val="tx1"/>
                </a:solidFill>
              </a:rPr>
              <a:t>Dept. of English and Texts &amp; Technology Program</a:t>
            </a: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90357F32-60CC-4F5C-8927-E7258A20DC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489857" cy="2004291"/>
          </a:xfrm>
          <a:prstGeom prst="rect">
            <a:avLst/>
          </a:prstGeom>
        </p:spPr>
      </p:pic>
      <p:pic>
        <p:nvPicPr>
          <p:cNvPr id="11" name="Picture 2" descr="Tropical Storm Imelda Brings Heavy Flooding To Houston Area">
            <a:extLst>
              <a:ext uri="{FF2B5EF4-FFF2-40B4-BE49-F238E27FC236}">
                <a16:creationId xmlns:a16="http://schemas.microsoft.com/office/drawing/2014/main" id="{67C27A13-57D4-4997-92EF-F70A0C11DC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62" t="28387" r="46149"/>
          <a:stretch/>
        </p:blipFill>
        <p:spPr bwMode="auto">
          <a:xfrm>
            <a:off x="6739754" y="2114891"/>
            <a:ext cx="2055756" cy="3338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“The June performance of Florida’s markets for existing homes largely reflected the prevailing trends we’ve seen throughout 2018 thus far, although there are some differences.” — Dr. Brad O’Connor,Florida Realtors chief economist">
            <a:extLst>
              <a:ext uri="{FF2B5EF4-FFF2-40B4-BE49-F238E27FC236}">
                <a16:creationId xmlns:a16="http://schemas.microsoft.com/office/drawing/2014/main" id="{9A001DCC-D87B-4AE4-A30F-E8ECEC3FE7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61" t="28479" r="52003"/>
          <a:stretch/>
        </p:blipFill>
        <p:spPr bwMode="auto">
          <a:xfrm>
            <a:off x="0" y="2114891"/>
            <a:ext cx="1468603" cy="3344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>
            <a:extLst>
              <a:ext uri="{FF2B5EF4-FFF2-40B4-BE49-F238E27FC236}">
                <a16:creationId xmlns:a16="http://schemas.microsoft.com/office/drawing/2014/main" id="{42A7B5FA-2B7F-4B66-B4C8-FB17D2C6BD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27" t="28259" r="42073"/>
          <a:stretch/>
        </p:blipFill>
        <p:spPr bwMode="auto">
          <a:xfrm>
            <a:off x="8915561" y="2114891"/>
            <a:ext cx="3276439" cy="334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3951C09-8E86-3941-A723-8048B9B1025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2630" y="5741390"/>
            <a:ext cx="316230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113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04507" y="3908147"/>
            <a:ext cx="4846320" cy="448056"/>
          </a:xfrm>
        </p:spPr>
        <p:txBody>
          <a:bodyPr/>
          <a:lstStyle/>
          <a:p>
            <a:r>
              <a:rPr lang="en-US" dirty="0"/>
              <a:t>Subtitle</a:t>
            </a:r>
          </a:p>
        </p:txBody>
      </p:sp>
      <p:sp>
        <p:nvSpPr>
          <p:cNvPr id="10" name="Right Triangle 10">
            <a:extLst>
              <a:ext uri="{FF2B5EF4-FFF2-40B4-BE49-F238E27FC236}">
                <a16:creationId xmlns:a16="http://schemas.microsoft.com/office/drawing/2014/main" id="{B645037A-D3E4-4BCE-9A74-487C79308572}"/>
              </a:ext>
            </a:extLst>
          </p:cNvPr>
          <p:cNvSpPr/>
          <p:nvPr/>
        </p:nvSpPr>
        <p:spPr>
          <a:xfrm>
            <a:off x="-14751" y="9189"/>
            <a:ext cx="12192003" cy="6881315"/>
          </a:xfrm>
          <a:custGeom>
            <a:avLst/>
            <a:gdLst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1766657 w 1766657"/>
              <a:gd name="connsiteY2" fmla="*/ 3460492 h 3460492"/>
              <a:gd name="connsiteX3" fmla="*/ 0 w 1766657"/>
              <a:gd name="connsiteY3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648070 w 1766657"/>
              <a:gd name="connsiteY2" fmla="*/ 2263806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648070 w 1766657"/>
              <a:gd name="connsiteY2" fmla="*/ 2263806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648070 w 1766657"/>
              <a:gd name="connsiteY2" fmla="*/ 2263806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648070 w 1766657"/>
              <a:gd name="connsiteY2" fmla="*/ 2263806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648070 w 1766657"/>
              <a:gd name="connsiteY2" fmla="*/ 2263806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648070 w 1766657"/>
              <a:gd name="connsiteY2" fmla="*/ 2263806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479394 w 1766657"/>
              <a:gd name="connsiteY2" fmla="*/ 2121763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433212 w 1766657"/>
              <a:gd name="connsiteY2" fmla="*/ 2500454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433212 w 1766657"/>
              <a:gd name="connsiteY2" fmla="*/ 2500454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433212 w 1766657"/>
              <a:gd name="connsiteY2" fmla="*/ 2500454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433212 w 1766657"/>
              <a:gd name="connsiteY2" fmla="*/ 2500454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401132 w 1766657"/>
              <a:gd name="connsiteY2" fmla="*/ 2804408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401132 w 1766657"/>
              <a:gd name="connsiteY2" fmla="*/ 2804408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369052 w 1766657"/>
              <a:gd name="connsiteY2" fmla="*/ 2865199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369052 w 1766657"/>
              <a:gd name="connsiteY2" fmla="*/ 2865199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24274 w 1790931"/>
              <a:gd name="connsiteY0" fmla="*/ 3460492 h 3460492"/>
              <a:gd name="connsiteX1" fmla="*/ 24274 w 1790931"/>
              <a:gd name="connsiteY1" fmla="*/ 0 h 3460492"/>
              <a:gd name="connsiteX2" fmla="*/ 299202 w 1790931"/>
              <a:gd name="connsiteY2" fmla="*/ 2843288 h 3460492"/>
              <a:gd name="connsiteX3" fmla="*/ 1790931 w 1790931"/>
              <a:gd name="connsiteY3" fmla="*/ 3460492 h 3460492"/>
              <a:gd name="connsiteX4" fmla="*/ 24274 w 1790931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274928 w 1766657"/>
              <a:gd name="connsiteY2" fmla="*/ 2843288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274928 w 1766657"/>
              <a:gd name="connsiteY2" fmla="*/ 2843288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274928 w 2084732"/>
              <a:gd name="connsiteY2" fmla="*/ 2843288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274928 w 2084732"/>
              <a:gd name="connsiteY2" fmla="*/ 2843288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221112 w 2084732"/>
              <a:gd name="connsiteY2" fmla="*/ 2923629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221112 w 2084732"/>
              <a:gd name="connsiteY2" fmla="*/ 2923629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176935 w 2084732"/>
              <a:gd name="connsiteY2" fmla="*/ 3107393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176935 w 2084732"/>
              <a:gd name="connsiteY2" fmla="*/ 3107393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176935 w 2084732"/>
              <a:gd name="connsiteY2" fmla="*/ 3107393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176935 w 2084732"/>
              <a:gd name="connsiteY2" fmla="*/ 3107393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176935 w 2084732"/>
              <a:gd name="connsiteY2" fmla="*/ 3107393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176935 w 2084732"/>
              <a:gd name="connsiteY2" fmla="*/ 3107393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176935 w 2084732"/>
              <a:gd name="connsiteY2" fmla="*/ 3107393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162988 w 2084732"/>
              <a:gd name="connsiteY2" fmla="*/ 3152459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162988 w 2084732"/>
              <a:gd name="connsiteY2" fmla="*/ 3152459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162988 w 2084732"/>
              <a:gd name="connsiteY2" fmla="*/ 3152459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162988 w 2084732"/>
              <a:gd name="connsiteY2" fmla="*/ 3152459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162988 w 2084732"/>
              <a:gd name="connsiteY2" fmla="*/ 3152459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162988 w 2084732"/>
              <a:gd name="connsiteY2" fmla="*/ 3152459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135192 w 2084732"/>
              <a:gd name="connsiteY2" fmla="*/ 3062328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5060329 h 5074937"/>
              <a:gd name="connsiteX1" fmla="*/ 1737 w 2084732"/>
              <a:gd name="connsiteY1" fmla="*/ 0 h 5074937"/>
              <a:gd name="connsiteX2" fmla="*/ 135192 w 2084732"/>
              <a:gd name="connsiteY2" fmla="*/ 4662165 h 5074937"/>
              <a:gd name="connsiteX3" fmla="*/ 2084732 w 2084732"/>
              <a:gd name="connsiteY3" fmla="*/ 5074937 h 5074937"/>
              <a:gd name="connsiteX4" fmla="*/ 0 w 2084732"/>
              <a:gd name="connsiteY4" fmla="*/ 5060329 h 5074937"/>
              <a:gd name="connsiteX0" fmla="*/ 0 w 2084732"/>
              <a:gd name="connsiteY0" fmla="*/ 5060329 h 5074937"/>
              <a:gd name="connsiteX1" fmla="*/ 1737 w 2084732"/>
              <a:gd name="connsiteY1" fmla="*/ 0 h 5074937"/>
              <a:gd name="connsiteX2" fmla="*/ 135192 w 2084732"/>
              <a:gd name="connsiteY2" fmla="*/ 4662165 h 5074937"/>
              <a:gd name="connsiteX3" fmla="*/ 2084732 w 2084732"/>
              <a:gd name="connsiteY3" fmla="*/ 5074937 h 5074937"/>
              <a:gd name="connsiteX4" fmla="*/ 0 w 2084732"/>
              <a:gd name="connsiteY4" fmla="*/ 5060329 h 5074937"/>
              <a:gd name="connsiteX0" fmla="*/ 0 w 2084732"/>
              <a:gd name="connsiteY0" fmla="*/ 5052818 h 5067426"/>
              <a:gd name="connsiteX1" fmla="*/ 1737 w 2084732"/>
              <a:gd name="connsiteY1" fmla="*/ 0 h 5067426"/>
              <a:gd name="connsiteX2" fmla="*/ 135192 w 2084732"/>
              <a:gd name="connsiteY2" fmla="*/ 4654654 h 5067426"/>
              <a:gd name="connsiteX3" fmla="*/ 2084732 w 2084732"/>
              <a:gd name="connsiteY3" fmla="*/ 5067426 h 5067426"/>
              <a:gd name="connsiteX4" fmla="*/ 0 w 2084732"/>
              <a:gd name="connsiteY4" fmla="*/ 5052818 h 5067426"/>
              <a:gd name="connsiteX0" fmla="*/ 0 w 2084732"/>
              <a:gd name="connsiteY0" fmla="*/ 5075351 h 5089959"/>
              <a:gd name="connsiteX1" fmla="*/ 434 w 2084732"/>
              <a:gd name="connsiteY1" fmla="*/ 0 h 5089959"/>
              <a:gd name="connsiteX2" fmla="*/ 135192 w 2084732"/>
              <a:gd name="connsiteY2" fmla="*/ 4677187 h 5089959"/>
              <a:gd name="connsiteX3" fmla="*/ 2084732 w 2084732"/>
              <a:gd name="connsiteY3" fmla="*/ 5089959 h 5089959"/>
              <a:gd name="connsiteX4" fmla="*/ 0 w 2084732"/>
              <a:gd name="connsiteY4" fmla="*/ 5075351 h 5089959"/>
              <a:gd name="connsiteX0" fmla="*/ 0 w 2084732"/>
              <a:gd name="connsiteY0" fmla="*/ 5072534 h 5087142"/>
              <a:gd name="connsiteX1" fmla="*/ 108 w 2084732"/>
              <a:gd name="connsiteY1" fmla="*/ 0 h 5087142"/>
              <a:gd name="connsiteX2" fmla="*/ 135192 w 2084732"/>
              <a:gd name="connsiteY2" fmla="*/ 4674370 h 5087142"/>
              <a:gd name="connsiteX3" fmla="*/ 2084732 w 2084732"/>
              <a:gd name="connsiteY3" fmla="*/ 5087142 h 5087142"/>
              <a:gd name="connsiteX4" fmla="*/ 0 w 2084732"/>
              <a:gd name="connsiteY4" fmla="*/ 5072534 h 5087142"/>
              <a:gd name="connsiteX0" fmla="*/ 0 w 2084732"/>
              <a:gd name="connsiteY0" fmla="*/ 5072534 h 5087142"/>
              <a:gd name="connsiteX1" fmla="*/ 108 w 2084732"/>
              <a:gd name="connsiteY1" fmla="*/ 0 h 5087142"/>
              <a:gd name="connsiteX2" fmla="*/ 135192 w 2084732"/>
              <a:gd name="connsiteY2" fmla="*/ 4674370 h 5087142"/>
              <a:gd name="connsiteX3" fmla="*/ 2084732 w 2084732"/>
              <a:gd name="connsiteY3" fmla="*/ 5087142 h 5087142"/>
              <a:gd name="connsiteX4" fmla="*/ 0 w 2084732"/>
              <a:gd name="connsiteY4" fmla="*/ 5072534 h 5087142"/>
              <a:gd name="connsiteX0" fmla="*/ 9161 w 2093893"/>
              <a:gd name="connsiteY0" fmla="*/ 5072534 h 5087142"/>
              <a:gd name="connsiteX1" fmla="*/ 9269 w 2093893"/>
              <a:gd name="connsiteY1" fmla="*/ 0 h 5087142"/>
              <a:gd name="connsiteX2" fmla="*/ 66176 w 2093893"/>
              <a:gd name="connsiteY2" fmla="*/ 4839612 h 5087142"/>
              <a:gd name="connsiteX3" fmla="*/ 2093893 w 2093893"/>
              <a:gd name="connsiteY3" fmla="*/ 5087142 h 5087142"/>
              <a:gd name="connsiteX4" fmla="*/ 9161 w 2093893"/>
              <a:gd name="connsiteY4" fmla="*/ 5072534 h 5087142"/>
              <a:gd name="connsiteX0" fmla="*/ 9161 w 2093893"/>
              <a:gd name="connsiteY0" fmla="*/ 5072534 h 5087142"/>
              <a:gd name="connsiteX1" fmla="*/ 9269 w 2093893"/>
              <a:gd name="connsiteY1" fmla="*/ 0 h 5087142"/>
              <a:gd name="connsiteX2" fmla="*/ 66176 w 2093893"/>
              <a:gd name="connsiteY2" fmla="*/ 4839612 h 5087142"/>
              <a:gd name="connsiteX3" fmla="*/ 2093893 w 2093893"/>
              <a:gd name="connsiteY3" fmla="*/ 5087142 h 5087142"/>
              <a:gd name="connsiteX4" fmla="*/ 9161 w 2093893"/>
              <a:gd name="connsiteY4" fmla="*/ 5072534 h 5087142"/>
              <a:gd name="connsiteX0" fmla="*/ 0 w 2084732"/>
              <a:gd name="connsiteY0" fmla="*/ 5072534 h 5087142"/>
              <a:gd name="connsiteX1" fmla="*/ 108 w 2084732"/>
              <a:gd name="connsiteY1" fmla="*/ 0 h 5087142"/>
              <a:gd name="connsiteX2" fmla="*/ 57015 w 2084732"/>
              <a:gd name="connsiteY2" fmla="*/ 4839612 h 5087142"/>
              <a:gd name="connsiteX3" fmla="*/ 2084732 w 2084732"/>
              <a:gd name="connsiteY3" fmla="*/ 5087142 h 5087142"/>
              <a:gd name="connsiteX4" fmla="*/ 0 w 2084732"/>
              <a:gd name="connsiteY4" fmla="*/ 5072534 h 5087142"/>
              <a:gd name="connsiteX0" fmla="*/ 0 w 2084732"/>
              <a:gd name="connsiteY0" fmla="*/ 5072534 h 5087142"/>
              <a:gd name="connsiteX1" fmla="*/ 108 w 2084732"/>
              <a:gd name="connsiteY1" fmla="*/ 0 h 5087142"/>
              <a:gd name="connsiteX2" fmla="*/ 57015 w 2084732"/>
              <a:gd name="connsiteY2" fmla="*/ 4839612 h 5087142"/>
              <a:gd name="connsiteX3" fmla="*/ 2084732 w 2084732"/>
              <a:gd name="connsiteY3" fmla="*/ 5087142 h 5087142"/>
              <a:gd name="connsiteX4" fmla="*/ 0 w 2084732"/>
              <a:gd name="connsiteY4" fmla="*/ 5072534 h 5087142"/>
              <a:gd name="connsiteX0" fmla="*/ 0 w 2084732"/>
              <a:gd name="connsiteY0" fmla="*/ 5072534 h 5087142"/>
              <a:gd name="connsiteX1" fmla="*/ 108 w 2084732"/>
              <a:gd name="connsiteY1" fmla="*/ 0 h 5087142"/>
              <a:gd name="connsiteX2" fmla="*/ 57015 w 2084732"/>
              <a:gd name="connsiteY2" fmla="*/ 4839612 h 5087142"/>
              <a:gd name="connsiteX3" fmla="*/ 2084732 w 2084732"/>
              <a:gd name="connsiteY3" fmla="*/ 5087142 h 5087142"/>
              <a:gd name="connsiteX4" fmla="*/ 0 w 2084732"/>
              <a:gd name="connsiteY4" fmla="*/ 5072534 h 5087142"/>
              <a:gd name="connsiteX0" fmla="*/ 0 w 2084732"/>
              <a:gd name="connsiteY0" fmla="*/ 5072534 h 5087142"/>
              <a:gd name="connsiteX1" fmla="*/ 108 w 2084732"/>
              <a:gd name="connsiteY1" fmla="*/ 0 h 5087142"/>
              <a:gd name="connsiteX2" fmla="*/ 57015 w 2084732"/>
              <a:gd name="connsiteY2" fmla="*/ 4839612 h 5087142"/>
              <a:gd name="connsiteX3" fmla="*/ 2084732 w 2084732"/>
              <a:gd name="connsiteY3" fmla="*/ 5087142 h 5087142"/>
              <a:gd name="connsiteX4" fmla="*/ 0 w 2084732"/>
              <a:gd name="connsiteY4" fmla="*/ 5072534 h 5087142"/>
              <a:gd name="connsiteX0" fmla="*/ 0 w 2084732"/>
              <a:gd name="connsiteY0" fmla="*/ 5072534 h 5087142"/>
              <a:gd name="connsiteX1" fmla="*/ 108 w 2084732"/>
              <a:gd name="connsiteY1" fmla="*/ 0 h 5087142"/>
              <a:gd name="connsiteX2" fmla="*/ 57015 w 2084732"/>
              <a:gd name="connsiteY2" fmla="*/ 4839612 h 5087142"/>
              <a:gd name="connsiteX3" fmla="*/ 2084732 w 2084732"/>
              <a:gd name="connsiteY3" fmla="*/ 5087142 h 5087142"/>
              <a:gd name="connsiteX4" fmla="*/ 0 w 2084732"/>
              <a:gd name="connsiteY4" fmla="*/ 5072534 h 5087142"/>
              <a:gd name="connsiteX0" fmla="*/ 0 w 2084732"/>
              <a:gd name="connsiteY0" fmla="*/ 5072534 h 5087142"/>
              <a:gd name="connsiteX1" fmla="*/ 108 w 2084732"/>
              <a:gd name="connsiteY1" fmla="*/ 0 h 5087142"/>
              <a:gd name="connsiteX2" fmla="*/ 91761 w 2084732"/>
              <a:gd name="connsiteY2" fmla="*/ 4839612 h 5087142"/>
              <a:gd name="connsiteX3" fmla="*/ 2084732 w 2084732"/>
              <a:gd name="connsiteY3" fmla="*/ 5087142 h 5087142"/>
              <a:gd name="connsiteX4" fmla="*/ 0 w 2084732"/>
              <a:gd name="connsiteY4" fmla="*/ 5072534 h 5087142"/>
              <a:gd name="connsiteX0" fmla="*/ 0 w 2084732"/>
              <a:gd name="connsiteY0" fmla="*/ 5072534 h 5087142"/>
              <a:gd name="connsiteX1" fmla="*/ 108 w 2084732"/>
              <a:gd name="connsiteY1" fmla="*/ 0 h 5087142"/>
              <a:gd name="connsiteX2" fmla="*/ 48329 w 2084732"/>
              <a:gd name="connsiteY2" fmla="*/ 4832101 h 5087142"/>
              <a:gd name="connsiteX3" fmla="*/ 2084732 w 2084732"/>
              <a:gd name="connsiteY3" fmla="*/ 5087142 h 5087142"/>
              <a:gd name="connsiteX4" fmla="*/ 0 w 2084732"/>
              <a:gd name="connsiteY4" fmla="*/ 5072534 h 5087142"/>
              <a:gd name="connsiteX0" fmla="*/ 0 w 2084732"/>
              <a:gd name="connsiteY0" fmla="*/ 5072534 h 5087142"/>
              <a:gd name="connsiteX1" fmla="*/ 108 w 2084732"/>
              <a:gd name="connsiteY1" fmla="*/ 0 h 5087142"/>
              <a:gd name="connsiteX2" fmla="*/ 48329 w 2084732"/>
              <a:gd name="connsiteY2" fmla="*/ 4832101 h 5087142"/>
              <a:gd name="connsiteX3" fmla="*/ 2084732 w 2084732"/>
              <a:gd name="connsiteY3" fmla="*/ 5087142 h 5087142"/>
              <a:gd name="connsiteX4" fmla="*/ 0 w 2084732"/>
              <a:gd name="connsiteY4" fmla="*/ 5072534 h 5087142"/>
              <a:gd name="connsiteX0" fmla="*/ 0 w 2084732"/>
              <a:gd name="connsiteY0" fmla="*/ 5072534 h 5087142"/>
              <a:gd name="connsiteX1" fmla="*/ 108 w 2084732"/>
              <a:gd name="connsiteY1" fmla="*/ 0 h 5087142"/>
              <a:gd name="connsiteX2" fmla="*/ 50066 w 2084732"/>
              <a:gd name="connsiteY2" fmla="*/ 4884678 h 5087142"/>
              <a:gd name="connsiteX3" fmla="*/ 2084732 w 2084732"/>
              <a:gd name="connsiteY3" fmla="*/ 5087142 h 5087142"/>
              <a:gd name="connsiteX4" fmla="*/ 0 w 2084732"/>
              <a:gd name="connsiteY4" fmla="*/ 5072534 h 5087142"/>
              <a:gd name="connsiteX0" fmla="*/ 0 w 2084732"/>
              <a:gd name="connsiteY0" fmla="*/ 5072534 h 5087142"/>
              <a:gd name="connsiteX1" fmla="*/ 108 w 2084732"/>
              <a:gd name="connsiteY1" fmla="*/ 0 h 5087142"/>
              <a:gd name="connsiteX2" fmla="*/ 72651 w 2084732"/>
              <a:gd name="connsiteY2" fmla="*/ 4779525 h 5087142"/>
              <a:gd name="connsiteX3" fmla="*/ 2084732 w 2084732"/>
              <a:gd name="connsiteY3" fmla="*/ 5087142 h 5087142"/>
              <a:gd name="connsiteX4" fmla="*/ 0 w 2084732"/>
              <a:gd name="connsiteY4" fmla="*/ 5072534 h 5087142"/>
              <a:gd name="connsiteX0" fmla="*/ 32137 w 2116869"/>
              <a:gd name="connsiteY0" fmla="*/ 5072534 h 5136971"/>
              <a:gd name="connsiteX1" fmla="*/ 32245 w 2116869"/>
              <a:gd name="connsiteY1" fmla="*/ 0 h 5136971"/>
              <a:gd name="connsiteX2" fmla="*/ 104788 w 2116869"/>
              <a:gd name="connsiteY2" fmla="*/ 4779525 h 5136971"/>
              <a:gd name="connsiteX3" fmla="*/ 2116869 w 2116869"/>
              <a:gd name="connsiteY3" fmla="*/ 5087142 h 5136971"/>
              <a:gd name="connsiteX4" fmla="*/ 32137 w 2116869"/>
              <a:gd name="connsiteY4" fmla="*/ 5072534 h 5136971"/>
              <a:gd name="connsiteX0" fmla="*/ 0 w 2084732"/>
              <a:gd name="connsiteY0" fmla="*/ 5072534 h 5087142"/>
              <a:gd name="connsiteX1" fmla="*/ 108 w 2084732"/>
              <a:gd name="connsiteY1" fmla="*/ 0 h 5087142"/>
              <a:gd name="connsiteX2" fmla="*/ 202947 w 2084732"/>
              <a:gd name="connsiteY2" fmla="*/ 4464064 h 5087142"/>
              <a:gd name="connsiteX3" fmla="*/ 2084732 w 2084732"/>
              <a:gd name="connsiteY3" fmla="*/ 5087142 h 5087142"/>
              <a:gd name="connsiteX4" fmla="*/ 0 w 2084732"/>
              <a:gd name="connsiteY4" fmla="*/ 5072534 h 5087142"/>
              <a:gd name="connsiteX0" fmla="*/ 0 w 2084732"/>
              <a:gd name="connsiteY0" fmla="*/ 5072534 h 5087142"/>
              <a:gd name="connsiteX1" fmla="*/ 108 w 2084732"/>
              <a:gd name="connsiteY1" fmla="*/ 0 h 5087142"/>
              <a:gd name="connsiteX2" fmla="*/ 202947 w 2084732"/>
              <a:gd name="connsiteY2" fmla="*/ 4464064 h 5087142"/>
              <a:gd name="connsiteX3" fmla="*/ 2084732 w 2084732"/>
              <a:gd name="connsiteY3" fmla="*/ 5087142 h 5087142"/>
              <a:gd name="connsiteX4" fmla="*/ 0 w 2084732"/>
              <a:gd name="connsiteY4" fmla="*/ 5072534 h 5087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4732" h="5087142">
                <a:moveTo>
                  <a:pt x="0" y="5072534"/>
                </a:moveTo>
                <a:cubicBezTo>
                  <a:pt x="145" y="3380750"/>
                  <a:pt x="-37" y="1691784"/>
                  <a:pt x="108" y="0"/>
                </a:cubicBezTo>
                <a:cubicBezTo>
                  <a:pt x="24012" y="1308351"/>
                  <a:pt x="1282" y="3825142"/>
                  <a:pt x="202947" y="4464064"/>
                </a:cubicBezTo>
                <a:cubicBezTo>
                  <a:pt x="404612" y="5102986"/>
                  <a:pt x="1534571" y="4984521"/>
                  <a:pt x="2084732" y="5087142"/>
                </a:cubicBezTo>
                <a:lnTo>
                  <a:pt x="0" y="5072534"/>
                </a:lnTo>
                <a:close/>
              </a:path>
            </a:pathLst>
          </a:custGeom>
          <a:solidFill>
            <a:srgbClr val="EFC1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96796A93-4155-8745-86D1-58B305604159}"/>
              </a:ext>
            </a:extLst>
          </p:cNvPr>
          <p:cNvSpPr txBox="1">
            <a:spLocks/>
          </p:cNvSpPr>
          <p:nvPr/>
        </p:nvSpPr>
        <p:spPr>
          <a:xfrm>
            <a:off x="1410026" y="276087"/>
            <a:ext cx="9371949" cy="11835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solidFill>
                  <a:schemeClr val="tx2"/>
                </a:solidFill>
              </a:rPr>
              <a:t>Project overview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CD63160-7B70-EC4D-8D4E-669B10BDF66F}"/>
              </a:ext>
            </a:extLst>
          </p:cNvPr>
          <p:cNvSpPr txBox="1"/>
          <p:nvPr/>
        </p:nvSpPr>
        <p:spPr>
          <a:xfrm>
            <a:off x="670292" y="1604978"/>
            <a:ext cx="6279733" cy="41395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/>
              <a:t>Project goal: give renters, homeowners, and homebuyers info about natural hazards &amp; home hazard mitigation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Main hazards: tropical cyclones, flooding, tornadoes, extreme heat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/>
              <a:t>“</a:t>
            </a:r>
            <a:r>
              <a:rPr lang="en-US" sz="3200" dirty="0" err="1"/>
              <a:t>HazardAware</a:t>
            </a:r>
            <a:r>
              <a:rPr lang="en-US" sz="3200" dirty="0"/>
              <a:t>” website will serve as information clearinghouse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2FF1EC86-6C92-D64C-975F-B7BF5C7FE1C7}"/>
              </a:ext>
            </a:extLst>
          </p:cNvPr>
          <p:cNvSpPr txBox="1">
            <a:spLocks/>
          </p:cNvSpPr>
          <p:nvPr/>
        </p:nvSpPr>
        <p:spPr>
          <a:xfrm>
            <a:off x="7504507" y="3908147"/>
            <a:ext cx="4846320" cy="448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Subtitle</a:t>
            </a: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41BD9AD-A624-1A46-B8F5-4E6F765F2A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9944" y="5592382"/>
            <a:ext cx="3395231" cy="1022660"/>
          </a:xfrm>
          <a:prstGeom prst="rect">
            <a:avLst/>
          </a:prstGeom>
        </p:spPr>
      </p:pic>
      <p:pic>
        <p:nvPicPr>
          <p:cNvPr id="12" name="Picture 11" descr="A close up of a logo&#10;&#10;Description automatically generated">
            <a:extLst>
              <a:ext uri="{FF2B5EF4-FFF2-40B4-BE49-F238E27FC236}">
                <a16:creationId xmlns:a16="http://schemas.microsoft.com/office/drawing/2014/main" id="{93DD9674-018E-6245-8D97-1D97BA1094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06" t="14275" r="12390" b="13023"/>
          <a:stretch/>
        </p:blipFill>
        <p:spPr>
          <a:xfrm>
            <a:off x="10607103" y="1702196"/>
            <a:ext cx="1224605" cy="944468"/>
          </a:xfrm>
          <a:prstGeom prst="rect">
            <a:avLst/>
          </a:prstGeom>
        </p:spPr>
      </p:pic>
      <p:pic>
        <p:nvPicPr>
          <p:cNvPr id="13" name="Picture 12" descr="A picture containing drawing, plate&#10;&#10;Description automatically generated">
            <a:extLst>
              <a:ext uri="{FF2B5EF4-FFF2-40B4-BE49-F238E27FC236}">
                <a16:creationId xmlns:a16="http://schemas.microsoft.com/office/drawing/2014/main" id="{2870AF96-533D-B84D-8E1C-8D176B428A9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02" b="8748"/>
          <a:stretch/>
        </p:blipFill>
        <p:spPr>
          <a:xfrm>
            <a:off x="10457171" y="4463103"/>
            <a:ext cx="1539171" cy="6858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C993DFB-7F0C-FF49-9B6C-A019E06DB0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2966" y="3065395"/>
            <a:ext cx="819496" cy="80861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71D915B-12ED-4B4E-BE20-B6064427B69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837" y="1702196"/>
            <a:ext cx="944468" cy="944468"/>
          </a:xfrm>
          <a:prstGeom prst="rect">
            <a:avLst/>
          </a:prstGeom>
        </p:spPr>
      </p:pic>
      <p:pic>
        <p:nvPicPr>
          <p:cNvPr id="16" name="Picture 15" descr="A picture containing drawing&#10;&#10;Description automatically generated">
            <a:extLst>
              <a:ext uri="{FF2B5EF4-FFF2-40B4-BE49-F238E27FC236}">
                <a16:creationId xmlns:a16="http://schemas.microsoft.com/office/drawing/2014/main" id="{12ECA3F5-9483-F04E-8097-8FA62E836A7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7844" y="1622057"/>
            <a:ext cx="821195" cy="1104746"/>
          </a:xfrm>
          <a:prstGeom prst="rect">
            <a:avLst/>
          </a:prstGeom>
        </p:spPr>
      </p:pic>
      <p:pic>
        <p:nvPicPr>
          <p:cNvPr id="17" name="Picture 16" descr="A close up of a sign&#10;&#10;Description automatically generated">
            <a:extLst>
              <a:ext uri="{FF2B5EF4-FFF2-40B4-BE49-F238E27FC236}">
                <a16:creationId xmlns:a16="http://schemas.microsoft.com/office/drawing/2014/main" id="{83737698-3A77-0E44-9A18-B5A08C9C1C7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5" r="6589"/>
          <a:stretch/>
        </p:blipFill>
        <p:spPr>
          <a:xfrm>
            <a:off x="8801420" y="3065395"/>
            <a:ext cx="1659165" cy="808618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27303E46-4831-E840-9A72-AEF1068D18F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690421" y="3065395"/>
            <a:ext cx="808618" cy="80861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DB40C05-45A1-6D41-BCC0-A240E2F6F8A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2692" y="4401694"/>
            <a:ext cx="1163199" cy="80861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E6DD798-676A-FE4F-B7FE-12DA5F95203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1823" y="4354677"/>
            <a:ext cx="939589" cy="931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325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04507" y="3908147"/>
            <a:ext cx="4846320" cy="448056"/>
          </a:xfrm>
        </p:spPr>
        <p:txBody>
          <a:bodyPr/>
          <a:lstStyle/>
          <a:p>
            <a:r>
              <a:rPr lang="en-US" dirty="0"/>
              <a:t>Subtitle</a:t>
            </a:r>
          </a:p>
        </p:txBody>
      </p:sp>
      <p:sp>
        <p:nvSpPr>
          <p:cNvPr id="10" name="Right Triangle 10">
            <a:extLst>
              <a:ext uri="{FF2B5EF4-FFF2-40B4-BE49-F238E27FC236}">
                <a16:creationId xmlns:a16="http://schemas.microsoft.com/office/drawing/2014/main" id="{B645037A-D3E4-4BCE-9A74-487C79308572}"/>
              </a:ext>
            </a:extLst>
          </p:cNvPr>
          <p:cNvSpPr/>
          <p:nvPr/>
        </p:nvSpPr>
        <p:spPr>
          <a:xfrm>
            <a:off x="-14751" y="9189"/>
            <a:ext cx="12192003" cy="6881315"/>
          </a:xfrm>
          <a:custGeom>
            <a:avLst/>
            <a:gdLst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1766657 w 1766657"/>
              <a:gd name="connsiteY2" fmla="*/ 3460492 h 3460492"/>
              <a:gd name="connsiteX3" fmla="*/ 0 w 1766657"/>
              <a:gd name="connsiteY3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648070 w 1766657"/>
              <a:gd name="connsiteY2" fmla="*/ 2263806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648070 w 1766657"/>
              <a:gd name="connsiteY2" fmla="*/ 2263806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648070 w 1766657"/>
              <a:gd name="connsiteY2" fmla="*/ 2263806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648070 w 1766657"/>
              <a:gd name="connsiteY2" fmla="*/ 2263806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648070 w 1766657"/>
              <a:gd name="connsiteY2" fmla="*/ 2263806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648070 w 1766657"/>
              <a:gd name="connsiteY2" fmla="*/ 2263806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479394 w 1766657"/>
              <a:gd name="connsiteY2" fmla="*/ 2121763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433212 w 1766657"/>
              <a:gd name="connsiteY2" fmla="*/ 2500454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433212 w 1766657"/>
              <a:gd name="connsiteY2" fmla="*/ 2500454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433212 w 1766657"/>
              <a:gd name="connsiteY2" fmla="*/ 2500454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433212 w 1766657"/>
              <a:gd name="connsiteY2" fmla="*/ 2500454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401132 w 1766657"/>
              <a:gd name="connsiteY2" fmla="*/ 2804408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401132 w 1766657"/>
              <a:gd name="connsiteY2" fmla="*/ 2804408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369052 w 1766657"/>
              <a:gd name="connsiteY2" fmla="*/ 2865199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369052 w 1766657"/>
              <a:gd name="connsiteY2" fmla="*/ 2865199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24274 w 1790931"/>
              <a:gd name="connsiteY0" fmla="*/ 3460492 h 3460492"/>
              <a:gd name="connsiteX1" fmla="*/ 24274 w 1790931"/>
              <a:gd name="connsiteY1" fmla="*/ 0 h 3460492"/>
              <a:gd name="connsiteX2" fmla="*/ 299202 w 1790931"/>
              <a:gd name="connsiteY2" fmla="*/ 2843288 h 3460492"/>
              <a:gd name="connsiteX3" fmla="*/ 1790931 w 1790931"/>
              <a:gd name="connsiteY3" fmla="*/ 3460492 h 3460492"/>
              <a:gd name="connsiteX4" fmla="*/ 24274 w 1790931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274928 w 1766657"/>
              <a:gd name="connsiteY2" fmla="*/ 2843288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274928 w 1766657"/>
              <a:gd name="connsiteY2" fmla="*/ 2843288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274928 w 2084732"/>
              <a:gd name="connsiteY2" fmla="*/ 2843288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274928 w 2084732"/>
              <a:gd name="connsiteY2" fmla="*/ 2843288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221112 w 2084732"/>
              <a:gd name="connsiteY2" fmla="*/ 2923629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221112 w 2084732"/>
              <a:gd name="connsiteY2" fmla="*/ 2923629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176935 w 2084732"/>
              <a:gd name="connsiteY2" fmla="*/ 3107393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176935 w 2084732"/>
              <a:gd name="connsiteY2" fmla="*/ 3107393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176935 w 2084732"/>
              <a:gd name="connsiteY2" fmla="*/ 3107393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176935 w 2084732"/>
              <a:gd name="connsiteY2" fmla="*/ 3107393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176935 w 2084732"/>
              <a:gd name="connsiteY2" fmla="*/ 3107393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176935 w 2084732"/>
              <a:gd name="connsiteY2" fmla="*/ 3107393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176935 w 2084732"/>
              <a:gd name="connsiteY2" fmla="*/ 3107393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162988 w 2084732"/>
              <a:gd name="connsiteY2" fmla="*/ 3152459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162988 w 2084732"/>
              <a:gd name="connsiteY2" fmla="*/ 3152459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162988 w 2084732"/>
              <a:gd name="connsiteY2" fmla="*/ 3152459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162988 w 2084732"/>
              <a:gd name="connsiteY2" fmla="*/ 3152459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162988 w 2084732"/>
              <a:gd name="connsiteY2" fmla="*/ 3152459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162988 w 2084732"/>
              <a:gd name="connsiteY2" fmla="*/ 3152459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135192 w 2084732"/>
              <a:gd name="connsiteY2" fmla="*/ 3062328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5060329 h 5074937"/>
              <a:gd name="connsiteX1" fmla="*/ 1737 w 2084732"/>
              <a:gd name="connsiteY1" fmla="*/ 0 h 5074937"/>
              <a:gd name="connsiteX2" fmla="*/ 135192 w 2084732"/>
              <a:gd name="connsiteY2" fmla="*/ 4662165 h 5074937"/>
              <a:gd name="connsiteX3" fmla="*/ 2084732 w 2084732"/>
              <a:gd name="connsiteY3" fmla="*/ 5074937 h 5074937"/>
              <a:gd name="connsiteX4" fmla="*/ 0 w 2084732"/>
              <a:gd name="connsiteY4" fmla="*/ 5060329 h 5074937"/>
              <a:gd name="connsiteX0" fmla="*/ 0 w 2084732"/>
              <a:gd name="connsiteY0" fmla="*/ 5060329 h 5074937"/>
              <a:gd name="connsiteX1" fmla="*/ 1737 w 2084732"/>
              <a:gd name="connsiteY1" fmla="*/ 0 h 5074937"/>
              <a:gd name="connsiteX2" fmla="*/ 135192 w 2084732"/>
              <a:gd name="connsiteY2" fmla="*/ 4662165 h 5074937"/>
              <a:gd name="connsiteX3" fmla="*/ 2084732 w 2084732"/>
              <a:gd name="connsiteY3" fmla="*/ 5074937 h 5074937"/>
              <a:gd name="connsiteX4" fmla="*/ 0 w 2084732"/>
              <a:gd name="connsiteY4" fmla="*/ 5060329 h 5074937"/>
              <a:gd name="connsiteX0" fmla="*/ 0 w 2084732"/>
              <a:gd name="connsiteY0" fmla="*/ 5052818 h 5067426"/>
              <a:gd name="connsiteX1" fmla="*/ 1737 w 2084732"/>
              <a:gd name="connsiteY1" fmla="*/ 0 h 5067426"/>
              <a:gd name="connsiteX2" fmla="*/ 135192 w 2084732"/>
              <a:gd name="connsiteY2" fmla="*/ 4654654 h 5067426"/>
              <a:gd name="connsiteX3" fmla="*/ 2084732 w 2084732"/>
              <a:gd name="connsiteY3" fmla="*/ 5067426 h 5067426"/>
              <a:gd name="connsiteX4" fmla="*/ 0 w 2084732"/>
              <a:gd name="connsiteY4" fmla="*/ 5052818 h 5067426"/>
              <a:gd name="connsiteX0" fmla="*/ 0 w 2084732"/>
              <a:gd name="connsiteY0" fmla="*/ 5075351 h 5089959"/>
              <a:gd name="connsiteX1" fmla="*/ 434 w 2084732"/>
              <a:gd name="connsiteY1" fmla="*/ 0 h 5089959"/>
              <a:gd name="connsiteX2" fmla="*/ 135192 w 2084732"/>
              <a:gd name="connsiteY2" fmla="*/ 4677187 h 5089959"/>
              <a:gd name="connsiteX3" fmla="*/ 2084732 w 2084732"/>
              <a:gd name="connsiteY3" fmla="*/ 5089959 h 5089959"/>
              <a:gd name="connsiteX4" fmla="*/ 0 w 2084732"/>
              <a:gd name="connsiteY4" fmla="*/ 5075351 h 5089959"/>
              <a:gd name="connsiteX0" fmla="*/ 0 w 2084732"/>
              <a:gd name="connsiteY0" fmla="*/ 5072534 h 5087142"/>
              <a:gd name="connsiteX1" fmla="*/ 108 w 2084732"/>
              <a:gd name="connsiteY1" fmla="*/ 0 h 5087142"/>
              <a:gd name="connsiteX2" fmla="*/ 135192 w 2084732"/>
              <a:gd name="connsiteY2" fmla="*/ 4674370 h 5087142"/>
              <a:gd name="connsiteX3" fmla="*/ 2084732 w 2084732"/>
              <a:gd name="connsiteY3" fmla="*/ 5087142 h 5087142"/>
              <a:gd name="connsiteX4" fmla="*/ 0 w 2084732"/>
              <a:gd name="connsiteY4" fmla="*/ 5072534 h 5087142"/>
              <a:gd name="connsiteX0" fmla="*/ 0 w 2084732"/>
              <a:gd name="connsiteY0" fmla="*/ 5072534 h 5087142"/>
              <a:gd name="connsiteX1" fmla="*/ 108 w 2084732"/>
              <a:gd name="connsiteY1" fmla="*/ 0 h 5087142"/>
              <a:gd name="connsiteX2" fmla="*/ 135192 w 2084732"/>
              <a:gd name="connsiteY2" fmla="*/ 4674370 h 5087142"/>
              <a:gd name="connsiteX3" fmla="*/ 2084732 w 2084732"/>
              <a:gd name="connsiteY3" fmla="*/ 5087142 h 5087142"/>
              <a:gd name="connsiteX4" fmla="*/ 0 w 2084732"/>
              <a:gd name="connsiteY4" fmla="*/ 5072534 h 5087142"/>
              <a:gd name="connsiteX0" fmla="*/ 9161 w 2093893"/>
              <a:gd name="connsiteY0" fmla="*/ 5072534 h 5087142"/>
              <a:gd name="connsiteX1" fmla="*/ 9269 w 2093893"/>
              <a:gd name="connsiteY1" fmla="*/ 0 h 5087142"/>
              <a:gd name="connsiteX2" fmla="*/ 66176 w 2093893"/>
              <a:gd name="connsiteY2" fmla="*/ 4839612 h 5087142"/>
              <a:gd name="connsiteX3" fmla="*/ 2093893 w 2093893"/>
              <a:gd name="connsiteY3" fmla="*/ 5087142 h 5087142"/>
              <a:gd name="connsiteX4" fmla="*/ 9161 w 2093893"/>
              <a:gd name="connsiteY4" fmla="*/ 5072534 h 5087142"/>
              <a:gd name="connsiteX0" fmla="*/ 9161 w 2093893"/>
              <a:gd name="connsiteY0" fmla="*/ 5072534 h 5087142"/>
              <a:gd name="connsiteX1" fmla="*/ 9269 w 2093893"/>
              <a:gd name="connsiteY1" fmla="*/ 0 h 5087142"/>
              <a:gd name="connsiteX2" fmla="*/ 66176 w 2093893"/>
              <a:gd name="connsiteY2" fmla="*/ 4839612 h 5087142"/>
              <a:gd name="connsiteX3" fmla="*/ 2093893 w 2093893"/>
              <a:gd name="connsiteY3" fmla="*/ 5087142 h 5087142"/>
              <a:gd name="connsiteX4" fmla="*/ 9161 w 2093893"/>
              <a:gd name="connsiteY4" fmla="*/ 5072534 h 5087142"/>
              <a:gd name="connsiteX0" fmla="*/ 0 w 2084732"/>
              <a:gd name="connsiteY0" fmla="*/ 5072534 h 5087142"/>
              <a:gd name="connsiteX1" fmla="*/ 108 w 2084732"/>
              <a:gd name="connsiteY1" fmla="*/ 0 h 5087142"/>
              <a:gd name="connsiteX2" fmla="*/ 57015 w 2084732"/>
              <a:gd name="connsiteY2" fmla="*/ 4839612 h 5087142"/>
              <a:gd name="connsiteX3" fmla="*/ 2084732 w 2084732"/>
              <a:gd name="connsiteY3" fmla="*/ 5087142 h 5087142"/>
              <a:gd name="connsiteX4" fmla="*/ 0 w 2084732"/>
              <a:gd name="connsiteY4" fmla="*/ 5072534 h 5087142"/>
              <a:gd name="connsiteX0" fmla="*/ 0 w 2084732"/>
              <a:gd name="connsiteY0" fmla="*/ 5072534 h 5087142"/>
              <a:gd name="connsiteX1" fmla="*/ 108 w 2084732"/>
              <a:gd name="connsiteY1" fmla="*/ 0 h 5087142"/>
              <a:gd name="connsiteX2" fmla="*/ 57015 w 2084732"/>
              <a:gd name="connsiteY2" fmla="*/ 4839612 h 5087142"/>
              <a:gd name="connsiteX3" fmla="*/ 2084732 w 2084732"/>
              <a:gd name="connsiteY3" fmla="*/ 5087142 h 5087142"/>
              <a:gd name="connsiteX4" fmla="*/ 0 w 2084732"/>
              <a:gd name="connsiteY4" fmla="*/ 5072534 h 5087142"/>
              <a:gd name="connsiteX0" fmla="*/ 0 w 2084732"/>
              <a:gd name="connsiteY0" fmla="*/ 5072534 h 5087142"/>
              <a:gd name="connsiteX1" fmla="*/ 108 w 2084732"/>
              <a:gd name="connsiteY1" fmla="*/ 0 h 5087142"/>
              <a:gd name="connsiteX2" fmla="*/ 57015 w 2084732"/>
              <a:gd name="connsiteY2" fmla="*/ 4839612 h 5087142"/>
              <a:gd name="connsiteX3" fmla="*/ 2084732 w 2084732"/>
              <a:gd name="connsiteY3" fmla="*/ 5087142 h 5087142"/>
              <a:gd name="connsiteX4" fmla="*/ 0 w 2084732"/>
              <a:gd name="connsiteY4" fmla="*/ 5072534 h 5087142"/>
              <a:gd name="connsiteX0" fmla="*/ 0 w 2084732"/>
              <a:gd name="connsiteY0" fmla="*/ 5072534 h 5087142"/>
              <a:gd name="connsiteX1" fmla="*/ 108 w 2084732"/>
              <a:gd name="connsiteY1" fmla="*/ 0 h 5087142"/>
              <a:gd name="connsiteX2" fmla="*/ 57015 w 2084732"/>
              <a:gd name="connsiteY2" fmla="*/ 4839612 h 5087142"/>
              <a:gd name="connsiteX3" fmla="*/ 2084732 w 2084732"/>
              <a:gd name="connsiteY3" fmla="*/ 5087142 h 5087142"/>
              <a:gd name="connsiteX4" fmla="*/ 0 w 2084732"/>
              <a:gd name="connsiteY4" fmla="*/ 5072534 h 5087142"/>
              <a:gd name="connsiteX0" fmla="*/ 0 w 2084732"/>
              <a:gd name="connsiteY0" fmla="*/ 5072534 h 5087142"/>
              <a:gd name="connsiteX1" fmla="*/ 108 w 2084732"/>
              <a:gd name="connsiteY1" fmla="*/ 0 h 5087142"/>
              <a:gd name="connsiteX2" fmla="*/ 57015 w 2084732"/>
              <a:gd name="connsiteY2" fmla="*/ 4839612 h 5087142"/>
              <a:gd name="connsiteX3" fmla="*/ 2084732 w 2084732"/>
              <a:gd name="connsiteY3" fmla="*/ 5087142 h 5087142"/>
              <a:gd name="connsiteX4" fmla="*/ 0 w 2084732"/>
              <a:gd name="connsiteY4" fmla="*/ 5072534 h 5087142"/>
              <a:gd name="connsiteX0" fmla="*/ 0 w 2084732"/>
              <a:gd name="connsiteY0" fmla="*/ 5072534 h 5087142"/>
              <a:gd name="connsiteX1" fmla="*/ 108 w 2084732"/>
              <a:gd name="connsiteY1" fmla="*/ 0 h 5087142"/>
              <a:gd name="connsiteX2" fmla="*/ 91761 w 2084732"/>
              <a:gd name="connsiteY2" fmla="*/ 4839612 h 5087142"/>
              <a:gd name="connsiteX3" fmla="*/ 2084732 w 2084732"/>
              <a:gd name="connsiteY3" fmla="*/ 5087142 h 5087142"/>
              <a:gd name="connsiteX4" fmla="*/ 0 w 2084732"/>
              <a:gd name="connsiteY4" fmla="*/ 5072534 h 5087142"/>
              <a:gd name="connsiteX0" fmla="*/ 0 w 2084732"/>
              <a:gd name="connsiteY0" fmla="*/ 5072534 h 5087142"/>
              <a:gd name="connsiteX1" fmla="*/ 108 w 2084732"/>
              <a:gd name="connsiteY1" fmla="*/ 0 h 5087142"/>
              <a:gd name="connsiteX2" fmla="*/ 48329 w 2084732"/>
              <a:gd name="connsiteY2" fmla="*/ 4832101 h 5087142"/>
              <a:gd name="connsiteX3" fmla="*/ 2084732 w 2084732"/>
              <a:gd name="connsiteY3" fmla="*/ 5087142 h 5087142"/>
              <a:gd name="connsiteX4" fmla="*/ 0 w 2084732"/>
              <a:gd name="connsiteY4" fmla="*/ 5072534 h 5087142"/>
              <a:gd name="connsiteX0" fmla="*/ 0 w 2084732"/>
              <a:gd name="connsiteY0" fmla="*/ 5072534 h 5087142"/>
              <a:gd name="connsiteX1" fmla="*/ 108 w 2084732"/>
              <a:gd name="connsiteY1" fmla="*/ 0 h 5087142"/>
              <a:gd name="connsiteX2" fmla="*/ 48329 w 2084732"/>
              <a:gd name="connsiteY2" fmla="*/ 4832101 h 5087142"/>
              <a:gd name="connsiteX3" fmla="*/ 2084732 w 2084732"/>
              <a:gd name="connsiteY3" fmla="*/ 5087142 h 5087142"/>
              <a:gd name="connsiteX4" fmla="*/ 0 w 2084732"/>
              <a:gd name="connsiteY4" fmla="*/ 5072534 h 5087142"/>
              <a:gd name="connsiteX0" fmla="*/ 0 w 2084732"/>
              <a:gd name="connsiteY0" fmla="*/ 5072534 h 5087142"/>
              <a:gd name="connsiteX1" fmla="*/ 108 w 2084732"/>
              <a:gd name="connsiteY1" fmla="*/ 0 h 5087142"/>
              <a:gd name="connsiteX2" fmla="*/ 50066 w 2084732"/>
              <a:gd name="connsiteY2" fmla="*/ 4884678 h 5087142"/>
              <a:gd name="connsiteX3" fmla="*/ 2084732 w 2084732"/>
              <a:gd name="connsiteY3" fmla="*/ 5087142 h 5087142"/>
              <a:gd name="connsiteX4" fmla="*/ 0 w 2084732"/>
              <a:gd name="connsiteY4" fmla="*/ 5072534 h 5087142"/>
              <a:gd name="connsiteX0" fmla="*/ 0 w 2084732"/>
              <a:gd name="connsiteY0" fmla="*/ 5072534 h 5087142"/>
              <a:gd name="connsiteX1" fmla="*/ 108 w 2084732"/>
              <a:gd name="connsiteY1" fmla="*/ 0 h 5087142"/>
              <a:gd name="connsiteX2" fmla="*/ 72651 w 2084732"/>
              <a:gd name="connsiteY2" fmla="*/ 4779525 h 5087142"/>
              <a:gd name="connsiteX3" fmla="*/ 2084732 w 2084732"/>
              <a:gd name="connsiteY3" fmla="*/ 5087142 h 5087142"/>
              <a:gd name="connsiteX4" fmla="*/ 0 w 2084732"/>
              <a:gd name="connsiteY4" fmla="*/ 5072534 h 5087142"/>
              <a:gd name="connsiteX0" fmla="*/ 32137 w 2116869"/>
              <a:gd name="connsiteY0" fmla="*/ 5072534 h 5136971"/>
              <a:gd name="connsiteX1" fmla="*/ 32245 w 2116869"/>
              <a:gd name="connsiteY1" fmla="*/ 0 h 5136971"/>
              <a:gd name="connsiteX2" fmla="*/ 104788 w 2116869"/>
              <a:gd name="connsiteY2" fmla="*/ 4779525 h 5136971"/>
              <a:gd name="connsiteX3" fmla="*/ 2116869 w 2116869"/>
              <a:gd name="connsiteY3" fmla="*/ 5087142 h 5136971"/>
              <a:gd name="connsiteX4" fmla="*/ 32137 w 2116869"/>
              <a:gd name="connsiteY4" fmla="*/ 5072534 h 5136971"/>
              <a:gd name="connsiteX0" fmla="*/ 0 w 2084732"/>
              <a:gd name="connsiteY0" fmla="*/ 5072534 h 5087142"/>
              <a:gd name="connsiteX1" fmla="*/ 108 w 2084732"/>
              <a:gd name="connsiteY1" fmla="*/ 0 h 5087142"/>
              <a:gd name="connsiteX2" fmla="*/ 202947 w 2084732"/>
              <a:gd name="connsiteY2" fmla="*/ 4464064 h 5087142"/>
              <a:gd name="connsiteX3" fmla="*/ 2084732 w 2084732"/>
              <a:gd name="connsiteY3" fmla="*/ 5087142 h 5087142"/>
              <a:gd name="connsiteX4" fmla="*/ 0 w 2084732"/>
              <a:gd name="connsiteY4" fmla="*/ 5072534 h 5087142"/>
              <a:gd name="connsiteX0" fmla="*/ 0 w 2084732"/>
              <a:gd name="connsiteY0" fmla="*/ 5072534 h 5087142"/>
              <a:gd name="connsiteX1" fmla="*/ 108 w 2084732"/>
              <a:gd name="connsiteY1" fmla="*/ 0 h 5087142"/>
              <a:gd name="connsiteX2" fmla="*/ 202947 w 2084732"/>
              <a:gd name="connsiteY2" fmla="*/ 4464064 h 5087142"/>
              <a:gd name="connsiteX3" fmla="*/ 2084732 w 2084732"/>
              <a:gd name="connsiteY3" fmla="*/ 5087142 h 5087142"/>
              <a:gd name="connsiteX4" fmla="*/ 0 w 2084732"/>
              <a:gd name="connsiteY4" fmla="*/ 5072534 h 5087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4732" h="5087142">
                <a:moveTo>
                  <a:pt x="0" y="5072534"/>
                </a:moveTo>
                <a:cubicBezTo>
                  <a:pt x="145" y="3380750"/>
                  <a:pt x="-37" y="1691784"/>
                  <a:pt x="108" y="0"/>
                </a:cubicBezTo>
                <a:cubicBezTo>
                  <a:pt x="24012" y="1308351"/>
                  <a:pt x="1282" y="3825142"/>
                  <a:pt x="202947" y="4464064"/>
                </a:cubicBezTo>
                <a:cubicBezTo>
                  <a:pt x="404612" y="5102986"/>
                  <a:pt x="1534571" y="4984521"/>
                  <a:pt x="2084732" y="5087142"/>
                </a:cubicBezTo>
                <a:lnTo>
                  <a:pt x="0" y="5072534"/>
                </a:lnTo>
                <a:close/>
              </a:path>
            </a:pathLst>
          </a:custGeom>
          <a:solidFill>
            <a:srgbClr val="EFC1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CD63160-7B70-EC4D-8D4E-669B10BDF66F}"/>
              </a:ext>
            </a:extLst>
          </p:cNvPr>
          <p:cNvSpPr txBox="1"/>
          <p:nvPr/>
        </p:nvSpPr>
        <p:spPr>
          <a:xfrm>
            <a:off x="221673" y="995378"/>
            <a:ext cx="3784774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/>
              <a:t>Overall website design has multiple parts.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/>
              <a:t>We’re working on: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Comparable website content audits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Formative interviews with target users for the website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Final usability testing</a:t>
            </a:r>
            <a:r>
              <a:rPr lang="en-US" sz="3200" dirty="0"/>
              <a:t> </a:t>
            </a:r>
          </a:p>
        </p:txBody>
      </p:sp>
      <p:pic>
        <p:nvPicPr>
          <p:cNvPr id="9" name="Picture 8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B47700E6-0C4E-8147-8B9D-CE1C6B4ED11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30" t="7912" r="15418" b="50231"/>
          <a:stretch/>
        </p:blipFill>
        <p:spPr>
          <a:xfrm>
            <a:off x="3835973" y="-27502"/>
            <a:ext cx="8356027" cy="7000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642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04507" y="3908147"/>
            <a:ext cx="4846320" cy="448056"/>
          </a:xfrm>
        </p:spPr>
        <p:txBody>
          <a:bodyPr/>
          <a:lstStyle/>
          <a:p>
            <a:r>
              <a:rPr lang="en-US" dirty="0"/>
              <a:t>Subtitle</a:t>
            </a:r>
          </a:p>
        </p:txBody>
      </p:sp>
      <p:sp>
        <p:nvSpPr>
          <p:cNvPr id="10" name="Right Triangle 10">
            <a:extLst>
              <a:ext uri="{FF2B5EF4-FFF2-40B4-BE49-F238E27FC236}">
                <a16:creationId xmlns:a16="http://schemas.microsoft.com/office/drawing/2014/main" id="{B645037A-D3E4-4BCE-9A74-487C79308572}"/>
              </a:ext>
            </a:extLst>
          </p:cNvPr>
          <p:cNvSpPr/>
          <p:nvPr/>
        </p:nvSpPr>
        <p:spPr>
          <a:xfrm>
            <a:off x="-11151" y="2190727"/>
            <a:ext cx="10660990" cy="4700726"/>
          </a:xfrm>
          <a:custGeom>
            <a:avLst/>
            <a:gdLst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1766657 w 1766657"/>
              <a:gd name="connsiteY2" fmla="*/ 3460492 h 3460492"/>
              <a:gd name="connsiteX3" fmla="*/ 0 w 1766657"/>
              <a:gd name="connsiteY3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648070 w 1766657"/>
              <a:gd name="connsiteY2" fmla="*/ 2263806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648070 w 1766657"/>
              <a:gd name="connsiteY2" fmla="*/ 2263806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648070 w 1766657"/>
              <a:gd name="connsiteY2" fmla="*/ 2263806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648070 w 1766657"/>
              <a:gd name="connsiteY2" fmla="*/ 2263806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648070 w 1766657"/>
              <a:gd name="connsiteY2" fmla="*/ 2263806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648070 w 1766657"/>
              <a:gd name="connsiteY2" fmla="*/ 2263806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479394 w 1766657"/>
              <a:gd name="connsiteY2" fmla="*/ 2121763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433212 w 1766657"/>
              <a:gd name="connsiteY2" fmla="*/ 2500454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433212 w 1766657"/>
              <a:gd name="connsiteY2" fmla="*/ 2500454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433212 w 1766657"/>
              <a:gd name="connsiteY2" fmla="*/ 2500454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433212 w 1766657"/>
              <a:gd name="connsiteY2" fmla="*/ 2500454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401132 w 1766657"/>
              <a:gd name="connsiteY2" fmla="*/ 2804408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401132 w 1766657"/>
              <a:gd name="connsiteY2" fmla="*/ 2804408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369052 w 1766657"/>
              <a:gd name="connsiteY2" fmla="*/ 2865199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369052 w 1766657"/>
              <a:gd name="connsiteY2" fmla="*/ 2865199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24274 w 1790931"/>
              <a:gd name="connsiteY0" fmla="*/ 3460492 h 3460492"/>
              <a:gd name="connsiteX1" fmla="*/ 24274 w 1790931"/>
              <a:gd name="connsiteY1" fmla="*/ 0 h 3460492"/>
              <a:gd name="connsiteX2" fmla="*/ 299202 w 1790931"/>
              <a:gd name="connsiteY2" fmla="*/ 2843288 h 3460492"/>
              <a:gd name="connsiteX3" fmla="*/ 1790931 w 1790931"/>
              <a:gd name="connsiteY3" fmla="*/ 3460492 h 3460492"/>
              <a:gd name="connsiteX4" fmla="*/ 24274 w 1790931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274928 w 1766657"/>
              <a:gd name="connsiteY2" fmla="*/ 2843288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274928 w 1766657"/>
              <a:gd name="connsiteY2" fmla="*/ 2843288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274928 w 2084732"/>
              <a:gd name="connsiteY2" fmla="*/ 2843288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274928 w 2084732"/>
              <a:gd name="connsiteY2" fmla="*/ 2843288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221112 w 2084732"/>
              <a:gd name="connsiteY2" fmla="*/ 2923629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221112 w 2084732"/>
              <a:gd name="connsiteY2" fmla="*/ 2923629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4732" h="3475100">
                <a:moveTo>
                  <a:pt x="0" y="3460492"/>
                </a:moveTo>
                <a:lnTo>
                  <a:pt x="0" y="0"/>
                </a:lnTo>
                <a:cubicBezTo>
                  <a:pt x="15218" y="707473"/>
                  <a:pt x="29423" y="2426237"/>
                  <a:pt x="221112" y="2923629"/>
                </a:cubicBezTo>
                <a:cubicBezTo>
                  <a:pt x="382861" y="3434862"/>
                  <a:pt x="1534571" y="3372479"/>
                  <a:pt x="2084732" y="3475100"/>
                </a:cubicBezTo>
                <a:lnTo>
                  <a:pt x="0" y="3460492"/>
                </a:lnTo>
                <a:close/>
              </a:path>
            </a:pathLst>
          </a:custGeom>
          <a:solidFill>
            <a:srgbClr val="EFC1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id="{FA185B83-0394-A94E-A260-1DB82FDC9E16}"/>
              </a:ext>
            </a:extLst>
          </p:cNvPr>
          <p:cNvSpPr txBox="1">
            <a:spLocks/>
          </p:cNvSpPr>
          <p:nvPr/>
        </p:nvSpPr>
        <p:spPr>
          <a:xfrm>
            <a:off x="1410025" y="282365"/>
            <a:ext cx="9371949" cy="11835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solidFill>
                  <a:schemeClr val="tx2"/>
                </a:solidFill>
              </a:rPr>
              <a:t>What is a content audit?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1789A9-76E8-BF44-A84C-AC8B081D3AA0}"/>
              </a:ext>
            </a:extLst>
          </p:cNvPr>
          <p:cNvSpPr txBox="1"/>
          <p:nvPr/>
        </p:nvSpPr>
        <p:spPr>
          <a:xfrm>
            <a:off x="668283" y="1836569"/>
            <a:ext cx="9733017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/>
              <a:t>Results in a clear, tangible description of your content.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/>
              <a:t>Provides the foundation for comparing existing content with either user needs or competitor content, letting you identify potential gaps and opportunities.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53F14C-271B-CD4D-BB4E-5E3AA689CA4D}"/>
              </a:ext>
            </a:extLst>
          </p:cNvPr>
          <p:cNvSpPr txBox="1"/>
          <p:nvPr/>
        </p:nvSpPr>
        <p:spPr>
          <a:xfrm>
            <a:off x="668283" y="4541090"/>
            <a:ext cx="10781975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b="1" dirty="0"/>
              <a:t>Source: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Jones, C. “Content Analysis: A Practical Approach.” 2009. </a:t>
            </a:r>
            <a:r>
              <a:rPr lang="en-US" sz="2400" dirty="0" err="1"/>
              <a:t>UXmatters.com</a:t>
            </a:r>
            <a:r>
              <a:rPr lang="en-US" sz="24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047960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04507" y="3908147"/>
            <a:ext cx="4846320" cy="448056"/>
          </a:xfrm>
        </p:spPr>
        <p:txBody>
          <a:bodyPr/>
          <a:lstStyle/>
          <a:p>
            <a:r>
              <a:rPr lang="en-US" dirty="0"/>
              <a:t>Subtitle</a:t>
            </a:r>
          </a:p>
        </p:txBody>
      </p:sp>
      <p:sp>
        <p:nvSpPr>
          <p:cNvPr id="10" name="Right Triangle 10">
            <a:extLst>
              <a:ext uri="{FF2B5EF4-FFF2-40B4-BE49-F238E27FC236}">
                <a16:creationId xmlns:a16="http://schemas.microsoft.com/office/drawing/2014/main" id="{B645037A-D3E4-4BCE-9A74-487C79308572}"/>
              </a:ext>
            </a:extLst>
          </p:cNvPr>
          <p:cNvSpPr/>
          <p:nvPr/>
        </p:nvSpPr>
        <p:spPr>
          <a:xfrm>
            <a:off x="-11151" y="2190727"/>
            <a:ext cx="10660990" cy="4700726"/>
          </a:xfrm>
          <a:custGeom>
            <a:avLst/>
            <a:gdLst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1766657 w 1766657"/>
              <a:gd name="connsiteY2" fmla="*/ 3460492 h 3460492"/>
              <a:gd name="connsiteX3" fmla="*/ 0 w 1766657"/>
              <a:gd name="connsiteY3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648070 w 1766657"/>
              <a:gd name="connsiteY2" fmla="*/ 2263806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648070 w 1766657"/>
              <a:gd name="connsiteY2" fmla="*/ 2263806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648070 w 1766657"/>
              <a:gd name="connsiteY2" fmla="*/ 2263806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648070 w 1766657"/>
              <a:gd name="connsiteY2" fmla="*/ 2263806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648070 w 1766657"/>
              <a:gd name="connsiteY2" fmla="*/ 2263806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648070 w 1766657"/>
              <a:gd name="connsiteY2" fmla="*/ 2263806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479394 w 1766657"/>
              <a:gd name="connsiteY2" fmla="*/ 2121763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433212 w 1766657"/>
              <a:gd name="connsiteY2" fmla="*/ 2500454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433212 w 1766657"/>
              <a:gd name="connsiteY2" fmla="*/ 2500454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433212 w 1766657"/>
              <a:gd name="connsiteY2" fmla="*/ 2500454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433212 w 1766657"/>
              <a:gd name="connsiteY2" fmla="*/ 2500454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401132 w 1766657"/>
              <a:gd name="connsiteY2" fmla="*/ 2804408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401132 w 1766657"/>
              <a:gd name="connsiteY2" fmla="*/ 2804408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369052 w 1766657"/>
              <a:gd name="connsiteY2" fmla="*/ 2865199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369052 w 1766657"/>
              <a:gd name="connsiteY2" fmla="*/ 2865199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24274 w 1790931"/>
              <a:gd name="connsiteY0" fmla="*/ 3460492 h 3460492"/>
              <a:gd name="connsiteX1" fmla="*/ 24274 w 1790931"/>
              <a:gd name="connsiteY1" fmla="*/ 0 h 3460492"/>
              <a:gd name="connsiteX2" fmla="*/ 299202 w 1790931"/>
              <a:gd name="connsiteY2" fmla="*/ 2843288 h 3460492"/>
              <a:gd name="connsiteX3" fmla="*/ 1790931 w 1790931"/>
              <a:gd name="connsiteY3" fmla="*/ 3460492 h 3460492"/>
              <a:gd name="connsiteX4" fmla="*/ 24274 w 1790931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274928 w 1766657"/>
              <a:gd name="connsiteY2" fmla="*/ 2843288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274928 w 1766657"/>
              <a:gd name="connsiteY2" fmla="*/ 2843288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274928 w 2084732"/>
              <a:gd name="connsiteY2" fmla="*/ 2843288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274928 w 2084732"/>
              <a:gd name="connsiteY2" fmla="*/ 2843288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221112 w 2084732"/>
              <a:gd name="connsiteY2" fmla="*/ 2923629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221112 w 2084732"/>
              <a:gd name="connsiteY2" fmla="*/ 2923629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4732" h="3475100">
                <a:moveTo>
                  <a:pt x="0" y="3460492"/>
                </a:moveTo>
                <a:lnTo>
                  <a:pt x="0" y="0"/>
                </a:lnTo>
                <a:cubicBezTo>
                  <a:pt x="15218" y="707473"/>
                  <a:pt x="29423" y="2426237"/>
                  <a:pt x="221112" y="2923629"/>
                </a:cubicBezTo>
                <a:cubicBezTo>
                  <a:pt x="382861" y="3434862"/>
                  <a:pt x="1534571" y="3372479"/>
                  <a:pt x="2084732" y="3475100"/>
                </a:cubicBezTo>
                <a:lnTo>
                  <a:pt x="0" y="3460492"/>
                </a:lnTo>
                <a:close/>
              </a:path>
            </a:pathLst>
          </a:custGeom>
          <a:solidFill>
            <a:srgbClr val="EFC1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id="{FA185B83-0394-A94E-A260-1DB82FDC9E16}"/>
              </a:ext>
            </a:extLst>
          </p:cNvPr>
          <p:cNvSpPr txBox="1">
            <a:spLocks/>
          </p:cNvSpPr>
          <p:nvPr/>
        </p:nvSpPr>
        <p:spPr>
          <a:xfrm>
            <a:off x="1410025" y="282365"/>
            <a:ext cx="9371949" cy="11835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solidFill>
                  <a:schemeClr val="tx2"/>
                </a:solidFill>
              </a:rPr>
              <a:t>How is a content audit used?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1789A9-76E8-BF44-A84C-AC8B081D3AA0}"/>
              </a:ext>
            </a:extLst>
          </p:cNvPr>
          <p:cNvSpPr txBox="1"/>
          <p:nvPr/>
        </p:nvSpPr>
        <p:spPr>
          <a:xfrm>
            <a:off x="668283" y="1836569"/>
            <a:ext cx="9733017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/>
              <a:t>What kind of content?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/>
              <a:t>What’s the balance in images and words?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/>
              <a:t>What about colors and interactive features?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53F14C-271B-CD4D-BB4E-5E3AA689CA4D}"/>
              </a:ext>
            </a:extLst>
          </p:cNvPr>
          <p:cNvSpPr txBox="1"/>
          <p:nvPr/>
        </p:nvSpPr>
        <p:spPr>
          <a:xfrm>
            <a:off x="668283" y="4233205"/>
            <a:ext cx="1134954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b="1" dirty="0"/>
              <a:t>Source:</a:t>
            </a:r>
          </a:p>
          <a:p>
            <a:pPr>
              <a:spcAft>
                <a:spcPts val="600"/>
              </a:spcAft>
            </a:pPr>
            <a:r>
              <a:rPr lang="en-US" sz="2400" dirty="0" err="1"/>
              <a:t>Detzi</a:t>
            </a:r>
            <a:r>
              <a:rPr lang="en-US" sz="2400" dirty="0"/>
              <a:t>, C. “From Content Audit to Design Insight: How a Content Audit Facilitates Decision-Making and Influences Design Strategy.” UX Magazine. 2012.</a:t>
            </a:r>
          </a:p>
        </p:txBody>
      </p:sp>
    </p:spTree>
    <p:extLst>
      <p:ext uri="{BB962C8B-B14F-4D97-AF65-F5344CB8AC3E}">
        <p14:creationId xmlns:p14="http://schemas.microsoft.com/office/powerpoint/2010/main" val="3708542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10">
            <a:extLst>
              <a:ext uri="{FF2B5EF4-FFF2-40B4-BE49-F238E27FC236}">
                <a16:creationId xmlns:a16="http://schemas.microsoft.com/office/drawing/2014/main" id="{B645037A-D3E4-4BCE-9A74-487C79308572}"/>
              </a:ext>
            </a:extLst>
          </p:cNvPr>
          <p:cNvSpPr/>
          <p:nvPr/>
        </p:nvSpPr>
        <p:spPr>
          <a:xfrm>
            <a:off x="-14751" y="9189"/>
            <a:ext cx="12192003" cy="6881315"/>
          </a:xfrm>
          <a:custGeom>
            <a:avLst/>
            <a:gdLst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1766657 w 1766657"/>
              <a:gd name="connsiteY2" fmla="*/ 3460492 h 3460492"/>
              <a:gd name="connsiteX3" fmla="*/ 0 w 1766657"/>
              <a:gd name="connsiteY3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648070 w 1766657"/>
              <a:gd name="connsiteY2" fmla="*/ 2263806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648070 w 1766657"/>
              <a:gd name="connsiteY2" fmla="*/ 2263806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648070 w 1766657"/>
              <a:gd name="connsiteY2" fmla="*/ 2263806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648070 w 1766657"/>
              <a:gd name="connsiteY2" fmla="*/ 2263806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648070 w 1766657"/>
              <a:gd name="connsiteY2" fmla="*/ 2263806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648070 w 1766657"/>
              <a:gd name="connsiteY2" fmla="*/ 2263806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479394 w 1766657"/>
              <a:gd name="connsiteY2" fmla="*/ 2121763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433212 w 1766657"/>
              <a:gd name="connsiteY2" fmla="*/ 2500454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433212 w 1766657"/>
              <a:gd name="connsiteY2" fmla="*/ 2500454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433212 w 1766657"/>
              <a:gd name="connsiteY2" fmla="*/ 2500454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433212 w 1766657"/>
              <a:gd name="connsiteY2" fmla="*/ 2500454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401132 w 1766657"/>
              <a:gd name="connsiteY2" fmla="*/ 2804408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401132 w 1766657"/>
              <a:gd name="connsiteY2" fmla="*/ 2804408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369052 w 1766657"/>
              <a:gd name="connsiteY2" fmla="*/ 2865199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369052 w 1766657"/>
              <a:gd name="connsiteY2" fmla="*/ 2865199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24274 w 1790931"/>
              <a:gd name="connsiteY0" fmla="*/ 3460492 h 3460492"/>
              <a:gd name="connsiteX1" fmla="*/ 24274 w 1790931"/>
              <a:gd name="connsiteY1" fmla="*/ 0 h 3460492"/>
              <a:gd name="connsiteX2" fmla="*/ 299202 w 1790931"/>
              <a:gd name="connsiteY2" fmla="*/ 2843288 h 3460492"/>
              <a:gd name="connsiteX3" fmla="*/ 1790931 w 1790931"/>
              <a:gd name="connsiteY3" fmla="*/ 3460492 h 3460492"/>
              <a:gd name="connsiteX4" fmla="*/ 24274 w 1790931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274928 w 1766657"/>
              <a:gd name="connsiteY2" fmla="*/ 2843288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274928 w 1766657"/>
              <a:gd name="connsiteY2" fmla="*/ 2843288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274928 w 2084732"/>
              <a:gd name="connsiteY2" fmla="*/ 2843288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274928 w 2084732"/>
              <a:gd name="connsiteY2" fmla="*/ 2843288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221112 w 2084732"/>
              <a:gd name="connsiteY2" fmla="*/ 2923629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221112 w 2084732"/>
              <a:gd name="connsiteY2" fmla="*/ 2923629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176935 w 2084732"/>
              <a:gd name="connsiteY2" fmla="*/ 3107393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176935 w 2084732"/>
              <a:gd name="connsiteY2" fmla="*/ 3107393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176935 w 2084732"/>
              <a:gd name="connsiteY2" fmla="*/ 3107393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176935 w 2084732"/>
              <a:gd name="connsiteY2" fmla="*/ 3107393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176935 w 2084732"/>
              <a:gd name="connsiteY2" fmla="*/ 3107393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176935 w 2084732"/>
              <a:gd name="connsiteY2" fmla="*/ 3107393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176935 w 2084732"/>
              <a:gd name="connsiteY2" fmla="*/ 3107393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162988 w 2084732"/>
              <a:gd name="connsiteY2" fmla="*/ 3152459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162988 w 2084732"/>
              <a:gd name="connsiteY2" fmla="*/ 3152459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162988 w 2084732"/>
              <a:gd name="connsiteY2" fmla="*/ 3152459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162988 w 2084732"/>
              <a:gd name="connsiteY2" fmla="*/ 3152459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162988 w 2084732"/>
              <a:gd name="connsiteY2" fmla="*/ 3152459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162988 w 2084732"/>
              <a:gd name="connsiteY2" fmla="*/ 3152459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135192 w 2084732"/>
              <a:gd name="connsiteY2" fmla="*/ 3062328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5060329 h 5074937"/>
              <a:gd name="connsiteX1" fmla="*/ 1737 w 2084732"/>
              <a:gd name="connsiteY1" fmla="*/ 0 h 5074937"/>
              <a:gd name="connsiteX2" fmla="*/ 135192 w 2084732"/>
              <a:gd name="connsiteY2" fmla="*/ 4662165 h 5074937"/>
              <a:gd name="connsiteX3" fmla="*/ 2084732 w 2084732"/>
              <a:gd name="connsiteY3" fmla="*/ 5074937 h 5074937"/>
              <a:gd name="connsiteX4" fmla="*/ 0 w 2084732"/>
              <a:gd name="connsiteY4" fmla="*/ 5060329 h 5074937"/>
              <a:gd name="connsiteX0" fmla="*/ 0 w 2084732"/>
              <a:gd name="connsiteY0" fmla="*/ 5060329 h 5074937"/>
              <a:gd name="connsiteX1" fmla="*/ 1737 w 2084732"/>
              <a:gd name="connsiteY1" fmla="*/ 0 h 5074937"/>
              <a:gd name="connsiteX2" fmla="*/ 135192 w 2084732"/>
              <a:gd name="connsiteY2" fmla="*/ 4662165 h 5074937"/>
              <a:gd name="connsiteX3" fmla="*/ 2084732 w 2084732"/>
              <a:gd name="connsiteY3" fmla="*/ 5074937 h 5074937"/>
              <a:gd name="connsiteX4" fmla="*/ 0 w 2084732"/>
              <a:gd name="connsiteY4" fmla="*/ 5060329 h 5074937"/>
              <a:gd name="connsiteX0" fmla="*/ 0 w 2084732"/>
              <a:gd name="connsiteY0" fmla="*/ 5052818 h 5067426"/>
              <a:gd name="connsiteX1" fmla="*/ 1737 w 2084732"/>
              <a:gd name="connsiteY1" fmla="*/ 0 h 5067426"/>
              <a:gd name="connsiteX2" fmla="*/ 135192 w 2084732"/>
              <a:gd name="connsiteY2" fmla="*/ 4654654 h 5067426"/>
              <a:gd name="connsiteX3" fmla="*/ 2084732 w 2084732"/>
              <a:gd name="connsiteY3" fmla="*/ 5067426 h 5067426"/>
              <a:gd name="connsiteX4" fmla="*/ 0 w 2084732"/>
              <a:gd name="connsiteY4" fmla="*/ 5052818 h 5067426"/>
              <a:gd name="connsiteX0" fmla="*/ 0 w 2084732"/>
              <a:gd name="connsiteY0" fmla="*/ 5075351 h 5089959"/>
              <a:gd name="connsiteX1" fmla="*/ 434 w 2084732"/>
              <a:gd name="connsiteY1" fmla="*/ 0 h 5089959"/>
              <a:gd name="connsiteX2" fmla="*/ 135192 w 2084732"/>
              <a:gd name="connsiteY2" fmla="*/ 4677187 h 5089959"/>
              <a:gd name="connsiteX3" fmla="*/ 2084732 w 2084732"/>
              <a:gd name="connsiteY3" fmla="*/ 5089959 h 5089959"/>
              <a:gd name="connsiteX4" fmla="*/ 0 w 2084732"/>
              <a:gd name="connsiteY4" fmla="*/ 5075351 h 5089959"/>
              <a:gd name="connsiteX0" fmla="*/ 0 w 2084732"/>
              <a:gd name="connsiteY0" fmla="*/ 5072534 h 5087142"/>
              <a:gd name="connsiteX1" fmla="*/ 108 w 2084732"/>
              <a:gd name="connsiteY1" fmla="*/ 0 h 5087142"/>
              <a:gd name="connsiteX2" fmla="*/ 135192 w 2084732"/>
              <a:gd name="connsiteY2" fmla="*/ 4674370 h 5087142"/>
              <a:gd name="connsiteX3" fmla="*/ 2084732 w 2084732"/>
              <a:gd name="connsiteY3" fmla="*/ 5087142 h 5087142"/>
              <a:gd name="connsiteX4" fmla="*/ 0 w 2084732"/>
              <a:gd name="connsiteY4" fmla="*/ 5072534 h 5087142"/>
              <a:gd name="connsiteX0" fmla="*/ 0 w 2084732"/>
              <a:gd name="connsiteY0" fmla="*/ 5072534 h 5087142"/>
              <a:gd name="connsiteX1" fmla="*/ 108 w 2084732"/>
              <a:gd name="connsiteY1" fmla="*/ 0 h 5087142"/>
              <a:gd name="connsiteX2" fmla="*/ 135192 w 2084732"/>
              <a:gd name="connsiteY2" fmla="*/ 4674370 h 5087142"/>
              <a:gd name="connsiteX3" fmla="*/ 2084732 w 2084732"/>
              <a:gd name="connsiteY3" fmla="*/ 5087142 h 5087142"/>
              <a:gd name="connsiteX4" fmla="*/ 0 w 2084732"/>
              <a:gd name="connsiteY4" fmla="*/ 5072534 h 5087142"/>
              <a:gd name="connsiteX0" fmla="*/ 9161 w 2093893"/>
              <a:gd name="connsiteY0" fmla="*/ 5072534 h 5087142"/>
              <a:gd name="connsiteX1" fmla="*/ 9269 w 2093893"/>
              <a:gd name="connsiteY1" fmla="*/ 0 h 5087142"/>
              <a:gd name="connsiteX2" fmla="*/ 66176 w 2093893"/>
              <a:gd name="connsiteY2" fmla="*/ 4839612 h 5087142"/>
              <a:gd name="connsiteX3" fmla="*/ 2093893 w 2093893"/>
              <a:gd name="connsiteY3" fmla="*/ 5087142 h 5087142"/>
              <a:gd name="connsiteX4" fmla="*/ 9161 w 2093893"/>
              <a:gd name="connsiteY4" fmla="*/ 5072534 h 5087142"/>
              <a:gd name="connsiteX0" fmla="*/ 9161 w 2093893"/>
              <a:gd name="connsiteY0" fmla="*/ 5072534 h 5087142"/>
              <a:gd name="connsiteX1" fmla="*/ 9269 w 2093893"/>
              <a:gd name="connsiteY1" fmla="*/ 0 h 5087142"/>
              <a:gd name="connsiteX2" fmla="*/ 66176 w 2093893"/>
              <a:gd name="connsiteY2" fmla="*/ 4839612 h 5087142"/>
              <a:gd name="connsiteX3" fmla="*/ 2093893 w 2093893"/>
              <a:gd name="connsiteY3" fmla="*/ 5087142 h 5087142"/>
              <a:gd name="connsiteX4" fmla="*/ 9161 w 2093893"/>
              <a:gd name="connsiteY4" fmla="*/ 5072534 h 5087142"/>
              <a:gd name="connsiteX0" fmla="*/ 0 w 2084732"/>
              <a:gd name="connsiteY0" fmla="*/ 5072534 h 5087142"/>
              <a:gd name="connsiteX1" fmla="*/ 108 w 2084732"/>
              <a:gd name="connsiteY1" fmla="*/ 0 h 5087142"/>
              <a:gd name="connsiteX2" fmla="*/ 57015 w 2084732"/>
              <a:gd name="connsiteY2" fmla="*/ 4839612 h 5087142"/>
              <a:gd name="connsiteX3" fmla="*/ 2084732 w 2084732"/>
              <a:gd name="connsiteY3" fmla="*/ 5087142 h 5087142"/>
              <a:gd name="connsiteX4" fmla="*/ 0 w 2084732"/>
              <a:gd name="connsiteY4" fmla="*/ 5072534 h 5087142"/>
              <a:gd name="connsiteX0" fmla="*/ 0 w 2084732"/>
              <a:gd name="connsiteY0" fmla="*/ 5072534 h 5087142"/>
              <a:gd name="connsiteX1" fmla="*/ 108 w 2084732"/>
              <a:gd name="connsiteY1" fmla="*/ 0 h 5087142"/>
              <a:gd name="connsiteX2" fmla="*/ 57015 w 2084732"/>
              <a:gd name="connsiteY2" fmla="*/ 4839612 h 5087142"/>
              <a:gd name="connsiteX3" fmla="*/ 2084732 w 2084732"/>
              <a:gd name="connsiteY3" fmla="*/ 5087142 h 5087142"/>
              <a:gd name="connsiteX4" fmla="*/ 0 w 2084732"/>
              <a:gd name="connsiteY4" fmla="*/ 5072534 h 5087142"/>
              <a:gd name="connsiteX0" fmla="*/ 0 w 2084732"/>
              <a:gd name="connsiteY0" fmla="*/ 5072534 h 5087142"/>
              <a:gd name="connsiteX1" fmla="*/ 108 w 2084732"/>
              <a:gd name="connsiteY1" fmla="*/ 0 h 5087142"/>
              <a:gd name="connsiteX2" fmla="*/ 57015 w 2084732"/>
              <a:gd name="connsiteY2" fmla="*/ 4839612 h 5087142"/>
              <a:gd name="connsiteX3" fmla="*/ 2084732 w 2084732"/>
              <a:gd name="connsiteY3" fmla="*/ 5087142 h 5087142"/>
              <a:gd name="connsiteX4" fmla="*/ 0 w 2084732"/>
              <a:gd name="connsiteY4" fmla="*/ 5072534 h 5087142"/>
              <a:gd name="connsiteX0" fmla="*/ 0 w 2084732"/>
              <a:gd name="connsiteY0" fmla="*/ 5072534 h 5087142"/>
              <a:gd name="connsiteX1" fmla="*/ 108 w 2084732"/>
              <a:gd name="connsiteY1" fmla="*/ 0 h 5087142"/>
              <a:gd name="connsiteX2" fmla="*/ 57015 w 2084732"/>
              <a:gd name="connsiteY2" fmla="*/ 4839612 h 5087142"/>
              <a:gd name="connsiteX3" fmla="*/ 2084732 w 2084732"/>
              <a:gd name="connsiteY3" fmla="*/ 5087142 h 5087142"/>
              <a:gd name="connsiteX4" fmla="*/ 0 w 2084732"/>
              <a:gd name="connsiteY4" fmla="*/ 5072534 h 5087142"/>
              <a:gd name="connsiteX0" fmla="*/ 0 w 2084732"/>
              <a:gd name="connsiteY0" fmla="*/ 5072534 h 5087142"/>
              <a:gd name="connsiteX1" fmla="*/ 108 w 2084732"/>
              <a:gd name="connsiteY1" fmla="*/ 0 h 5087142"/>
              <a:gd name="connsiteX2" fmla="*/ 57015 w 2084732"/>
              <a:gd name="connsiteY2" fmla="*/ 4839612 h 5087142"/>
              <a:gd name="connsiteX3" fmla="*/ 2084732 w 2084732"/>
              <a:gd name="connsiteY3" fmla="*/ 5087142 h 5087142"/>
              <a:gd name="connsiteX4" fmla="*/ 0 w 2084732"/>
              <a:gd name="connsiteY4" fmla="*/ 5072534 h 5087142"/>
              <a:gd name="connsiteX0" fmla="*/ 0 w 2084732"/>
              <a:gd name="connsiteY0" fmla="*/ 5072534 h 5087142"/>
              <a:gd name="connsiteX1" fmla="*/ 108 w 2084732"/>
              <a:gd name="connsiteY1" fmla="*/ 0 h 5087142"/>
              <a:gd name="connsiteX2" fmla="*/ 91761 w 2084732"/>
              <a:gd name="connsiteY2" fmla="*/ 4839612 h 5087142"/>
              <a:gd name="connsiteX3" fmla="*/ 2084732 w 2084732"/>
              <a:gd name="connsiteY3" fmla="*/ 5087142 h 5087142"/>
              <a:gd name="connsiteX4" fmla="*/ 0 w 2084732"/>
              <a:gd name="connsiteY4" fmla="*/ 5072534 h 5087142"/>
              <a:gd name="connsiteX0" fmla="*/ 0 w 2084732"/>
              <a:gd name="connsiteY0" fmla="*/ 5072534 h 5087142"/>
              <a:gd name="connsiteX1" fmla="*/ 108 w 2084732"/>
              <a:gd name="connsiteY1" fmla="*/ 0 h 5087142"/>
              <a:gd name="connsiteX2" fmla="*/ 48329 w 2084732"/>
              <a:gd name="connsiteY2" fmla="*/ 4832101 h 5087142"/>
              <a:gd name="connsiteX3" fmla="*/ 2084732 w 2084732"/>
              <a:gd name="connsiteY3" fmla="*/ 5087142 h 5087142"/>
              <a:gd name="connsiteX4" fmla="*/ 0 w 2084732"/>
              <a:gd name="connsiteY4" fmla="*/ 5072534 h 5087142"/>
              <a:gd name="connsiteX0" fmla="*/ 0 w 2084732"/>
              <a:gd name="connsiteY0" fmla="*/ 5072534 h 5087142"/>
              <a:gd name="connsiteX1" fmla="*/ 108 w 2084732"/>
              <a:gd name="connsiteY1" fmla="*/ 0 h 5087142"/>
              <a:gd name="connsiteX2" fmla="*/ 48329 w 2084732"/>
              <a:gd name="connsiteY2" fmla="*/ 4832101 h 5087142"/>
              <a:gd name="connsiteX3" fmla="*/ 2084732 w 2084732"/>
              <a:gd name="connsiteY3" fmla="*/ 5087142 h 5087142"/>
              <a:gd name="connsiteX4" fmla="*/ 0 w 2084732"/>
              <a:gd name="connsiteY4" fmla="*/ 5072534 h 5087142"/>
              <a:gd name="connsiteX0" fmla="*/ 0 w 2084732"/>
              <a:gd name="connsiteY0" fmla="*/ 5072534 h 5087142"/>
              <a:gd name="connsiteX1" fmla="*/ 108 w 2084732"/>
              <a:gd name="connsiteY1" fmla="*/ 0 h 5087142"/>
              <a:gd name="connsiteX2" fmla="*/ 50066 w 2084732"/>
              <a:gd name="connsiteY2" fmla="*/ 4884678 h 5087142"/>
              <a:gd name="connsiteX3" fmla="*/ 2084732 w 2084732"/>
              <a:gd name="connsiteY3" fmla="*/ 5087142 h 5087142"/>
              <a:gd name="connsiteX4" fmla="*/ 0 w 2084732"/>
              <a:gd name="connsiteY4" fmla="*/ 5072534 h 5087142"/>
              <a:gd name="connsiteX0" fmla="*/ 0 w 2084732"/>
              <a:gd name="connsiteY0" fmla="*/ 5072534 h 5087142"/>
              <a:gd name="connsiteX1" fmla="*/ 108 w 2084732"/>
              <a:gd name="connsiteY1" fmla="*/ 0 h 5087142"/>
              <a:gd name="connsiteX2" fmla="*/ 72651 w 2084732"/>
              <a:gd name="connsiteY2" fmla="*/ 4779525 h 5087142"/>
              <a:gd name="connsiteX3" fmla="*/ 2084732 w 2084732"/>
              <a:gd name="connsiteY3" fmla="*/ 5087142 h 5087142"/>
              <a:gd name="connsiteX4" fmla="*/ 0 w 2084732"/>
              <a:gd name="connsiteY4" fmla="*/ 5072534 h 5087142"/>
              <a:gd name="connsiteX0" fmla="*/ 32137 w 2116869"/>
              <a:gd name="connsiteY0" fmla="*/ 5072534 h 5136971"/>
              <a:gd name="connsiteX1" fmla="*/ 32245 w 2116869"/>
              <a:gd name="connsiteY1" fmla="*/ 0 h 5136971"/>
              <a:gd name="connsiteX2" fmla="*/ 104788 w 2116869"/>
              <a:gd name="connsiteY2" fmla="*/ 4779525 h 5136971"/>
              <a:gd name="connsiteX3" fmla="*/ 2116869 w 2116869"/>
              <a:gd name="connsiteY3" fmla="*/ 5087142 h 5136971"/>
              <a:gd name="connsiteX4" fmla="*/ 32137 w 2116869"/>
              <a:gd name="connsiteY4" fmla="*/ 5072534 h 5136971"/>
              <a:gd name="connsiteX0" fmla="*/ 0 w 2084732"/>
              <a:gd name="connsiteY0" fmla="*/ 5072534 h 5087142"/>
              <a:gd name="connsiteX1" fmla="*/ 108 w 2084732"/>
              <a:gd name="connsiteY1" fmla="*/ 0 h 5087142"/>
              <a:gd name="connsiteX2" fmla="*/ 202947 w 2084732"/>
              <a:gd name="connsiteY2" fmla="*/ 4464064 h 5087142"/>
              <a:gd name="connsiteX3" fmla="*/ 2084732 w 2084732"/>
              <a:gd name="connsiteY3" fmla="*/ 5087142 h 5087142"/>
              <a:gd name="connsiteX4" fmla="*/ 0 w 2084732"/>
              <a:gd name="connsiteY4" fmla="*/ 5072534 h 5087142"/>
              <a:gd name="connsiteX0" fmla="*/ 0 w 2084732"/>
              <a:gd name="connsiteY0" fmla="*/ 5072534 h 5087142"/>
              <a:gd name="connsiteX1" fmla="*/ 108 w 2084732"/>
              <a:gd name="connsiteY1" fmla="*/ 0 h 5087142"/>
              <a:gd name="connsiteX2" fmla="*/ 202947 w 2084732"/>
              <a:gd name="connsiteY2" fmla="*/ 4464064 h 5087142"/>
              <a:gd name="connsiteX3" fmla="*/ 2084732 w 2084732"/>
              <a:gd name="connsiteY3" fmla="*/ 5087142 h 5087142"/>
              <a:gd name="connsiteX4" fmla="*/ 0 w 2084732"/>
              <a:gd name="connsiteY4" fmla="*/ 5072534 h 5087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4732" h="5087142">
                <a:moveTo>
                  <a:pt x="0" y="5072534"/>
                </a:moveTo>
                <a:cubicBezTo>
                  <a:pt x="145" y="3380750"/>
                  <a:pt x="-37" y="1691784"/>
                  <a:pt x="108" y="0"/>
                </a:cubicBezTo>
                <a:cubicBezTo>
                  <a:pt x="24012" y="1308351"/>
                  <a:pt x="1282" y="3825142"/>
                  <a:pt x="202947" y="4464064"/>
                </a:cubicBezTo>
                <a:cubicBezTo>
                  <a:pt x="404612" y="5102986"/>
                  <a:pt x="1534571" y="4984521"/>
                  <a:pt x="2084732" y="5087142"/>
                </a:cubicBezTo>
                <a:lnTo>
                  <a:pt x="0" y="5072534"/>
                </a:lnTo>
                <a:close/>
              </a:path>
            </a:pathLst>
          </a:custGeom>
          <a:solidFill>
            <a:srgbClr val="EFC1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96796A93-4155-8745-86D1-58B305604159}"/>
              </a:ext>
            </a:extLst>
          </p:cNvPr>
          <p:cNvSpPr txBox="1">
            <a:spLocks/>
          </p:cNvSpPr>
          <p:nvPr/>
        </p:nvSpPr>
        <p:spPr>
          <a:xfrm>
            <a:off x="1410026" y="276087"/>
            <a:ext cx="9371949" cy="11835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solidFill>
                  <a:schemeClr val="tx2"/>
                </a:solidFill>
              </a:rPr>
              <a:t>Methods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CD63160-7B70-EC4D-8D4E-669B10BDF66F}"/>
              </a:ext>
            </a:extLst>
          </p:cNvPr>
          <p:cNvSpPr txBox="1"/>
          <p:nvPr/>
        </p:nvSpPr>
        <p:spPr>
          <a:xfrm>
            <a:off x="668283" y="1836569"/>
            <a:ext cx="6162007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/>
              <a:t>Genres reviewed: realtor and flooding risk.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/>
              <a:t>Documented details at level of individual home + community.</a:t>
            </a:r>
          </a:p>
        </p:txBody>
      </p:sp>
      <p:pic>
        <p:nvPicPr>
          <p:cNvPr id="4" name="Picture 3" descr="Table&#10;&#10;Description automatically generated">
            <a:extLst>
              <a:ext uri="{FF2B5EF4-FFF2-40B4-BE49-F238E27FC236}">
                <a16:creationId xmlns:a16="http://schemas.microsoft.com/office/drawing/2014/main" id="{4E6DA393-B3E5-3D45-869D-A8CFE4F66B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7468" y="1646885"/>
            <a:ext cx="3423725" cy="2514600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13" name="Picture 12" descr="Table&#10;&#10;Description automatically generated">
            <a:extLst>
              <a:ext uri="{FF2B5EF4-FFF2-40B4-BE49-F238E27FC236}">
                <a16:creationId xmlns:a16="http://schemas.microsoft.com/office/drawing/2014/main" id="{ECE795F3-B3BC-DC4F-B467-322CDBB975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4152" y="4348717"/>
            <a:ext cx="6257041" cy="2057400"/>
          </a:xfrm>
          <a:prstGeom prst="rect">
            <a:avLst/>
          </a:prstGeom>
          <a:ln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2366428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04507" y="3908147"/>
            <a:ext cx="4846320" cy="448056"/>
          </a:xfrm>
        </p:spPr>
        <p:txBody>
          <a:bodyPr/>
          <a:lstStyle/>
          <a:p>
            <a:r>
              <a:rPr lang="en-US" dirty="0"/>
              <a:t>Subtitle</a:t>
            </a:r>
          </a:p>
        </p:txBody>
      </p:sp>
      <p:sp>
        <p:nvSpPr>
          <p:cNvPr id="10" name="Right Triangle 10">
            <a:extLst>
              <a:ext uri="{FF2B5EF4-FFF2-40B4-BE49-F238E27FC236}">
                <a16:creationId xmlns:a16="http://schemas.microsoft.com/office/drawing/2014/main" id="{B645037A-D3E4-4BCE-9A74-487C79308572}"/>
              </a:ext>
            </a:extLst>
          </p:cNvPr>
          <p:cNvSpPr/>
          <p:nvPr/>
        </p:nvSpPr>
        <p:spPr>
          <a:xfrm>
            <a:off x="-11151" y="2190727"/>
            <a:ext cx="10660990" cy="4700726"/>
          </a:xfrm>
          <a:custGeom>
            <a:avLst/>
            <a:gdLst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1766657 w 1766657"/>
              <a:gd name="connsiteY2" fmla="*/ 3460492 h 3460492"/>
              <a:gd name="connsiteX3" fmla="*/ 0 w 1766657"/>
              <a:gd name="connsiteY3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648070 w 1766657"/>
              <a:gd name="connsiteY2" fmla="*/ 2263806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648070 w 1766657"/>
              <a:gd name="connsiteY2" fmla="*/ 2263806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648070 w 1766657"/>
              <a:gd name="connsiteY2" fmla="*/ 2263806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648070 w 1766657"/>
              <a:gd name="connsiteY2" fmla="*/ 2263806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648070 w 1766657"/>
              <a:gd name="connsiteY2" fmla="*/ 2263806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648070 w 1766657"/>
              <a:gd name="connsiteY2" fmla="*/ 2263806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479394 w 1766657"/>
              <a:gd name="connsiteY2" fmla="*/ 2121763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433212 w 1766657"/>
              <a:gd name="connsiteY2" fmla="*/ 2500454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433212 w 1766657"/>
              <a:gd name="connsiteY2" fmla="*/ 2500454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433212 w 1766657"/>
              <a:gd name="connsiteY2" fmla="*/ 2500454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433212 w 1766657"/>
              <a:gd name="connsiteY2" fmla="*/ 2500454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401132 w 1766657"/>
              <a:gd name="connsiteY2" fmla="*/ 2804408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401132 w 1766657"/>
              <a:gd name="connsiteY2" fmla="*/ 2804408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369052 w 1766657"/>
              <a:gd name="connsiteY2" fmla="*/ 2865199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369052 w 1766657"/>
              <a:gd name="connsiteY2" fmla="*/ 2865199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24274 w 1790931"/>
              <a:gd name="connsiteY0" fmla="*/ 3460492 h 3460492"/>
              <a:gd name="connsiteX1" fmla="*/ 24274 w 1790931"/>
              <a:gd name="connsiteY1" fmla="*/ 0 h 3460492"/>
              <a:gd name="connsiteX2" fmla="*/ 299202 w 1790931"/>
              <a:gd name="connsiteY2" fmla="*/ 2843288 h 3460492"/>
              <a:gd name="connsiteX3" fmla="*/ 1790931 w 1790931"/>
              <a:gd name="connsiteY3" fmla="*/ 3460492 h 3460492"/>
              <a:gd name="connsiteX4" fmla="*/ 24274 w 1790931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274928 w 1766657"/>
              <a:gd name="connsiteY2" fmla="*/ 2843288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274928 w 1766657"/>
              <a:gd name="connsiteY2" fmla="*/ 2843288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274928 w 2084732"/>
              <a:gd name="connsiteY2" fmla="*/ 2843288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274928 w 2084732"/>
              <a:gd name="connsiteY2" fmla="*/ 2843288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221112 w 2084732"/>
              <a:gd name="connsiteY2" fmla="*/ 2923629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221112 w 2084732"/>
              <a:gd name="connsiteY2" fmla="*/ 2923629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4732" h="3475100">
                <a:moveTo>
                  <a:pt x="0" y="3460492"/>
                </a:moveTo>
                <a:lnTo>
                  <a:pt x="0" y="0"/>
                </a:lnTo>
                <a:cubicBezTo>
                  <a:pt x="15218" y="707473"/>
                  <a:pt x="29423" y="2426237"/>
                  <a:pt x="221112" y="2923629"/>
                </a:cubicBezTo>
                <a:cubicBezTo>
                  <a:pt x="382861" y="3434862"/>
                  <a:pt x="1534571" y="3372479"/>
                  <a:pt x="2084732" y="3475100"/>
                </a:cubicBezTo>
                <a:lnTo>
                  <a:pt x="0" y="3460492"/>
                </a:lnTo>
                <a:close/>
              </a:path>
            </a:pathLst>
          </a:custGeom>
          <a:solidFill>
            <a:srgbClr val="EFC1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id="{FA185B83-0394-A94E-A260-1DB82FDC9E16}"/>
              </a:ext>
            </a:extLst>
          </p:cNvPr>
          <p:cNvSpPr txBox="1">
            <a:spLocks/>
          </p:cNvSpPr>
          <p:nvPr/>
        </p:nvSpPr>
        <p:spPr>
          <a:xfrm>
            <a:off x="1410025" y="282365"/>
            <a:ext cx="9371949" cy="11835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solidFill>
                  <a:schemeClr val="tx2"/>
                </a:solidFill>
              </a:rPr>
              <a:t>Example data sources</a:t>
            </a:r>
          </a:p>
        </p:txBody>
      </p:sp>
      <p:pic>
        <p:nvPicPr>
          <p:cNvPr id="22" name="Picture 21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B4E6A107-F75F-1142-B3C0-F9CFD4B25C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970" y="1600200"/>
            <a:ext cx="4993377" cy="3657600"/>
          </a:xfrm>
          <a:prstGeom prst="rect">
            <a:avLst/>
          </a:prstGeom>
          <a:ln>
            <a:noFill/>
          </a:ln>
        </p:spPr>
      </p:pic>
      <p:pic>
        <p:nvPicPr>
          <p:cNvPr id="24" name="Picture 23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BE4A23E6-4FE5-1D40-9358-33918B794B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9627" y="1600200"/>
            <a:ext cx="6131378" cy="3657600"/>
          </a:xfrm>
          <a:prstGeom prst="rect">
            <a:avLst/>
          </a:prstGeom>
          <a:ln>
            <a:solidFill>
              <a:schemeClr val="tx2">
                <a:lumMod val="75000"/>
                <a:lumOff val="25000"/>
              </a:schemeClr>
            </a:solidFill>
          </a:ln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5259A1E7-8F4E-1440-AD41-8AE481AF70CD}"/>
              </a:ext>
            </a:extLst>
          </p:cNvPr>
          <p:cNvSpPr txBox="1"/>
          <p:nvPr/>
        </p:nvSpPr>
        <p:spPr>
          <a:xfrm>
            <a:off x="570969" y="5352585"/>
            <a:ext cx="49933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Source</a:t>
            </a:r>
            <a:r>
              <a:rPr lang="en-US" dirty="0"/>
              <a:t>: </a:t>
            </a:r>
            <a:r>
              <a:rPr lang="en-US" dirty="0" err="1"/>
              <a:t>www.zillow.com</a:t>
            </a:r>
            <a:endParaRPr 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97C4727-608B-3D4C-85FB-F82C68C9D2BF}"/>
              </a:ext>
            </a:extLst>
          </p:cNvPr>
          <p:cNvSpPr txBox="1"/>
          <p:nvPr/>
        </p:nvSpPr>
        <p:spPr>
          <a:xfrm>
            <a:off x="6630949" y="5359161"/>
            <a:ext cx="49933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Source</a:t>
            </a:r>
            <a:r>
              <a:rPr lang="en-US" dirty="0"/>
              <a:t>: </a:t>
            </a:r>
            <a:r>
              <a:rPr lang="en-US" dirty="0" err="1"/>
              <a:t>www.floodfactor.com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84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10">
            <a:extLst>
              <a:ext uri="{FF2B5EF4-FFF2-40B4-BE49-F238E27FC236}">
                <a16:creationId xmlns:a16="http://schemas.microsoft.com/office/drawing/2014/main" id="{B645037A-D3E4-4BCE-9A74-487C79308572}"/>
              </a:ext>
            </a:extLst>
          </p:cNvPr>
          <p:cNvSpPr/>
          <p:nvPr/>
        </p:nvSpPr>
        <p:spPr>
          <a:xfrm>
            <a:off x="-14751" y="9189"/>
            <a:ext cx="12192003" cy="6881315"/>
          </a:xfrm>
          <a:custGeom>
            <a:avLst/>
            <a:gdLst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1766657 w 1766657"/>
              <a:gd name="connsiteY2" fmla="*/ 3460492 h 3460492"/>
              <a:gd name="connsiteX3" fmla="*/ 0 w 1766657"/>
              <a:gd name="connsiteY3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648070 w 1766657"/>
              <a:gd name="connsiteY2" fmla="*/ 2263806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648070 w 1766657"/>
              <a:gd name="connsiteY2" fmla="*/ 2263806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648070 w 1766657"/>
              <a:gd name="connsiteY2" fmla="*/ 2263806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648070 w 1766657"/>
              <a:gd name="connsiteY2" fmla="*/ 2263806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648070 w 1766657"/>
              <a:gd name="connsiteY2" fmla="*/ 2263806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648070 w 1766657"/>
              <a:gd name="connsiteY2" fmla="*/ 2263806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479394 w 1766657"/>
              <a:gd name="connsiteY2" fmla="*/ 2121763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433212 w 1766657"/>
              <a:gd name="connsiteY2" fmla="*/ 2500454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433212 w 1766657"/>
              <a:gd name="connsiteY2" fmla="*/ 2500454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433212 w 1766657"/>
              <a:gd name="connsiteY2" fmla="*/ 2500454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433212 w 1766657"/>
              <a:gd name="connsiteY2" fmla="*/ 2500454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401132 w 1766657"/>
              <a:gd name="connsiteY2" fmla="*/ 2804408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401132 w 1766657"/>
              <a:gd name="connsiteY2" fmla="*/ 2804408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369052 w 1766657"/>
              <a:gd name="connsiteY2" fmla="*/ 2865199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369052 w 1766657"/>
              <a:gd name="connsiteY2" fmla="*/ 2865199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24274 w 1790931"/>
              <a:gd name="connsiteY0" fmla="*/ 3460492 h 3460492"/>
              <a:gd name="connsiteX1" fmla="*/ 24274 w 1790931"/>
              <a:gd name="connsiteY1" fmla="*/ 0 h 3460492"/>
              <a:gd name="connsiteX2" fmla="*/ 299202 w 1790931"/>
              <a:gd name="connsiteY2" fmla="*/ 2843288 h 3460492"/>
              <a:gd name="connsiteX3" fmla="*/ 1790931 w 1790931"/>
              <a:gd name="connsiteY3" fmla="*/ 3460492 h 3460492"/>
              <a:gd name="connsiteX4" fmla="*/ 24274 w 1790931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274928 w 1766657"/>
              <a:gd name="connsiteY2" fmla="*/ 2843288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274928 w 1766657"/>
              <a:gd name="connsiteY2" fmla="*/ 2843288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274928 w 2084732"/>
              <a:gd name="connsiteY2" fmla="*/ 2843288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274928 w 2084732"/>
              <a:gd name="connsiteY2" fmla="*/ 2843288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221112 w 2084732"/>
              <a:gd name="connsiteY2" fmla="*/ 2923629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221112 w 2084732"/>
              <a:gd name="connsiteY2" fmla="*/ 2923629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176935 w 2084732"/>
              <a:gd name="connsiteY2" fmla="*/ 3107393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176935 w 2084732"/>
              <a:gd name="connsiteY2" fmla="*/ 3107393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176935 w 2084732"/>
              <a:gd name="connsiteY2" fmla="*/ 3107393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176935 w 2084732"/>
              <a:gd name="connsiteY2" fmla="*/ 3107393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176935 w 2084732"/>
              <a:gd name="connsiteY2" fmla="*/ 3107393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176935 w 2084732"/>
              <a:gd name="connsiteY2" fmla="*/ 3107393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176935 w 2084732"/>
              <a:gd name="connsiteY2" fmla="*/ 3107393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162988 w 2084732"/>
              <a:gd name="connsiteY2" fmla="*/ 3152459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162988 w 2084732"/>
              <a:gd name="connsiteY2" fmla="*/ 3152459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162988 w 2084732"/>
              <a:gd name="connsiteY2" fmla="*/ 3152459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162988 w 2084732"/>
              <a:gd name="connsiteY2" fmla="*/ 3152459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162988 w 2084732"/>
              <a:gd name="connsiteY2" fmla="*/ 3152459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162988 w 2084732"/>
              <a:gd name="connsiteY2" fmla="*/ 3152459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135192 w 2084732"/>
              <a:gd name="connsiteY2" fmla="*/ 3062328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5060329 h 5074937"/>
              <a:gd name="connsiteX1" fmla="*/ 1737 w 2084732"/>
              <a:gd name="connsiteY1" fmla="*/ 0 h 5074937"/>
              <a:gd name="connsiteX2" fmla="*/ 135192 w 2084732"/>
              <a:gd name="connsiteY2" fmla="*/ 4662165 h 5074937"/>
              <a:gd name="connsiteX3" fmla="*/ 2084732 w 2084732"/>
              <a:gd name="connsiteY3" fmla="*/ 5074937 h 5074937"/>
              <a:gd name="connsiteX4" fmla="*/ 0 w 2084732"/>
              <a:gd name="connsiteY4" fmla="*/ 5060329 h 5074937"/>
              <a:gd name="connsiteX0" fmla="*/ 0 w 2084732"/>
              <a:gd name="connsiteY0" fmla="*/ 5060329 h 5074937"/>
              <a:gd name="connsiteX1" fmla="*/ 1737 w 2084732"/>
              <a:gd name="connsiteY1" fmla="*/ 0 h 5074937"/>
              <a:gd name="connsiteX2" fmla="*/ 135192 w 2084732"/>
              <a:gd name="connsiteY2" fmla="*/ 4662165 h 5074937"/>
              <a:gd name="connsiteX3" fmla="*/ 2084732 w 2084732"/>
              <a:gd name="connsiteY3" fmla="*/ 5074937 h 5074937"/>
              <a:gd name="connsiteX4" fmla="*/ 0 w 2084732"/>
              <a:gd name="connsiteY4" fmla="*/ 5060329 h 5074937"/>
              <a:gd name="connsiteX0" fmla="*/ 0 w 2084732"/>
              <a:gd name="connsiteY0" fmla="*/ 5052818 h 5067426"/>
              <a:gd name="connsiteX1" fmla="*/ 1737 w 2084732"/>
              <a:gd name="connsiteY1" fmla="*/ 0 h 5067426"/>
              <a:gd name="connsiteX2" fmla="*/ 135192 w 2084732"/>
              <a:gd name="connsiteY2" fmla="*/ 4654654 h 5067426"/>
              <a:gd name="connsiteX3" fmla="*/ 2084732 w 2084732"/>
              <a:gd name="connsiteY3" fmla="*/ 5067426 h 5067426"/>
              <a:gd name="connsiteX4" fmla="*/ 0 w 2084732"/>
              <a:gd name="connsiteY4" fmla="*/ 5052818 h 5067426"/>
              <a:gd name="connsiteX0" fmla="*/ 0 w 2084732"/>
              <a:gd name="connsiteY0" fmla="*/ 5075351 h 5089959"/>
              <a:gd name="connsiteX1" fmla="*/ 434 w 2084732"/>
              <a:gd name="connsiteY1" fmla="*/ 0 h 5089959"/>
              <a:gd name="connsiteX2" fmla="*/ 135192 w 2084732"/>
              <a:gd name="connsiteY2" fmla="*/ 4677187 h 5089959"/>
              <a:gd name="connsiteX3" fmla="*/ 2084732 w 2084732"/>
              <a:gd name="connsiteY3" fmla="*/ 5089959 h 5089959"/>
              <a:gd name="connsiteX4" fmla="*/ 0 w 2084732"/>
              <a:gd name="connsiteY4" fmla="*/ 5075351 h 5089959"/>
              <a:gd name="connsiteX0" fmla="*/ 0 w 2084732"/>
              <a:gd name="connsiteY0" fmla="*/ 5072534 h 5087142"/>
              <a:gd name="connsiteX1" fmla="*/ 108 w 2084732"/>
              <a:gd name="connsiteY1" fmla="*/ 0 h 5087142"/>
              <a:gd name="connsiteX2" fmla="*/ 135192 w 2084732"/>
              <a:gd name="connsiteY2" fmla="*/ 4674370 h 5087142"/>
              <a:gd name="connsiteX3" fmla="*/ 2084732 w 2084732"/>
              <a:gd name="connsiteY3" fmla="*/ 5087142 h 5087142"/>
              <a:gd name="connsiteX4" fmla="*/ 0 w 2084732"/>
              <a:gd name="connsiteY4" fmla="*/ 5072534 h 5087142"/>
              <a:gd name="connsiteX0" fmla="*/ 0 w 2084732"/>
              <a:gd name="connsiteY0" fmla="*/ 5072534 h 5087142"/>
              <a:gd name="connsiteX1" fmla="*/ 108 w 2084732"/>
              <a:gd name="connsiteY1" fmla="*/ 0 h 5087142"/>
              <a:gd name="connsiteX2" fmla="*/ 135192 w 2084732"/>
              <a:gd name="connsiteY2" fmla="*/ 4674370 h 5087142"/>
              <a:gd name="connsiteX3" fmla="*/ 2084732 w 2084732"/>
              <a:gd name="connsiteY3" fmla="*/ 5087142 h 5087142"/>
              <a:gd name="connsiteX4" fmla="*/ 0 w 2084732"/>
              <a:gd name="connsiteY4" fmla="*/ 5072534 h 5087142"/>
              <a:gd name="connsiteX0" fmla="*/ 9161 w 2093893"/>
              <a:gd name="connsiteY0" fmla="*/ 5072534 h 5087142"/>
              <a:gd name="connsiteX1" fmla="*/ 9269 w 2093893"/>
              <a:gd name="connsiteY1" fmla="*/ 0 h 5087142"/>
              <a:gd name="connsiteX2" fmla="*/ 66176 w 2093893"/>
              <a:gd name="connsiteY2" fmla="*/ 4839612 h 5087142"/>
              <a:gd name="connsiteX3" fmla="*/ 2093893 w 2093893"/>
              <a:gd name="connsiteY3" fmla="*/ 5087142 h 5087142"/>
              <a:gd name="connsiteX4" fmla="*/ 9161 w 2093893"/>
              <a:gd name="connsiteY4" fmla="*/ 5072534 h 5087142"/>
              <a:gd name="connsiteX0" fmla="*/ 9161 w 2093893"/>
              <a:gd name="connsiteY0" fmla="*/ 5072534 h 5087142"/>
              <a:gd name="connsiteX1" fmla="*/ 9269 w 2093893"/>
              <a:gd name="connsiteY1" fmla="*/ 0 h 5087142"/>
              <a:gd name="connsiteX2" fmla="*/ 66176 w 2093893"/>
              <a:gd name="connsiteY2" fmla="*/ 4839612 h 5087142"/>
              <a:gd name="connsiteX3" fmla="*/ 2093893 w 2093893"/>
              <a:gd name="connsiteY3" fmla="*/ 5087142 h 5087142"/>
              <a:gd name="connsiteX4" fmla="*/ 9161 w 2093893"/>
              <a:gd name="connsiteY4" fmla="*/ 5072534 h 5087142"/>
              <a:gd name="connsiteX0" fmla="*/ 0 w 2084732"/>
              <a:gd name="connsiteY0" fmla="*/ 5072534 h 5087142"/>
              <a:gd name="connsiteX1" fmla="*/ 108 w 2084732"/>
              <a:gd name="connsiteY1" fmla="*/ 0 h 5087142"/>
              <a:gd name="connsiteX2" fmla="*/ 57015 w 2084732"/>
              <a:gd name="connsiteY2" fmla="*/ 4839612 h 5087142"/>
              <a:gd name="connsiteX3" fmla="*/ 2084732 w 2084732"/>
              <a:gd name="connsiteY3" fmla="*/ 5087142 h 5087142"/>
              <a:gd name="connsiteX4" fmla="*/ 0 w 2084732"/>
              <a:gd name="connsiteY4" fmla="*/ 5072534 h 5087142"/>
              <a:gd name="connsiteX0" fmla="*/ 0 w 2084732"/>
              <a:gd name="connsiteY0" fmla="*/ 5072534 h 5087142"/>
              <a:gd name="connsiteX1" fmla="*/ 108 w 2084732"/>
              <a:gd name="connsiteY1" fmla="*/ 0 h 5087142"/>
              <a:gd name="connsiteX2" fmla="*/ 57015 w 2084732"/>
              <a:gd name="connsiteY2" fmla="*/ 4839612 h 5087142"/>
              <a:gd name="connsiteX3" fmla="*/ 2084732 w 2084732"/>
              <a:gd name="connsiteY3" fmla="*/ 5087142 h 5087142"/>
              <a:gd name="connsiteX4" fmla="*/ 0 w 2084732"/>
              <a:gd name="connsiteY4" fmla="*/ 5072534 h 5087142"/>
              <a:gd name="connsiteX0" fmla="*/ 0 w 2084732"/>
              <a:gd name="connsiteY0" fmla="*/ 5072534 h 5087142"/>
              <a:gd name="connsiteX1" fmla="*/ 108 w 2084732"/>
              <a:gd name="connsiteY1" fmla="*/ 0 h 5087142"/>
              <a:gd name="connsiteX2" fmla="*/ 57015 w 2084732"/>
              <a:gd name="connsiteY2" fmla="*/ 4839612 h 5087142"/>
              <a:gd name="connsiteX3" fmla="*/ 2084732 w 2084732"/>
              <a:gd name="connsiteY3" fmla="*/ 5087142 h 5087142"/>
              <a:gd name="connsiteX4" fmla="*/ 0 w 2084732"/>
              <a:gd name="connsiteY4" fmla="*/ 5072534 h 5087142"/>
              <a:gd name="connsiteX0" fmla="*/ 0 w 2084732"/>
              <a:gd name="connsiteY0" fmla="*/ 5072534 h 5087142"/>
              <a:gd name="connsiteX1" fmla="*/ 108 w 2084732"/>
              <a:gd name="connsiteY1" fmla="*/ 0 h 5087142"/>
              <a:gd name="connsiteX2" fmla="*/ 57015 w 2084732"/>
              <a:gd name="connsiteY2" fmla="*/ 4839612 h 5087142"/>
              <a:gd name="connsiteX3" fmla="*/ 2084732 w 2084732"/>
              <a:gd name="connsiteY3" fmla="*/ 5087142 h 5087142"/>
              <a:gd name="connsiteX4" fmla="*/ 0 w 2084732"/>
              <a:gd name="connsiteY4" fmla="*/ 5072534 h 5087142"/>
              <a:gd name="connsiteX0" fmla="*/ 0 w 2084732"/>
              <a:gd name="connsiteY0" fmla="*/ 5072534 h 5087142"/>
              <a:gd name="connsiteX1" fmla="*/ 108 w 2084732"/>
              <a:gd name="connsiteY1" fmla="*/ 0 h 5087142"/>
              <a:gd name="connsiteX2" fmla="*/ 57015 w 2084732"/>
              <a:gd name="connsiteY2" fmla="*/ 4839612 h 5087142"/>
              <a:gd name="connsiteX3" fmla="*/ 2084732 w 2084732"/>
              <a:gd name="connsiteY3" fmla="*/ 5087142 h 5087142"/>
              <a:gd name="connsiteX4" fmla="*/ 0 w 2084732"/>
              <a:gd name="connsiteY4" fmla="*/ 5072534 h 5087142"/>
              <a:gd name="connsiteX0" fmla="*/ 0 w 2084732"/>
              <a:gd name="connsiteY0" fmla="*/ 5072534 h 5087142"/>
              <a:gd name="connsiteX1" fmla="*/ 108 w 2084732"/>
              <a:gd name="connsiteY1" fmla="*/ 0 h 5087142"/>
              <a:gd name="connsiteX2" fmla="*/ 91761 w 2084732"/>
              <a:gd name="connsiteY2" fmla="*/ 4839612 h 5087142"/>
              <a:gd name="connsiteX3" fmla="*/ 2084732 w 2084732"/>
              <a:gd name="connsiteY3" fmla="*/ 5087142 h 5087142"/>
              <a:gd name="connsiteX4" fmla="*/ 0 w 2084732"/>
              <a:gd name="connsiteY4" fmla="*/ 5072534 h 5087142"/>
              <a:gd name="connsiteX0" fmla="*/ 0 w 2084732"/>
              <a:gd name="connsiteY0" fmla="*/ 5072534 h 5087142"/>
              <a:gd name="connsiteX1" fmla="*/ 108 w 2084732"/>
              <a:gd name="connsiteY1" fmla="*/ 0 h 5087142"/>
              <a:gd name="connsiteX2" fmla="*/ 48329 w 2084732"/>
              <a:gd name="connsiteY2" fmla="*/ 4832101 h 5087142"/>
              <a:gd name="connsiteX3" fmla="*/ 2084732 w 2084732"/>
              <a:gd name="connsiteY3" fmla="*/ 5087142 h 5087142"/>
              <a:gd name="connsiteX4" fmla="*/ 0 w 2084732"/>
              <a:gd name="connsiteY4" fmla="*/ 5072534 h 5087142"/>
              <a:gd name="connsiteX0" fmla="*/ 0 w 2084732"/>
              <a:gd name="connsiteY0" fmla="*/ 5072534 h 5087142"/>
              <a:gd name="connsiteX1" fmla="*/ 108 w 2084732"/>
              <a:gd name="connsiteY1" fmla="*/ 0 h 5087142"/>
              <a:gd name="connsiteX2" fmla="*/ 48329 w 2084732"/>
              <a:gd name="connsiteY2" fmla="*/ 4832101 h 5087142"/>
              <a:gd name="connsiteX3" fmla="*/ 2084732 w 2084732"/>
              <a:gd name="connsiteY3" fmla="*/ 5087142 h 5087142"/>
              <a:gd name="connsiteX4" fmla="*/ 0 w 2084732"/>
              <a:gd name="connsiteY4" fmla="*/ 5072534 h 5087142"/>
              <a:gd name="connsiteX0" fmla="*/ 0 w 2084732"/>
              <a:gd name="connsiteY0" fmla="*/ 5072534 h 5087142"/>
              <a:gd name="connsiteX1" fmla="*/ 108 w 2084732"/>
              <a:gd name="connsiteY1" fmla="*/ 0 h 5087142"/>
              <a:gd name="connsiteX2" fmla="*/ 50066 w 2084732"/>
              <a:gd name="connsiteY2" fmla="*/ 4884678 h 5087142"/>
              <a:gd name="connsiteX3" fmla="*/ 2084732 w 2084732"/>
              <a:gd name="connsiteY3" fmla="*/ 5087142 h 5087142"/>
              <a:gd name="connsiteX4" fmla="*/ 0 w 2084732"/>
              <a:gd name="connsiteY4" fmla="*/ 5072534 h 5087142"/>
              <a:gd name="connsiteX0" fmla="*/ 0 w 2084732"/>
              <a:gd name="connsiteY0" fmla="*/ 5072534 h 5087142"/>
              <a:gd name="connsiteX1" fmla="*/ 108 w 2084732"/>
              <a:gd name="connsiteY1" fmla="*/ 0 h 5087142"/>
              <a:gd name="connsiteX2" fmla="*/ 72651 w 2084732"/>
              <a:gd name="connsiteY2" fmla="*/ 4779525 h 5087142"/>
              <a:gd name="connsiteX3" fmla="*/ 2084732 w 2084732"/>
              <a:gd name="connsiteY3" fmla="*/ 5087142 h 5087142"/>
              <a:gd name="connsiteX4" fmla="*/ 0 w 2084732"/>
              <a:gd name="connsiteY4" fmla="*/ 5072534 h 5087142"/>
              <a:gd name="connsiteX0" fmla="*/ 32137 w 2116869"/>
              <a:gd name="connsiteY0" fmla="*/ 5072534 h 5136971"/>
              <a:gd name="connsiteX1" fmla="*/ 32245 w 2116869"/>
              <a:gd name="connsiteY1" fmla="*/ 0 h 5136971"/>
              <a:gd name="connsiteX2" fmla="*/ 104788 w 2116869"/>
              <a:gd name="connsiteY2" fmla="*/ 4779525 h 5136971"/>
              <a:gd name="connsiteX3" fmla="*/ 2116869 w 2116869"/>
              <a:gd name="connsiteY3" fmla="*/ 5087142 h 5136971"/>
              <a:gd name="connsiteX4" fmla="*/ 32137 w 2116869"/>
              <a:gd name="connsiteY4" fmla="*/ 5072534 h 5136971"/>
              <a:gd name="connsiteX0" fmla="*/ 0 w 2084732"/>
              <a:gd name="connsiteY0" fmla="*/ 5072534 h 5087142"/>
              <a:gd name="connsiteX1" fmla="*/ 108 w 2084732"/>
              <a:gd name="connsiteY1" fmla="*/ 0 h 5087142"/>
              <a:gd name="connsiteX2" fmla="*/ 202947 w 2084732"/>
              <a:gd name="connsiteY2" fmla="*/ 4464064 h 5087142"/>
              <a:gd name="connsiteX3" fmla="*/ 2084732 w 2084732"/>
              <a:gd name="connsiteY3" fmla="*/ 5087142 h 5087142"/>
              <a:gd name="connsiteX4" fmla="*/ 0 w 2084732"/>
              <a:gd name="connsiteY4" fmla="*/ 5072534 h 5087142"/>
              <a:gd name="connsiteX0" fmla="*/ 0 w 2084732"/>
              <a:gd name="connsiteY0" fmla="*/ 5072534 h 5087142"/>
              <a:gd name="connsiteX1" fmla="*/ 108 w 2084732"/>
              <a:gd name="connsiteY1" fmla="*/ 0 h 5087142"/>
              <a:gd name="connsiteX2" fmla="*/ 202947 w 2084732"/>
              <a:gd name="connsiteY2" fmla="*/ 4464064 h 5087142"/>
              <a:gd name="connsiteX3" fmla="*/ 2084732 w 2084732"/>
              <a:gd name="connsiteY3" fmla="*/ 5087142 h 5087142"/>
              <a:gd name="connsiteX4" fmla="*/ 0 w 2084732"/>
              <a:gd name="connsiteY4" fmla="*/ 5072534 h 5087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4732" h="5087142">
                <a:moveTo>
                  <a:pt x="0" y="5072534"/>
                </a:moveTo>
                <a:cubicBezTo>
                  <a:pt x="145" y="3380750"/>
                  <a:pt x="-37" y="1691784"/>
                  <a:pt x="108" y="0"/>
                </a:cubicBezTo>
                <a:cubicBezTo>
                  <a:pt x="24012" y="1308351"/>
                  <a:pt x="1282" y="3825142"/>
                  <a:pt x="202947" y="4464064"/>
                </a:cubicBezTo>
                <a:cubicBezTo>
                  <a:pt x="404612" y="5102986"/>
                  <a:pt x="1534571" y="4984521"/>
                  <a:pt x="2084732" y="5087142"/>
                </a:cubicBezTo>
                <a:lnTo>
                  <a:pt x="0" y="5072534"/>
                </a:lnTo>
                <a:close/>
              </a:path>
            </a:pathLst>
          </a:custGeom>
          <a:solidFill>
            <a:srgbClr val="EFC1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96796A93-4155-8745-86D1-58B305604159}"/>
              </a:ext>
            </a:extLst>
          </p:cNvPr>
          <p:cNvSpPr txBox="1">
            <a:spLocks/>
          </p:cNvSpPr>
          <p:nvPr/>
        </p:nvSpPr>
        <p:spPr>
          <a:xfrm>
            <a:off x="1410026" y="276087"/>
            <a:ext cx="9371949" cy="10833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solidFill>
                  <a:schemeClr val="tx2"/>
                </a:solidFill>
              </a:rPr>
              <a:t>Example: Realtor genre</a:t>
            </a:r>
          </a:p>
        </p:txBody>
      </p:sp>
      <p:pic>
        <p:nvPicPr>
          <p:cNvPr id="3" name="Picture 2" descr="Timeline, calendar&#10;&#10;Description automatically generated">
            <a:extLst>
              <a:ext uri="{FF2B5EF4-FFF2-40B4-BE49-F238E27FC236}">
                <a16:creationId xmlns:a16="http://schemas.microsoft.com/office/drawing/2014/main" id="{C5B688F8-C768-3449-B582-C5144FC33FD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716"/>
          <a:stretch/>
        </p:blipFill>
        <p:spPr>
          <a:xfrm>
            <a:off x="1410025" y="1403998"/>
            <a:ext cx="9713588" cy="4343400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17" name="Left Brace 16">
            <a:extLst>
              <a:ext uri="{FF2B5EF4-FFF2-40B4-BE49-F238E27FC236}">
                <a16:creationId xmlns:a16="http://schemas.microsoft.com/office/drawing/2014/main" id="{323D9054-28AE-0542-BFB9-1299316456C7}"/>
              </a:ext>
            </a:extLst>
          </p:cNvPr>
          <p:cNvSpPr/>
          <p:nvPr/>
        </p:nvSpPr>
        <p:spPr>
          <a:xfrm rot="16200000">
            <a:off x="3604132" y="4963650"/>
            <a:ext cx="417188" cy="2073730"/>
          </a:xfrm>
          <a:prstGeom prst="leftBrace">
            <a:avLst>
              <a:gd name="adj1" fmla="val 0"/>
              <a:gd name="adj2" fmla="val 50000"/>
            </a:avLst>
          </a:prstGeom>
          <a:ln w="381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Left Brace 17">
            <a:extLst>
              <a:ext uri="{FF2B5EF4-FFF2-40B4-BE49-F238E27FC236}">
                <a16:creationId xmlns:a16="http://schemas.microsoft.com/office/drawing/2014/main" id="{A023C2F0-3447-7B43-BB02-A0C3074EAF16}"/>
              </a:ext>
            </a:extLst>
          </p:cNvPr>
          <p:cNvSpPr/>
          <p:nvPr/>
        </p:nvSpPr>
        <p:spPr>
          <a:xfrm rot="16200000">
            <a:off x="6205332" y="5241011"/>
            <a:ext cx="506231" cy="1591243"/>
          </a:xfrm>
          <a:prstGeom prst="leftBrace">
            <a:avLst>
              <a:gd name="adj1" fmla="val 0"/>
              <a:gd name="adj2" fmla="val 50000"/>
            </a:avLst>
          </a:prstGeom>
          <a:ln w="38100">
            <a:solidFill>
              <a:srgbClr val="EFC108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Left Brace 18">
            <a:extLst>
              <a:ext uri="{FF2B5EF4-FFF2-40B4-BE49-F238E27FC236}">
                <a16:creationId xmlns:a16="http://schemas.microsoft.com/office/drawing/2014/main" id="{79180300-241A-C049-ADE8-1B8D31FCC63A}"/>
              </a:ext>
            </a:extLst>
          </p:cNvPr>
          <p:cNvSpPr/>
          <p:nvPr/>
        </p:nvSpPr>
        <p:spPr>
          <a:xfrm rot="16200000">
            <a:off x="9109256" y="4536390"/>
            <a:ext cx="417188" cy="2928251"/>
          </a:xfrm>
          <a:prstGeom prst="leftBrace">
            <a:avLst>
              <a:gd name="adj1" fmla="val 0"/>
              <a:gd name="adj2" fmla="val 50000"/>
            </a:avLst>
          </a:prstGeom>
          <a:ln w="38100">
            <a:solidFill>
              <a:srgbClr val="653293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039FA46-E927-F641-8815-1213507A6A02}"/>
              </a:ext>
            </a:extLst>
          </p:cNvPr>
          <p:cNvSpPr txBox="1"/>
          <p:nvPr/>
        </p:nvSpPr>
        <p:spPr>
          <a:xfrm>
            <a:off x="2293903" y="6219290"/>
            <a:ext cx="3037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Navigation</a:t>
            </a:r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84AFDCF-0B48-AF4C-9BAA-E8C6C95B41EC}"/>
              </a:ext>
            </a:extLst>
          </p:cNvPr>
          <p:cNvSpPr txBox="1"/>
          <p:nvPr/>
        </p:nvSpPr>
        <p:spPr>
          <a:xfrm>
            <a:off x="4939624" y="6209109"/>
            <a:ext cx="3037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Community</a:t>
            </a:r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C001C58-9BDC-3441-B5E1-41C22EB0B29B}"/>
              </a:ext>
            </a:extLst>
          </p:cNvPr>
          <p:cNvSpPr txBox="1"/>
          <p:nvPr/>
        </p:nvSpPr>
        <p:spPr>
          <a:xfrm>
            <a:off x="7810737" y="6209108"/>
            <a:ext cx="3037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House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2295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04507" y="3908147"/>
            <a:ext cx="4846320" cy="448056"/>
          </a:xfrm>
        </p:spPr>
        <p:txBody>
          <a:bodyPr/>
          <a:lstStyle/>
          <a:p>
            <a:r>
              <a:rPr lang="en-US" dirty="0"/>
              <a:t>Subtitle</a:t>
            </a:r>
          </a:p>
        </p:txBody>
      </p:sp>
      <p:sp>
        <p:nvSpPr>
          <p:cNvPr id="10" name="Right Triangle 10">
            <a:extLst>
              <a:ext uri="{FF2B5EF4-FFF2-40B4-BE49-F238E27FC236}">
                <a16:creationId xmlns:a16="http://schemas.microsoft.com/office/drawing/2014/main" id="{B645037A-D3E4-4BCE-9A74-487C79308572}"/>
              </a:ext>
            </a:extLst>
          </p:cNvPr>
          <p:cNvSpPr/>
          <p:nvPr/>
        </p:nvSpPr>
        <p:spPr>
          <a:xfrm>
            <a:off x="-14751" y="9189"/>
            <a:ext cx="12192003" cy="6881315"/>
          </a:xfrm>
          <a:custGeom>
            <a:avLst/>
            <a:gdLst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1766657 w 1766657"/>
              <a:gd name="connsiteY2" fmla="*/ 3460492 h 3460492"/>
              <a:gd name="connsiteX3" fmla="*/ 0 w 1766657"/>
              <a:gd name="connsiteY3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648070 w 1766657"/>
              <a:gd name="connsiteY2" fmla="*/ 2263806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648070 w 1766657"/>
              <a:gd name="connsiteY2" fmla="*/ 2263806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648070 w 1766657"/>
              <a:gd name="connsiteY2" fmla="*/ 2263806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648070 w 1766657"/>
              <a:gd name="connsiteY2" fmla="*/ 2263806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648070 w 1766657"/>
              <a:gd name="connsiteY2" fmla="*/ 2263806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648070 w 1766657"/>
              <a:gd name="connsiteY2" fmla="*/ 2263806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479394 w 1766657"/>
              <a:gd name="connsiteY2" fmla="*/ 2121763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433212 w 1766657"/>
              <a:gd name="connsiteY2" fmla="*/ 2500454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433212 w 1766657"/>
              <a:gd name="connsiteY2" fmla="*/ 2500454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433212 w 1766657"/>
              <a:gd name="connsiteY2" fmla="*/ 2500454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433212 w 1766657"/>
              <a:gd name="connsiteY2" fmla="*/ 2500454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401132 w 1766657"/>
              <a:gd name="connsiteY2" fmla="*/ 2804408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401132 w 1766657"/>
              <a:gd name="connsiteY2" fmla="*/ 2804408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369052 w 1766657"/>
              <a:gd name="connsiteY2" fmla="*/ 2865199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369052 w 1766657"/>
              <a:gd name="connsiteY2" fmla="*/ 2865199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24274 w 1790931"/>
              <a:gd name="connsiteY0" fmla="*/ 3460492 h 3460492"/>
              <a:gd name="connsiteX1" fmla="*/ 24274 w 1790931"/>
              <a:gd name="connsiteY1" fmla="*/ 0 h 3460492"/>
              <a:gd name="connsiteX2" fmla="*/ 299202 w 1790931"/>
              <a:gd name="connsiteY2" fmla="*/ 2843288 h 3460492"/>
              <a:gd name="connsiteX3" fmla="*/ 1790931 w 1790931"/>
              <a:gd name="connsiteY3" fmla="*/ 3460492 h 3460492"/>
              <a:gd name="connsiteX4" fmla="*/ 24274 w 1790931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274928 w 1766657"/>
              <a:gd name="connsiteY2" fmla="*/ 2843288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274928 w 1766657"/>
              <a:gd name="connsiteY2" fmla="*/ 2843288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274928 w 2084732"/>
              <a:gd name="connsiteY2" fmla="*/ 2843288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274928 w 2084732"/>
              <a:gd name="connsiteY2" fmla="*/ 2843288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221112 w 2084732"/>
              <a:gd name="connsiteY2" fmla="*/ 2923629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221112 w 2084732"/>
              <a:gd name="connsiteY2" fmla="*/ 2923629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176935 w 2084732"/>
              <a:gd name="connsiteY2" fmla="*/ 3107393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176935 w 2084732"/>
              <a:gd name="connsiteY2" fmla="*/ 3107393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176935 w 2084732"/>
              <a:gd name="connsiteY2" fmla="*/ 3107393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176935 w 2084732"/>
              <a:gd name="connsiteY2" fmla="*/ 3107393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176935 w 2084732"/>
              <a:gd name="connsiteY2" fmla="*/ 3107393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176935 w 2084732"/>
              <a:gd name="connsiteY2" fmla="*/ 3107393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176935 w 2084732"/>
              <a:gd name="connsiteY2" fmla="*/ 3107393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162988 w 2084732"/>
              <a:gd name="connsiteY2" fmla="*/ 3152459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162988 w 2084732"/>
              <a:gd name="connsiteY2" fmla="*/ 3152459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162988 w 2084732"/>
              <a:gd name="connsiteY2" fmla="*/ 3152459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162988 w 2084732"/>
              <a:gd name="connsiteY2" fmla="*/ 3152459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162988 w 2084732"/>
              <a:gd name="connsiteY2" fmla="*/ 3152459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162988 w 2084732"/>
              <a:gd name="connsiteY2" fmla="*/ 3152459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135192 w 2084732"/>
              <a:gd name="connsiteY2" fmla="*/ 3062328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5060329 h 5074937"/>
              <a:gd name="connsiteX1" fmla="*/ 1737 w 2084732"/>
              <a:gd name="connsiteY1" fmla="*/ 0 h 5074937"/>
              <a:gd name="connsiteX2" fmla="*/ 135192 w 2084732"/>
              <a:gd name="connsiteY2" fmla="*/ 4662165 h 5074937"/>
              <a:gd name="connsiteX3" fmla="*/ 2084732 w 2084732"/>
              <a:gd name="connsiteY3" fmla="*/ 5074937 h 5074937"/>
              <a:gd name="connsiteX4" fmla="*/ 0 w 2084732"/>
              <a:gd name="connsiteY4" fmla="*/ 5060329 h 5074937"/>
              <a:gd name="connsiteX0" fmla="*/ 0 w 2084732"/>
              <a:gd name="connsiteY0" fmla="*/ 5060329 h 5074937"/>
              <a:gd name="connsiteX1" fmla="*/ 1737 w 2084732"/>
              <a:gd name="connsiteY1" fmla="*/ 0 h 5074937"/>
              <a:gd name="connsiteX2" fmla="*/ 135192 w 2084732"/>
              <a:gd name="connsiteY2" fmla="*/ 4662165 h 5074937"/>
              <a:gd name="connsiteX3" fmla="*/ 2084732 w 2084732"/>
              <a:gd name="connsiteY3" fmla="*/ 5074937 h 5074937"/>
              <a:gd name="connsiteX4" fmla="*/ 0 w 2084732"/>
              <a:gd name="connsiteY4" fmla="*/ 5060329 h 5074937"/>
              <a:gd name="connsiteX0" fmla="*/ 0 w 2084732"/>
              <a:gd name="connsiteY0" fmla="*/ 5052818 h 5067426"/>
              <a:gd name="connsiteX1" fmla="*/ 1737 w 2084732"/>
              <a:gd name="connsiteY1" fmla="*/ 0 h 5067426"/>
              <a:gd name="connsiteX2" fmla="*/ 135192 w 2084732"/>
              <a:gd name="connsiteY2" fmla="*/ 4654654 h 5067426"/>
              <a:gd name="connsiteX3" fmla="*/ 2084732 w 2084732"/>
              <a:gd name="connsiteY3" fmla="*/ 5067426 h 5067426"/>
              <a:gd name="connsiteX4" fmla="*/ 0 w 2084732"/>
              <a:gd name="connsiteY4" fmla="*/ 5052818 h 5067426"/>
              <a:gd name="connsiteX0" fmla="*/ 0 w 2084732"/>
              <a:gd name="connsiteY0" fmla="*/ 5075351 h 5089959"/>
              <a:gd name="connsiteX1" fmla="*/ 434 w 2084732"/>
              <a:gd name="connsiteY1" fmla="*/ 0 h 5089959"/>
              <a:gd name="connsiteX2" fmla="*/ 135192 w 2084732"/>
              <a:gd name="connsiteY2" fmla="*/ 4677187 h 5089959"/>
              <a:gd name="connsiteX3" fmla="*/ 2084732 w 2084732"/>
              <a:gd name="connsiteY3" fmla="*/ 5089959 h 5089959"/>
              <a:gd name="connsiteX4" fmla="*/ 0 w 2084732"/>
              <a:gd name="connsiteY4" fmla="*/ 5075351 h 5089959"/>
              <a:gd name="connsiteX0" fmla="*/ 0 w 2084732"/>
              <a:gd name="connsiteY0" fmla="*/ 5072534 h 5087142"/>
              <a:gd name="connsiteX1" fmla="*/ 108 w 2084732"/>
              <a:gd name="connsiteY1" fmla="*/ 0 h 5087142"/>
              <a:gd name="connsiteX2" fmla="*/ 135192 w 2084732"/>
              <a:gd name="connsiteY2" fmla="*/ 4674370 h 5087142"/>
              <a:gd name="connsiteX3" fmla="*/ 2084732 w 2084732"/>
              <a:gd name="connsiteY3" fmla="*/ 5087142 h 5087142"/>
              <a:gd name="connsiteX4" fmla="*/ 0 w 2084732"/>
              <a:gd name="connsiteY4" fmla="*/ 5072534 h 5087142"/>
              <a:gd name="connsiteX0" fmla="*/ 0 w 2084732"/>
              <a:gd name="connsiteY0" fmla="*/ 5072534 h 5087142"/>
              <a:gd name="connsiteX1" fmla="*/ 108 w 2084732"/>
              <a:gd name="connsiteY1" fmla="*/ 0 h 5087142"/>
              <a:gd name="connsiteX2" fmla="*/ 135192 w 2084732"/>
              <a:gd name="connsiteY2" fmla="*/ 4674370 h 5087142"/>
              <a:gd name="connsiteX3" fmla="*/ 2084732 w 2084732"/>
              <a:gd name="connsiteY3" fmla="*/ 5087142 h 5087142"/>
              <a:gd name="connsiteX4" fmla="*/ 0 w 2084732"/>
              <a:gd name="connsiteY4" fmla="*/ 5072534 h 5087142"/>
              <a:gd name="connsiteX0" fmla="*/ 9161 w 2093893"/>
              <a:gd name="connsiteY0" fmla="*/ 5072534 h 5087142"/>
              <a:gd name="connsiteX1" fmla="*/ 9269 w 2093893"/>
              <a:gd name="connsiteY1" fmla="*/ 0 h 5087142"/>
              <a:gd name="connsiteX2" fmla="*/ 66176 w 2093893"/>
              <a:gd name="connsiteY2" fmla="*/ 4839612 h 5087142"/>
              <a:gd name="connsiteX3" fmla="*/ 2093893 w 2093893"/>
              <a:gd name="connsiteY3" fmla="*/ 5087142 h 5087142"/>
              <a:gd name="connsiteX4" fmla="*/ 9161 w 2093893"/>
              <a:gd name="connsiteY4" fmla="*/ 5072534 h 5087142"/>
              <a:gd name="connsiteX0" fmla="*/ 9161 w 2093893"/>
              <a:gd name="connsiteY0" fmla="*/ 5072534 h 5087142"/>
              <a:gd name="connsiteX1" fmla="*/ 9269 w 2093893"/>
              <a:gd name="connsiteY1" fmla="*/ 0 h 5087142"/>
              <a:gd name="connsiteX2" fmla="*/ 66176 w 2093893"/>
              <a:gd name="connsiteY2" fmla="*/ 4839612 h 5087142"/>
              <a:gd name="connsiteX3" fmla="*/ 2093893 w 2093893"/>
              <a:gd name="connsiteY3" fmla="*/ 5087142 h 5087142"/>
              <a:gd name="connsiteX4" fmla="*/ 9161 w 2093893"/>
              <a:gd name="connsiteY4" fmla="*/ 5072534 h 5087142"/>
              <a:gd name="connsiteX0" fmla="*/ 0 w 2084732"/>
              <a:gd name="connsiteY0" fmla="*/ 5072534 h 5087142"/>
              <a:gd name="connsiteX1" fmla="*/ 108 w 2084732"/>
              <a:gd name="connsiteY1" fmla="*/ 0 h 5087142"/>
              <a:gd name="connsiteX2" fmla="*/ 57015 w 2084732"/>
              <a:gd name="connsiteY2" fmla="*/ 4839612 h 5087142"/>
              <a:gd name="connsiteX3" fmla="*/ 2084732 w 2084732"/>
              <a:gd name="connsiteY3" fmla="*/ 5087142 h 5087142"/>
              <a:gd name="connsiteX4" fmla="*/ 0 w 2084732"/>
              <a:gd name="connsiteY4" fmla="*/ 5072534 h 5087142"/>
              <a:gd name="connsiteX0" fmla="*/ 0 w 2084732"/>
              <a:gd name="connsiteY0" fmla="*/ 5072534 h 5087142"/>
              <a:gd name="connsiteX1" fmla="*/ 108 w 2084732"/>
              <a:gd name="connsiteY1" fmla="*/ 0 h 5087142"/>
              <a:gd name="connsiteX2" fmla="*/ 57015 w 2084732"/>
              <a:gd name="connsiteY2" fmla="*/ 4839612 h 5087142"/>
              <a:gd name="connsiteX3" fmla="*/ 2084732 w 2084732"/>
              <a:gd name="connsiteY3" fmla="*/ 5087142 h 5087142"/>
              <a:gd name="connsiteX4" fmla="*/ 0 w 2084732"/>
              <a:gd name="connsiteY4" fmla="*/ 5072534 h 5087142"/>
              <a:gd name="connsiteX0" fmla="*/ 0 w 2084732"/>
              <a:gd name="connsiteY0" fmla="*/ 5072534 h 5087142"/>
              <a:gd name="connsiteX1" fmla="*/ 108 w 2084732"/>
              <a:gd name="connsiteY1" fmla="*/ 0 h 5087142"/>
              <a:gd name="connsiteX2" fmla="*/ 57015 w 2084732"/>
              <a:gd name="connsiteY2" fmla="*/ 4839612 h 5087142"/>
              <a:gd name="connsiteX3" fmla="*/ 2084732 w 2084732"/>
              <a:gd name="connsiteY3" fmla="*/ 5087142 h 5087142"/>
              <a:gd name="connsiteX4" fmla="*/ 0 w 2084732"/>
              <a:gd name="connsiteY4" fmla="*/ 5072534 h 5087142"/>
              <a:gd name="connsiteX0" fmla="*/ 0 w 2084732"/>
              <a:gd name="connsiteY0" fmla="*/ 5072534 h 5087142"/>
              <a:gd name="connsiteX1" fmla="*/ 108 w 2084732"/>
              <a:gd name="connsiteY1" fmla="*/ 0 h 5087142"/>
              <a:gd name="connsiteX2" fmla="*/ 57015 w 2084732"/>
              <a:gd name="connsiteY2" fmla="*/ 4839612 h 5087142"/>
              <a:gd name="connsiteX3" fmla="*/ 2084732 w 2084732"/>
              <a:gd name="connsiteY3" fmla="*/ 5087142 h 5087142"/>
              <a:gd name="connsiteX4" fmla="*/ 0 w 2084732"/>
              <a:gd name="connsiteY4" fmla="*/ 5072534 h 5087142"/>
              <a:gd name="connsiteX0" fmla="*/ 0 w 2084732"/>
              <a:gd name="connsiteY0" fmla="*/ 5072534 h 5087142"/>
              <a:gd name="connsiteX1" fmla="*/ 108 w 2084732"/>
              <a:gd name="connsiteY1" fmla="*/ 0 h 5087142"/>
              <a:gd name="connsiteX2" fmla="*/ 57015 w 2084732"/>
              <a:gd name="connsiteY2" fmla="*/ 4839612 h 5087142"/>
              <a:gd name="connsiteX3" fmla="*/ 2084732 w 2084732"/>
              <a:gd name="connsiteY3" fmla="*/ 5087142 h 5087142"/>
              <a:gd name="connsiteX4" fmla="*/ 0 w 2084732"/>
              <a:gd name="connsiteY4" fmla="*/ 5072534 h 5087142"/>
              <a:gd name="connsiteX0" fmla="*/ 0 w 2084732"/>
              <a:gd name="connsiteY0" fmla="*/ 5072534 h 5087142"/>
              <a:gd name="connsiteX1" fmla="*/ 108 w 2084732"/>
              <a:gd name="connsiteY1" fmla="*/ 0 h 5087142"/>
              <a:gd name="connsiteX2" fmla="*/ 91761 w 2084732"/>
              <a:gd name="connsiteY2" fmla="*/ 4839612 h 5087142"/>
              <a:gd name="connsiteX3" fmla="*/ 2084732 w 2084732"/>
              <a:gd name="connsiteY3" fmla="*/ 5087142 h 5087142"/>
              <a:gd name="connsiteX4" fmla="*/ 0 w 2084732"/>
              <a:gd name="connsiteY4" fmla="*/ 5072534 h 5087142"/>
              <a:gd name="connsiteX0" fmla="*/ 0 w 2084732"/>
              <a:gd name="connsiteY0" fmla="*/ 5072534 h 5087142"/>
              <a:gd name="connsiteX1" fmla="*/ 108 w 2084732"/>
              <a:gd name="connsiteY1" fmla="*/ 0 h 5087142"/>
              <a:gd name="connsiteX2" fmla="*/ 48329 w 2084732"/>
              <a:gd name="connsiteY2" fmla="*/ 4832101 h 5087142"/>
              <a:gd name="connsiteX3" fmla="*/ 2084732 w 2084732"/>
              <a:gd name="connsiteY3" fmla="*/ 5087142 h 5087142"/>
              <a:gd name="connsiteX4" fmla="*/ 0 w 2084732"/>
              <a:gd name="connsiteY4" fmla="*/ 5072534 h 5087142"/>
              <a:gd name="connsiteX0" fmla="*/ 0 w 2084732"/>
              <a:gd name="connsiteY0" fmla="*/ 5072534 h 5087142"/>
              <a:gd name="connsiteX1" fmla="*/ 108 w 2084732"/>
              <a:gd name="connsiteY1" fmla="*/ 0 h 5087142"/>
              <a:gd name="connsiteX2" fmla="*/ 48329 w 2084732"/>
              <a:gd name="connsiteY2" fmla="*/ 4832101 h 5087142"/>
              <a:gd name="connsiteX3" fmla="*/ 2084732 w 2084732"/>
              <a:gd name="connsiteY3" fmla="*/ 5087142 h 5087142"/>
              <a:gd name="connsiteX4" fmla="*/ 0 w 2084732"/>
              <a:gd name="connsiteY4" fmla="*/ 5072534 h 5087142"/>
              <a:gd name="connsiteX0" fmla="*/ 0 w 2084732"/>
              <a:gd name="connsiteY0" fmla="*/ 5072534 h 5087142"/>
              <a:gd name="connsiteX1" fmla="*/ 108 w 2084732"/>
              <a:gd name="connsiteY1" fmla="*/ 0 h 5087142"/>
              <a:gd name="connsiteX2" fmla="*/ 50066 w 2084732"/>
              <a:gd name="connsiteY2" fmla="*/ 4884678 h 5087142"/>
              <a:gd name="connsiteX3" fmla="*/ 2084732 w 2084732"/>
              <a:gd name="connsiteY3" fmla="*/ 5087142 h 5087142"/>
              <a:gd name="connsiteX4" fmla="*/ 0 w 2084732"/>
              <a:gd name="connsiteY4" fmla="*/ 5072534 h 5087142"/>
              <a:gd name="connsiteX0" fmla="*/ 0 w 2084732"/>
              <a:gd name="connsiteY0" fmla="*/ 5072534 h 5087142"/>
              <a:gd name="connsiteX1" fmla="*/ 108 w 2084732"/>
              <a:gd name="connsiteY1" fmla="*/ 0 h 5087142"/>
              <a:gd name="connsiteX2" fmla="*/ 72651 w 2084732"/>
              <a:gd name="connsiteY2" fmla="*/ 4779525 h 5087142"/>
              <a:gd name="connsiteX3" fmla="*/ 2084732 w 2084732"/>
              <a:gd name="connsiteY3" fmla="*/ 5087142 h 5087142"/>
              <a:gd name="connsiteX4" fmla="*/ 0 w 2084732"/>
              <a:gd name="connsiteY4" fmla="*/ 5072534 h 5087142"/>
              <a:gd name="connsiteX0" fmla="*/ 32137 w 2116869"/>
              <a:gd name="connsiteY0" fmla="*/ 5072534 h 5136971"/>
              <a:gd name="connsiteX1" fmla="*/ 32245 w 2116869"/>
              <a:gd name="connsiteY1" fmla="*/ 0 h 5136971"/>
              <a:gd name="connsiteX2" fmla="*/ 104788 w 2116869"/>
              <a:gd name="connsiteY2" fmla="*/ 4779525 h 5136971"/>
              <a:gd name="connsiteX3" fmla="*/ 2116869 w 2116869"/>
              <a:gd name="connsiteY3" fmla="*/ 5087142 h 5136971"/>
              <a:gd name="connsiteX4" fmla="*/ 32137 w 2116869"/>
              <a:gd name="connsiteY4" fmla="*/ 5072534 h 5136971"/>
              <a:gd name="connsiteX0" fmla="*/ 0 w 2084732"/>
              <a:gd name="connsiteY0" fmla="*/ 5072534 h 5087142"/>
              <a:gd name="connsiteX1" fmla="*/ 108 w 2084732"/>
              <a:gd name="connsiteY1" fmla="*/ 0 h 5087142"/>
              <a:gd name="connsiteX2" fmla="*/ 202947 w 2084732"/>
              <a:gd name="connsiteY2" fmla="*/ 4464064 h 5087142"/>
              <a:gd name="connsiteX3" fmla="*/ 2084732 w 2084732"/>
              <a:gd name="connsiteY3" fmla="*/ 5087142 h 5087142"/>
              <a:gd name="connsiteX4" fmla="*/ 0 w 2084732"/>
              <a:gd name="connsiteY4" fmla="*/ 5072534 h 5087142"/>
              <a:gd name="connsiteX0" fmla="*/ 0 w 2084732"/>
              <a:gd name="connsiteY0" fmla="*/ 5072534 h 5087142"/>
              <a:gd name="connsiteX1" fmla="*/ 108 w 2084732"/>
              <a:gd name="connsiteY1" fmla="*/ 0 h 5087142"/>
              <a:gd name="connsiteX2" fmla="*/ 202947 w 2084732"/>
              <a:gd name="connsiteY2" fmla="*/ 4464064 h 5087142"/>
              <a:gd name="connsiteX3" fmla="*/ 2084732 w 2084732"/>
              <a:gd name="connsiteY3" fmla="*/ 5087142 h 5087142"/>
              <a:gd name="connsiteX4" fmla="*/ 0 w 2084732"/>
              <a:gd name="connsiteY4" fmla="*/ 5072534 h 5087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4732" h="5087142">
                <a:moveTo>
                  <a:pt x="0" y="5072534"/>
                </a:moveTo>
                <a:cubicBezTo>
                  <a:pt x="145" y="3380750"/>
                  <a:pt x="-37" y="1691784"/>
                  <a:pt x="108" y="0"/>
                </a:cubicBezTo>
                <a:cubicBezTo>
                  <a:pt x="24012" y="1308351"/>
                  <a:pt x="1282" y="3825142"/>
                  <a:pt x="202947" y="4464064"/>
                </a:cubicBezTo>
                <a:cubicBezTo>
                  <a:pt x="404612" y="5102986"/>
                  <a:pt x="1534571" y="4984521"/>
                  <a:pt x="2084732" y="5087142"/>
                </a:cubicBezTo>
                <a:lnTo>
                  <a:pt x="0" y="5072534"/>
                </a:lnTo>
                <a:close/>
              </a:path>
            </a:pathLst>
          </a:custGeom>
          <a:solidFill>
            <a:srgbClr val="EFC1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96796A93-4155-8745-86D1-58B305604159}"/>
              </a:ext>
            </a:extLst>
          </p:cNvPr>
          <p:cNvSpPr txBox="1">
            <a:spLocks/>
          </p:cNvSpPr>
          <p:nvPr/>
        </p:nvSpPr>
        <p:spPr>
          <a:xfrm>
            <a:off x="392388" y="323879"/>
            <a:ext cx="5427334" cy="157743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solidFill>
                  <a:schemeClr val="tx2"/>
                </a:solidFill>
              </a:rPr>
              <a:t>Results: Informing interface design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CD63160-7B70-EC4D-8D4E-669B10BDF66F}"/>
              </a:ext>
            </a:extLst>
          </p:cNvPr>
          <p:cNvSpPr txBox="1"/>
          <p:nvPr/>
        </p:nvSpPr>
        <p:spPr>
          <a:xfrm>
            <a:off x="392388" y="2552369"/>
            <a:ext cx="569079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3200" dirty="0"/>
              <a:t>Wireframes for UCD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3200" dirty="0"/>
              <a:t>“Mitigation calculator” tool design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3200" dirty="0"/>
              <a:t>Preliminary website design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DB15A7-F5DC-AE41-8FF2-8B4F115D7D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8348" y="165666"/>
            <a:ext cx="6080277" cy="6529844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04D12C2-B13A-6542-B6A2-D7DADBC1AF93}"/>
              </a:ext>
            </a:extLst>
          </p:cNvPr>
          <p:cNvSpPr txBox="1"/>
          <p:nvPr/>
        </p:nvSpPr>
        <p:spPr>
          <a:xfrm>
            <a:off x="2257445" y="5870113"/>
            <a:ext cx="3527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/>
              <a:t>Draft design for </a:t>
            </a:r>
            <a:r>
              <a:rPr lang="en-US" b="1" dirty="0" err="1"/>
              <a:t>HazardAware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126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04507" y="3908147"/>
            <a:ext cx="4846320" cy="448056"/>
          </a:xfrm>
        </p:spPr>
        <p:txBody>
          <a:bodyPr/>
          <a:lstStyle/>
          <a:p>
            <a:r>
              <a:rPr lang="en-US" dirty="0"/>
              <a:t>Subtitle</a:t>
            </a: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96796A93-4155-8745-86D1-58B305604159}"/>
              </a:ext>
            </a:extLst>
          </p:cNvPr>
          <p:cNvSpPr txBox="1">
            <a:spLocks/>
          </p:cNvSpPr>
          <p:nvPr/>
        </p:nvSpPr>
        <p:spPr>
          <a:xfrm>
            <a:off x="1475106" y="276087"/>
            <a:ext cx="10702146" cy="118356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solidFill>
                  <a:schemeClr val="tx2"/>
                </a:solidFill>
              </a:rPr>
              <a:t>Results: Information visualization &amp; structure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CD63160-7B70-EC4D-8D4E-669B10BDF66F}"/>
              </a:ext>
            </a:extLst>
          </p:cNvPr>
          <p:cNvSpPr txBox="1"/>
          <p:nvPr/>
        </p:nvSpPr>
        <p:spPr>
          <a:xfrm>
            <a:off x="1695341" y="1764874"/>
            <a:ext cx="8731769" cy="4201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3200" dirty="0"/>
              <a:t>Visualizing risk</a:t>
            </a:r>
          </a:p>
          <a:p>
            <a:pPr marL="914400" lvl="1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/>
              <a:t>“Risk Score” design</a:t>
            </a:r>
          </a:p>
          <a:p>
            <a:pPr marL="914400" lvl="1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/>
              <a:t>Data mapping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3200" dirty="0"/>
              <a:t>Information architecture </a:t>
            </a:r>
          </a:p>
          <a:p>
            <a:pPr marL="914400" lvl="1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/>
              <a:t>Prioritizing natural hazard types</a:t>
            </a:r>
          </a:p>
          <a:p>
            <a:pPr marL="914400" lvl="1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/>
              <a:t>Educational content</a:t>
            </a:r>
          </a:p>
          <a:p>
            <a:pPr marL="914400" lvl="1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/>
              <a:t>User-generated PDF report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752CA392-517F-054B-A5B7-32F11ABF7E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751" y="-14748"/>
            <a:ext cx="1489857" cy="200429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C69B90A-E9AA-D04D-83BF-9EA5DAA29F57}"/>
              </a:ext>
            </a:extLst>
          </p:cNvPr>
          <p:cNvSpPr/>
          <p:nvPr/>
        </p:nvSpPr>
        <p:spPr>
          <a:xfrm>
            <a:off x="-14746" y="1989543"/>
            <a:ext cx="1489854" cy="4883205"/>
          </a:xfrm>
          <a:prstGeom prst="rect">
            <a:avLst/>
          </a:prstGeom>
          <a:solidFill>
            <a:srgbClr val="EFC10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ight Triangle 10">
            <a:extLst>
              <a:ext uri="{FF2B5EF4-FFF2-40B4-BE49-F238E27FC236}">
                <a16:creationId xmlns:a16="http://schemas.microsoft.com/office/drawing/2014/main" id="{4FABA9A8-E119-8F4F-B686-CFC115B8A7A3}"/>
              </a:ext>
            </a:extLst>
          </p:cNvPr>
          <p:cNvSpPr/>
          <p:nvPr/>
        </p:nvSpPr>
        <p:spPr>
          <a:xfrm>
            <a:off x="1473666" y="2189778"/>
            <a:ext cx="10660990" cy="4700726"/>
          </a:xfrm>
          <a:custGeom>
            <a:avLst/>
            <a:gdLst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1766657 w 1766657"/>
              <a:gd name="connsiteY2" fmla="*/ 3460492 h 3460492"/>
              <a:gd name="connsiteX3" fmla="*/ 0 w 1766657"/>
              <a:gd name="connsiteY3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648070 w 1766657"/>
              <a:gd name="connsiteY2" fmla="*/ 2263806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648070 w 1766657"/>
              <a:gd name="connsiteY2" fmla="*/ 2263806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648070 w 1766657"/>
              <a:gd name="connsiteY2" fmla="*/ 2263806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648070 w 1766657"/>
              <a:gd name="connsiteY2" fmla="*/ 2263806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648070 w 1766657"/>
              <a:gd name="connsiteY2" fmla="*/ 2263806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648070 w 1766657"/>
              <a:gd name="connsiteY2" fmla="*/ 2263806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479394 w 1766657"/>
              <a:gd name="connsiteY2" fmla="*/ 2121763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433212 w 1766657"/>
              <a:gd name="connsiteY2" fmla="*/ 2500454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433212 w 1766657"/>
              <a:gd name="connsiteY2" fmla="*/ 2500454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433212 w 1766657"/>
              <a:gd name="connsiteY2" fmla="*/ 2500454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433212 w 1766657"/>
              <a:gd name="connsiteY2" fmla="*/ 2500454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401132 w 1766657"/>
              <a:gd name="connsiteY2" fmla="*/ 2804408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401132 w 1766657"/>
              <a:gd name="connsiteY2" fmla="*/ 2804408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369052 w 1766657"/>
              <a:gd name="connsiteY2" fmla="*/ 2865199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369052 w 1766657"/>
              <a:gd name="connsiteY2" fmla="*/ 2865199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24274 w 1790931"/>
              <a:gd name="connsiteY0" fmla="*/ 3460492 h 3460492"/>
              <a:gd name="connsiteX1" fmla="*/ 24274 w 1790931"/>
              <a:gd name="connsiteY1" fmla="*/ 0 h 3460492"/>
              <a:gd name="connsiteX2" fmla="*/ 299202 w 1790931"/>
              <a:gd name="connsiteY2" fmla="*/ 2843288 h 3460492"/>
              <a:gd name="connsiteX3" fmla="*/ 1790931 w 1790931"/>
              <a:gd name="connsiteY3" fmla="*/ 3460492 h 3460492"/>
              <a:gd name="connsiteX4" fmla="*/ 24274 w 1790931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274928 w 1766657"/>
              <a:gd name="connsiteY2" fmla="*/ 2843288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274928 w 1766657"/>
              <a:gd name="connsiteY2" fmla="*/ 2843288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274928 w 2084732"/>
              <a:gd name="connsiteY2" fmla="*/ 2843288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274928 w 2084732"/>
              <a:gd name="connsiteY2" fmla="*/ 2843288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221112 w 2084732"/>
              <a:gd name="connsiteY2" fmla="*/ 2923629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221112 w 2084732"/>
              <a:gd name="connsiteY2" fmla="*/ 2923629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4732" h="3475100">
                <a:moveTo>
                  <a:pt x="0" y="3460492"/>
                </a:moveTo>
                <a:lnTo>
                  <a:pt x="0" y="0"/>
                </a:lnTo>
                <a:cubicBezTo>
                  <a:pt x="15218" y="707473"/>
                  <a:pt x="29423" y="2426237"/>
                  <a:pt x="221112" y="2923629"/>
                </a:cubicBezTo>
                <a:cubicBezTo>
                  <a:pt x="382861" y="3434862"/>
                  <a:pt x="1534571" y="3372479"/>
                  <a:pt x="2084732" y="3475100"/>
                </a:cubicBezTo>
                <a:lnTo>
                  <a:pt x="0" y="3460492"/>
                </a:lnTo>
                <a:close/>
              </a:path>
            </a:pathLst>
          </a:custGeom>
          <a:solidFill>
            <a:srgbClr val="EFC10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6798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04507" y="3908147"/>
            <a:ext cx="4846320" cy="448056"/>
          </a:xfrm>
        </p:spPr>
        <p:txBody>
          <a:bodyPr/>
          <a:lstStyle/>
          <a:p>
            <a:r>
              <a:rPr lang="en-US" dirty="0"/>
              <a:t>Subtitle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51221B0-37EC-482F-8FB7-D4ECA498281B}"/>
              </a:ext>
            </a:extLst>
          </p:cNvPr>
          <p:cNvSpPr/>
          <p:nvPr/>
        </p:nvSpPr>
        <p:spPr>
          <a:xfrm>
            <a:off x="-14747" y="1989543"/>
            <a:ext cx="1489854" cy="4883205"/>
          </a:xfrm>
          <a:prstGeom prst="rect">
            <a:avLst/>
          </a:prstGeom>
          <a:solidFill>
            <a:srgbClr val="EFC10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6BAFF03D-ED0B-4FC0-BC33-0B0DF0A010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751" y="-14748"/>
            <a:ext cx="1489857" cy="2004291"/>
          </a:xfrm>
          <a:prstGeom prst="rect">
            <a:avLst/>
          </a:prstGeom>
        </p:spPr>
      </p:pic>
      <p:sp>
        <p:nvSpPr>
          <p:cNvPr id="10" name="Right Triangle 10">
            <a:extLst>
              <a:ext uri="{FF2B5EF4-FFF2-40B4-BE49-F238E27FC236}">
                <a16:creationId xmlns:a16="http://schemas.microsoft.com/office/drawing/2014/main" id="{B645037A-D3E4-4BCE-9A74-487C79308572}"/>
              </a:ext>
            </a:extLst>
          </p:cNvPr>
          <p:cNvSpPr/>
          <p:nvPr/>
        </p:nvSpPr>
        <p:spPr>
          <a:xfrm>
            <a:off x="1473666" y="2189778"/>
            <a:ext cx="10660990" cy="4700726"/>
          </a:xfrm>
          <a:custGeom>
            <a:avLst/>
            <a:gdLst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1766657 w 1766657"/>
              <a:gd name="connsiteY2" fmla="*/ 3460492 h 3460492"/>
              <a:gd name="connsiteX3" fmla="*/ 0 w 1766657"/>
              <a:gd name="connsiteY3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648070 w 1766657"/>
              <a:gd name="connsiteY2" fmla="*/ 2263806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648070 w 1766657"/>
              <a:gd name="connsiteY2" fmla="*/ 2263806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648070 w 1766657"/>
              <a:gd name="connsiteY2" fmla="*/ 2263806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648070 w 1766657"/>
              <a:gd name="connsiteY2" fmla="*/ 2263806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648070 w 1766657"/>
              <a:gd name="connsiteY2" fmla="*/ 2263806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648070 w 1766657"/>
              <a:gd name="connsiteY2" fmla="*/ 2263806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479394 w 1766657"/>
              <a:gd name="connsiteY2" fmla="*/ 2121763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433212 w 1766657"/>
              <a:gd name="connsiteY2" fmla="*/ 2500454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433212 w 1766657"/>
              <a:gd name="connsiteY2" fmla="*/ 2500454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433212 w 1766657"/>
              <a:gd name="connsiteY2" fmla="*/ 2500454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433212 w 1766657"/>
              <a:gd name="connsiteY2" fmla="*/ 2500454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401132 w 1766657"/>
              <a:gd name="connsiteY2" fmla="*/ 2804408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401132 w 1766657"/>
              <a:gd name="connsiteY2" fmla="*/ 2804408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369052 w 1766657"/>
              <a:gd name="connsiteY2" fmla="*/ 2865199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369052 w 1766657"/>
              <a:gd name="connsiteY2" fmla="*/ 2865199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24274 w 1790931"/>
              <a:gd name="connsiteY0" fmla="*/ 3460492 h 3460492"/>
              <a:gd name="connsiteX1" fmla="*/ 24274 w 1790931"/>
              <a:gd name="connsiteY1" fmla="*/ 0 h 3460492"/>
              <a:gd name="connsiteX2" fmla="*/ 299202 w 1790931"/>
              <a:gd name="connsiteY2" fmla="*/ 2843288 h 3460492"/>
              <a:gd name="connsiteX3" fmla="*/ 1790931 w 1790931"/>
              <a:gd name="connsiteY3" fmla="*/ 3460492 h 3460492"/>
              <a:gd name="connsiteX4" fmla="*/ 24274 w 1790931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274928 w 1766657"/>
              <a:gd name="connsiteY2" fmla="*/ 2843288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274928 w 1766657"/>
              <a:gd name="connsiteY2" fmla="*/ 2843288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274928 w 2084732"/>
              <a:gd name="connsiteY2" fmla="*/ 2843288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274928 w 2084732"/>
              <a:gd name="connsiteY2" fmla="*/ 2843288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221112 w 2084732"/>
              <a:gd name="connsiteY2" fmla="*/ 2923629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221112 w 2084732"/>
              <a:gd name="connsiteY2" fmla="*/ 2923629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4732" h="3475100">
                <a:moveTo>
                  <a:pt x="0" y="3460492"/>
                </a:moveTo>
                <a:lnTo>
                  <a:pt x="0" y="0"/>
                </a:lnTo>
                <a:cubicBezTo>
                  <a:pt x="15218" y="707473"/>
                  <a:pt x="29423" y="2426237"/>
                  <a:pt x="221112" y="2923629"/>
                </a:cubicBezTo>
                <a:cubicBezTo>
                  <a:pt x="382861" y="3434862"/>
                  <a:pt x="1534571" y="3372479"/>
                  <a:pt x="2084732" y="3475100"/>
                </a:cubicBezTo>
                <a:lnTo>
                  <a:pt x="0" y="3460492"/>
                </a:lnTo>
                <a:close/>
              </a:path>
            </a:pathLst>
          </a:custGeom>
          <a:solidFill>
            <a:srgbClr val="EFC10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id="{FA185B83-0394-A94E-A260-1DB82FDC9E16}"/>
              </a:ext>
            </a:extLst>
          </p:cNvPr>
          <p:cNvSpPr txBox="1">
            <a:spLocks/>
          </p:cNvSpPr>
          <p:nvPr/>
        </p:nvSpPr>
        <p:spPr>
          <a:xfrm>
            <a:off x="1125415" y="276087"/>
            <a:ext cx="11009241" cy="11835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solidFill>
                  <a:schemeClr val="tx2"/>
                </a:solidFill>
              </a:rPr>
              <a:t>Conclusion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79EC4D1-AF68-BE4F-9A7B-F9AB573E2EFB}"/>
              </a:ext>
            </a:extLst>
          </p:cNvPr>
          <p:cNvSpPr txBox="1"/>
          <p:nvPr/>
        </p:nvSpPr>
        <p:spPr>
          <a:xfrm>
            <a:off x="2163337" y="1683834"/>
            <a:ext cx="861863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3200" dirty="0"/>
              <a:t>Content audits simplify complexity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3200" dirty="0"/>
              <a:t>They enabled us to: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/>
              <a:t>Communicate website features and functionality to the broader project team.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/>
              <a:t>Articulate some of the issues between website features and data limitations. 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/>
              <a:t>Create systematic report results to streamline collaboration with creative project teams.</a:t>
            </a:r>
          </a:p>
        </p:txBody>
      </p:sp>
    </p:spTree>
    <p:extLst>
      <p:ext uri="{BB962C8B-B14F-4D97-AF65-F5344CB8AC3E}">
        <p14:creationId xmlns:p14="http://schemas.microsoft.com/office/powerpoint/2010/main" val="2577234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04507" y="3908147"/>
            <a:ext cx="4846320" cy="448056"/>
          </a:xfrm>
        </p:spPr>
        <p:txBody>
          <a:bodyPr/>
          <a:lstStyle/>
          <a:p>
            <a:r>
              <a:rPr lang="en-US" dirty="0"/>
              <a:t>Subtitle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51221B0-37EC-482F-8FB7-D4ECA498281B}"/>
              </a:ext>
            </a:extLst>
          </p:cNvPr>
          <p:cNvSpPr/>
          <p:nvPr/>
        </p:nvSpPr>
        <p:spPr>
          <a:xfrm>
            <a:off x="-16188" y="1987843"/>
            <a:ext cx="1489854" cy="4883205"/>
          </a:xfrm>
          <a:prstGeom prst="rect">
            <a:avLst/>
          </a:prstGeom>
          <a:solidFill>
            <a:srgbClr val="EFC10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6BAFF03D-ED0B-4FC0-BC33-0B0DF0A010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751" y="-14748"/>
            <a:ext cx="1489857" cy="2004291"/>
          </a:xfrm>
          <a:prstGeom prst="rect">
            <a:avLst/>
          </a:prstGeom>
        </p:spPr>
      </p:pic>
      <p:sp>
        <p:nvSpPr>
          <p:cNvPr id="10" name="Right Triangle 10">
            <a:extLst>
              <a:ext uri="{FF2B5EF4-FFF2-40B4-BE49-F238E27FC236}">
                <a16:creationId xmlns:a16="http://schemas.microsoft.com/office/drawing/2014/main" id="{B645037A-D3E4-4BCE-9A74-487C79308572}"/>
              </a:ext>
            </a:extLst>
          </p:cNvPr>
          <p:cNvSpPr/>
          <p:nvPr/>
        </p:nvSpPr>
        <p:spPr>
          <a:xfrm>
            <a:off x="1473666" y="2189778"/>
            <a:ext cx="10660990" cy="4700726"/>
          </a:xfrm>
          <a:custGeom>
            <a:avLst/>
            <a:gdLst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1766657 w 1766657"/>
              <a:gd name="connsiteY2" fmla="*/ 3460492 h 3460492"/>
              <a:gd name="connsiteX3" fmla="*/ 0 w 1766657"/>
              <a:gd name="connsiteY3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648070 w 1766657"/>
              <a:gd name="connsiteY2" fmla="*/ 2263806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648070 w 1766657"/>
              <a:gd name="connsiteY2" fmla="*/ 2263806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648070 w 1766657"/>
              <a:gd name="connsiteY2" fmla="*/ 2263806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648070 w 1766657"/>
              <a:gd name="connsiteY2" fmla="*/ 2263806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648070 w 1766657"/>
              <a:gd name="connsiteY2" fmla="*/ 2263806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648070 w 1766657"/>
              <a:gd name="connsiteY2" fmla="*/ 2263806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479394 w 1766657"/>
              <a:gd name="connsiteY2" fmla="*/ 2121763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433212 w 1766657"/>
              <a:gd name="connsiteY2" fmla="*/ 2500454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433212 w 1766657"/>
              <a:gd name="connsiteY2" fmla="*/ 2500454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433212 w 1766657"/>
              <a:gd name="connsiteY2" fmla="*/ 2500454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433212 w 1766657"/>
              <a:gd name="connsiteY2" fmla="*/ 2500454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401132 w 1766657"/>
              <a:gd name="connsiteY2" fmla="*/ 2804408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401132 w 1766657"/>
              <a:gd name="connsiteY2" fmla="*/ 2804408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369052 w 1766657"/>
              <a:gd name="connsiteY2" fmla="*/ 2865199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369052 w 1766657"/>
              <a:gd name="connsiteY2" fmla="*/ 2865199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24274 w 1790931"/>
              <a:gd name="connsiteY0" fmla="*/ 3460492 h 3460492"/>
              <a:gd name="connsiteX1" fmla="*/ 24274 w 1790931"/>
              <a:gd name="connsiteY1" fmla="*/ 0 h 3460492"/>
              <a:gd name="connsiteX2" fmla="*/ 299202 w 1790931"/>
              <a:gd name="connsiteY2" fmla="*/ 2843288 h 3460492"/>
              <a:gd name="connsiteX3" fmla="*/ 1790931 w 1790931"/>
              <a:gd name="connsiteY3" fmla="*/ 3460492 h 3460492"/>
              <a:gd name="connsiteX4" fmla="*/ 24274 w 1790931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274928 w 1766657"/>
              <a:gd name="connsiteY2" fmla="*/ 2843288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1766657"/>
              <a:gd name="connsiteY0" fmla="*/ 3460492 h 3460492"/>
              <a:gd name="connsiteX1" fmla="*/ 0 w 1766657"/>
              <a:gd name="connsiteY1" fmla="*/ 0 h 3460492"/>
              <a:gd name="connsiteX2" fmla="*/ 274928 w 1766657"/>
              <a:gd name="connsiteY2" fmla="*/ 2843288 h 3460492"/>
              <a:gd name="connsiteX3" fmla="*/ 1766657 w 1766657"/>
              <a:gd name="connsiteY3" fmla="*/ 3460492 h 3460492"/>
              <a:gd name="connsiteX4" fmla="*/ 0 w 1766657"/>
              <a:gd name="connsiteY4" fmla="*/ 3460492 h 3460492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274928 w 2084732"/>
              <a:gd name="connsiteY2" fmla="*/ 2843288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274928 w 2084732"/>
              <a:gd name="connsiteY2" fmla="*/ 2843288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221112 w 2084732"/>
              <a:gd name="connsiteY2" fmla="*/ 2923629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  <a:gd name="connsiteX0" fmla="*/ 0 w 2084732"/>
              <a:gd name="connsiteY0" fmla="*/ 3460492 h 3475100"/>
              <a:gd name="connsiteX1" fmla="*/ 0 w 2084732"/>
              <a:gd name="connsiteY1" fmla="*/ 0 h 3475100"/>
              <a:gd name="connsiteX2" fmla="*/ 221112 w 2084732"/>
              <a:gd name="connsiteY2" fmla="*/ 2923629 h 3475100"/>
              <a:gd name="connsiteX3" fmla="*/ 2084732 w 2084732"/>
              <a:gd name="connsiteY3" fmla="*/ 3475100 h 3475100"/>
              <a:gd name="connsiteX4" fmla="*/ 0 w 2084732"/>
              <a:gd name="connsiteY4" fmla="*/ 3460492 h 3475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4732" h="3475100">
                <a:moveTo>
                  <a:pt x="0" y="3460492"/>
                </a:moveTo>
                <a:lnTo>
                  <a:pt x="0" y="0"/>
                </a:lnTo>
                <a:cubicBezTo>
                  <a:pt x="15218" y="707473"/>
                  <a:pt x="29423" y="2426237"/>
                  <a:pt x="221112" y="2923629"/>
                </a:cubicBezTo>
                <a:cubicBezTo>
                  <a:pt x="382861" y="3434862"/>
                  <a:pt x="1534571" y="3372479"/>
                  <a:pt x="2084732" y="3475100"/>
                </a:cubicBezTo>
                <a:lnTo>
                  <a:pt x="0" y="3460492"/>
                </a:lnTo>
                <a:close/>
              </a:path>
            </a:pathLst>
          </a:custGeom>
          <a:solidFill>
            <a:srgbClr val="EFC10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id="{FA185B83-0394-A94E-A260-1DB82FDC9E16}"/>
              </a:ext>
            </a:extLst>
          </p:cNvPr>
          <p:cNvSpPr txBox="1">
            <a:spLocks/>
          </p:cNvSpPr>
          <p:nvPr/>
        </p:nvSpPr>
        <p:spPr>
          <a:xfrm>
            <a:off x="1473666" y="276087"/>
            <a:ext cx="10660990" cy="11835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solidFill>
                  <a:schemeClr val="tx2"/>
                </a:solidFill>
              </a:rPr>
              <a:t>Discussion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79EC4D1-AF68-BE4F-9A7B-F9AB573E2EFB}"/>
              </a:ext>
            </a:extLst>
          </p:cNvPr>
          <p:cNvSpPr txBox="1"/>
          <p:nvPr/>
        </p:nvSpPr>
        <p:spPr>
          <a:xfrm>
            <a:off x="2163337" y="1683834"/>
            <a:ext cx="9086554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What are your questions about using web content audits to inform complex or interdisciplinary website content?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What methods have PTCs used to bridge disciplinary and/or methodological divides within interdisciplinary project teams?</a:t>
            </a:r>
          </a:p>
          <a:p>
            <a:pPr algn="ctr">
              <a:spcAft>
                <a:spcPts val="1200"/>
              </a:spcAft>
            </a:pPr>
            <a:endParaRPr lang="en-US" sz="2400" b="1" dirty="0"/>
          </a:p>
          <a:p>
            <a:pPr algn="ctr">
              <a:spcAft>
                <a:spcPts val="1200"/>
              </a:spcAft>
            </a:pPr>
            <a:r>
              <a:rPr lang="en-US" sz="2400" b="1" dirty="0"/>
              <a:t>Contact us:</a:t>
            </a:r>
          </a:p>
          <a:p>
            <a:pPr algn="ctr">
              <a:spcAft>
                <a:spcPts val="1200"/>
              </a:spcAft>
            </a:pPr>
            <a:r>
              <a:rPr lang="en-US" sz="2400" b="1" dirty="0"/>
              <a:t>Sonia Stephens</a:t>
            </a:r>
            <a:r>
              <a:rPr lang="en-US" sz="2400" dirty="0"/>
              <a:t>:        </a:t>
            </a:r>
            <a:r>
              <a:rPr lang="en-US" sz="2400" dirty="0" err="1"/>
              <a:t>sonia.stephens@ucf.edu</a:t>
            </a:r>
            <a:r>
              <a:rPr lang="en-US" sz="2400" dirty="0"/>
              <a:t>        @</a:t>
            </a:r>
            <a:r>
              <a:rPr lang="en-US" sz="2400" dirty="0" err="1"/>
              <a:t>terpsinoe</a:t>
            </a:r>
            <a:endParaRPr lang="en-US" sz="2400" dirty="0"/>
          </a:p>
          <a:p>
            <a:pPr algn="ctr">
              <a:spcAft>
                <a:spcPts val="1200"/>
              </a:spcAft>
            </a:pPr>
            <a:r>
              <a:rPr lang="en-US" sz="2400" b="1" dirty="0"/>
              <a:t>Amanda Altamirano</a:t>
            </a:r>
            <a:r>
              <a:rPr lang="en-US" sz="2400" dirty="0"/>
              <a:t>:        </a:t>
            </a:r>
            <a:r>
              <a:rPr lang="en-US" sz="2400" dirty="0" err="1"/>
              <a:t>aalta@knights.ucf.edu</a:t>
            </a:r>
            <a:r>
              <a:rPr lang="en-US" sz="2400" dirty="0"/>
              <a:t>       @aalta3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388FF85-01F1-0246-9796-E933784A4319}"/>
              </a:ext>
            </a:extLst>
          </p:cNvPr>
          <p:cNvGrpSpPr/>
          <p:nvPr/>
        </p:nvGrpSpPr>
        <p:grpSpPr>
          <a:xfrm>
            <a:off x="4978400" y="5184119"/>
            <a:ext cx="4468212" cy="980553"/>
            <a:chOff x="4978400" y="5184119"/>
            <a:chExt cx="4468212" cy="980553"/>
          </a:xfrm>
        </p:grpSpPr>
        <p:pic>
          <p:nvPicPr>
            <p:cNvPr id="5" name="Graphic 4" descr="Envelope outline">
              <a:extLst>
                <a:ext uri="{FF2B5EF4-FFF2-40B4-BE49-F238E27FC236}">
                  <a16:creationId xmlns:a16="http://schemas.microsoft.com/office/drawing/2014/main" id="{D006D9BE-8006-F74E-825F-76B0673175C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978400" y="5184119"/>
              <a:ext cx="457200" cy="457200"/>
            </a:xfrm>
            <a:prstGeom prst="rect">
              <a:avLst/>
            </a:prstGeom>
          </p:spPr>
        </p:pic>
        <p:pic>
          <p:nvPicPr>
            <p:cNvPr id="12" name="Graphic 11" descr="Envelope outline">
              <a:extLst>
                <a:ext uri="{FF2B5EF4-FFF2-40B4-BE49-F238E27FC236}">
                  <a16:creationId xmlns:a16="http://schemas.microsoft.com/office/drawing/2014/main" id="{D151217D-6F9E-534F-9E91-6066F8FEB2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664200" y="5707472"/>
              <a:ext cx="457200" cy="457200"/>
            </a:xfrm>
            <a:prstGeom prst="rect">
              <a:avLst/>
            </a:prstGeom>
          </p:spPr>
        </p:pic>
        <p:pic>
          <p:nvPicPr>
            <p:cNvPr id="7" name="Picture 6" descr="A black and white logo&#10;&#10;Description automatically generated with low confidence">
              <a:extLst>
                <a:ext uri="{FF2B5EF4-FFF2-40B4-BE49-F238E27FC236}">
                  <a16:creationId xmlns:a16="http://schemas.microsoft.com/office/drawing/2014/main" id="{19EACF1F-8F12-9B40-9018-703B76A8DFE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1663" y="5204253"/>
              <a:ext cx="457200" cy="457200"/>
            </a:xfrm>
            <a:prstGeom prst="rect">
              <a:avLst/>
            </a:prstGeom>
          </p:spPr>
        </p:pic>
        <p:pic>
          <p:nvPicPr>
            <p:cNvPr id="13" name="Picture 12" descr="A black and white logo&#10;&#10;Description automatically generated with low confidence">
              <a:extLst>
                <a:ext uri="{FF2B5EF4-FFF2-40B4-BE49-F238E27FC236}">
                  <a16:creationId xmlns:a16="http://schemas.microsoft.com/office/drawing/2014/main" id="{6D40BA99-4515-0349-BEE8-B5273E3C257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89412" y="5690812"/>
              <a:ext cx="457200" cy="457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60571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Ecology 16x9">
  <a:themeElements>
    <a:clrScheme name="Ecology">
      <a:dk1>
        <a:srgbClr val="4D3E2F"/>
      </a:dk1>
      <a:lt1>
        <a:sysClr val="window" lastClr="FFFFFF"/>
      </a:lt1>
      <a:dk2>
        <a:srgbClr val="000000"/>
      </a:dk2>
      <a:lt2>
        <a:srgbClr val="DDDDDD"/>
      </a:lt2>
      <a:accent1>
        <a:srgbClr val="8BAA00"/>
      </a:accent1>
      <a:accent2>
        <a:srgbClr val="2A6CB2"/>
      </a:accent2>
      <a:accent3>
        <a:srgbClr val="795837"/>
      </a:accent3>
      <a:accent4>
        <a:srgbClr val="D18316"/>
      </a:accent4>
      <a:accent5>
        <a:srgbClr val="79B4F0"/>
      </a:accent5>
      <a:accent6>
        <a:srgbClr val="CDC80F"/>
      </a:accent6>
      <a:hlink>
        <a:srgbClr val="2A6CB2"/>
      </a:hlink>
      <a:folHlink>
        <a:srgbClr val="808080"/>
      </a:folHlink>
    </a:clrScheme>
    <a:fontScheme name="Corbel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ature ecology education photo presentation.potx" id="{C2041BFC-79DD-469A-9C9C-CE3A45FF64F3}" vid="{F6D325B2-35D9-40C5-B4CD-C0A8483D565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29904</TotalTime>
  <Words>455</Words>
  <Application>Microsoft Macintosh PowerPoint</Application>
  <PresentationFormat>Widescreen</PresentationFormat>
  <Paragraphs>85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Corbel</vt:lpstr>
      <vt:lpstr>Ecology 16x9</vt:lpstr>
      <vt:lpstr>Web Content Audits: A Powerful Tool for Complex Website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Roel Fleuren</dc:creator>
  <cp:lastModifiedBy>Amanda Altamirano</cp:lastModifiedBy>
  <cp:revision>117</cp:revision>
  <dcterms:created xsi:type="dcterms:W3CDTF">2020-01-27T19:28:01Z</dcterms:created>
  <dcterms:modified xsi:type="dcterms:W3CDTF">2021-02-16T23:32:07Z</dcterms:modified>
</cp:coreProperties>
</file>